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Cel lekcji: uczniowie mają zrozumieć, że współczesna grafika w grach to nie tylko „surowa moc” GPU, ale też sprytne algorytmy i sieci neuronowe. Na końcu powinni umieć wyjaśnić różnicę między upscalingiem, generowaniem klatek i redukcją opóźnień oraz porównać ofertę trzech producentów. Warto zapytać na start: kto ma w domu kartę RTX / Radeon / Arc i czy włącza DLSS/FSR?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Krótko omów strukturę. Części 2–4 mają tę samą budowę: oś czasu wersji, a potem szczegóły najważniejszych wydań — łatwo porównywać producentów.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Policz z uczniami: 3840 × 2160 = 8 294 400 pikseli. 1000 ms / 60 = 16,7 ms, 1000 / 240 = 4,2 ms. Wniosek: im wyższa rozdzielczość i odświeżanie, tym mniej czasu na każdy piksel. Stąd pomysł, by renderować mniej pikseli (upscaling) i mniej klatek (generowanie klatek).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Schemat do slajdu „Dlaczego potrzebujemy tych sztuczek?”: każdy piksel wymaga co najmniej jednego promienia i kolejnych promieni cienia i odbić, dlatego ray tracing jest tak kosztowny. GPU liczy niewiele promieni na piksel, a zaszumiony wynik czyści denoiser AI (Ray Reconstruction, Ray Regeneration).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 tabela to „mapa” całej prezentacji. Każdy producent ma swój odpowiednik prawie każdej kategorii — różnią się nazwy, jakość i to, na jakich kartach działają. Można poprosić uczniów, by zapisali tabelę i uzupełniali ją w trakcie.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Kluczowe słowo: temporalny. Nowoczesne upscalery nie „powiększają zdjęcia” — łączą informacje z wielu klatek. Kamera jest w każdej klatce minimalnie przesuwana (jitter), więc z kilku klatek o niskiej rozdzielczości da się zebrać więcej szczegółów niż jest w jednej. Wektory ruchu mówią, gdzie przesunął się każdy piksel. Sieć neuronowa decyduje, które informacje z przeszłości są wiarygodne. Tryb Wydajność w 4K renderuje tylko 1/4 pikseli!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najważniejszy slajd koncepcyjny. Generowanie klatek to interpolacja, jak „smooth motion” w telewizorach, tylko dużo sprytniejsza, bo zna wektory ruchu z silnika gry. Zapytaj uczniów: co się stanie, jeśli gra działa w 20 FPS i włączymy 4×? Odpowiedź: licznik pokaże 80, ale sterowanie będzie ociężałe, a artefakty bardziej widoczne, bo między prawdziwymi klatkami jest duża różnica.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Analogia: kolejka w sklepie. Jeśli CPU przygotuje 3 klatki na zapas, a GPU nie nadąża, to każda klatka czeka w kolejce — i pokazuje ruch myszy sprzed kilkudziesięciu milisekund. Reflex/Anti-Lag/XeLL każą CPU zaczynać pracę dopiero wtedy, gdy GPU będzie gotowe. Dlatego wszyscy trzej producenci łączą generowanie klatek z własną technologią niskich opóźnień.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NVIDIA jest pionierem tej kategorii: DLSS pojawiło się razem z pierwszymi kartami RTX. Rdzenie Tensor to wyspecjalizowane jednostki do mnożenia macierzy — podstawowej operacji sieci neuronowych.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Zwróć uwagę na trend: DLSS 1–2 = więcej pikseli, DLSS 3–4.5 = więcej klatek, DLSS 5 = lepsze piksele (zmiana samego wyglądu). Druga obserwacja: nowe funkcje są często ograniczone do najnowszej generacji kart, a ulepszenia modeli upscalingu trafiają na wszystkie RTX.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Częste nieporozumienie: posiadacz RTX 3060 włącza w grze „DLSS 3” i dostaje tylko upscaling, bez generowania klatek. Numer wersji DLSS mówi, jakie funkcje istnieją, a nie co zadziała na konkretnej karcie. Ray Reconstruction warto pokazać na porównaniach wideo, np. w Cyberpunk 2077.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Transformer to ta sama architektura sieci, na której opierają się modele językowe (np. czaty AI). Tutaj nie przetwarza tekstu, tylko fragmenty obrazu — ale dzięki mechanizmowi uwagi lepiej „rozumie” kontekst całej sceny niż sieć konwolucyjna. Dobre nawiązanie do lekcji o AI. Flip metering: RTX 50 sprzętowo pilnuje, by wygenerowane klatki były wyświetlane w równych odstępach — inaczej płynność byłaby tylko na liczniku.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Dynamic MFG rozwiązuje praktyczny problem: w jednej scenie gra ma 80 FPS, w innej 40, a monitor ma stałe 240 Hz. Zamiast stałego mnożnika 4× (raz za mało, raz za dużo) system zmienia go w locie. FP8 = liczby zmiennoprzecinkowe 8-bitowe — mniejsza precyzja, ale szybsze obliczenia na rdzeniach Tensor. Dobre nawiązanie do lekcji o typach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DLSS 5 to jakościowa zmiana: poprzednie wersje próbowały odtworzyć to, co gra i tak by wyrenderowała (tylko szybciej). DLSS 5 dodaje efekty, których silnik gry w ogóle nie policzył, np. rozpraszanie podpowierzchniowe światła w skórze (subsurface scattering). Zapowiedź: GTC, marzec 2026; premiera 3 września 2026 w NBA 2K27. Temat świetny do dyskusji — wracamy do niego na slajdzie „Do dyskusji”.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Karty GTX (np. GTX 1060, 1660) nie obsługują DLSS w ogóle — nie mają rdzeni Tensor. Mogą za to korzystać z FSR (starsze wersje) i XeSS w trybie DP4a. Zadanie dla uczniów: sprawdźcie, jaką kartę macie w domu, i odczytajcie z tabeli, co możecie włączyć.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Frame Warp przypomina technikę z gogli VR (asynchronous reprojection): obraz jest korygowany o ruch głowy tuż przed wyświetleniem. Liczby są deklaracjami producenta — dobra okazja, by porozmawiać o krytycznym czytaniu materiałów marketingowych. Status warto sprawdzić przed lekcją, bo może się zmienić.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AMD przez długi czas konkurowało otwartością: FSR 1–3.1 działały na kartach NVIDIA, Intela, a nawet w konsolach. Od FSR 4 AMD przeszło na AI i sprzętowe akceleratory w RDNA 4 — podobnie jak NVIDIA.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FSR 1 to w zasadzie inteligentny filtr wyostrzający, działał nawet na starych kartach. FSR 2 dogonił ideę DLSS 2 (dane temporalne), ale bez AI. FSR 3 dał generowanie klatek dla każdego — także posiadaczy RTX 20/30, którzy nie mieli DLSS FG. Od FSR 4 AMD zmienia filozofię na ML. Nazewnictwo się zmieniło: AMD przestało używać numeru „FSR 4” jako nazwy całości — mówi o pakiecie FSR Redstone z osobno numerowanymi komponentami.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Numery wersji w SDK „Redstone” 2.3: Upscaling 4.1.1, Frame Generation 4.0.1, Ray Regeneration 1.2.0, Radiance Caching 0.9.0 (preview). Radiance Caching to ciekawostka: sieć uczy się w trakcie gry, jak światło odbija się w scenie, i zamiast śledzić promień przez wiele odbić, „pyta” sieć o wynik. Kontrowersja: długo tylko RX 9000 miały upscaling ML; w 2026 r. AMD rozszerzyło go na RX 7000.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Historia Anti-Lag+ (październik 2023): funkcja podpinała się pod funkcje silnika gry przez podmianę kodu w bibliotekach DLL. System VAC w Counter-Strike 2 wykrył to jako modyfikację gry i banował graczy. AMD wycofało funkcję, a Anti-Lag 2 to już SDK, które twórcy świadomie integrują w grze. Dobry przykład na lekcję o bezpieczeństwie i o tym, jak działają systemy anty-cheat. HYPR-RX w Adrenalinie to jeden przełącznik, który włącza pakiet tych funkcji naraz.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Intel wszedł na rynek kart dla graczy dopiero w 2022 r. (Arc Alchemist), ale od razu z upscalingiem AI. Jego mocną stroną są też układy zintegrowane w laptopach — tam technologie typu XeSS dają najwięcej, bo iGPU ma mało mocy.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XeSS 3 zapowiedziano w październiku 2025 razem z układami Panther Lake (grafika Xe3). Sterownik z 13 lutego 2026 r. przyniósł MFG na desktopowe Arc A (Alchemist) i B (Battlemage) oraz na zintegrowane Arc w Lunar Lake, Meteor Lake i Arrow Lake-H. Warto podkreślić: MFG działa na kartach z 2022 r., podczas gdy u NVIDIA wymaga RTX 50.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DP4a: jedna instrukcja mnoży cztery pary liczb 8-bitowych i sumuje wyniki. Sieci neuronowe da się liczyć na liczbach INT8 (kwantyzacja), więc nawet GPU bez dedykowanych jednostek AI uruchomi uproszczony model. To wyjaśnia, dlaczego XeSS-SR działa na kartach NVIDIA GTX czy Radeonach. Wykres: XeLL obniżył opóźnienie z 79 do 37 ms, a włączenie 4× MFG podniosło je do 56 ms — wciąż mniej niż w ustawieniu bez żadnych technologii.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Podsumowanie całej prezentacji w jednej tabeli. NVIDIA prowadzi funkcjami i jakością, ale zamyka je na swoje karty. AMD dogania w ML, ale nowości wymagają RDNA 4. Intel jest najbardziej „hojny” wobec starszego sprzętu. Stan wiedzy: wrzesień 2026 — ta dziedzina zmienia się co kilka miesięcy, więc przed lekcją warto sprawdzić nowości.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Slajd specjalnie dla kierunku programista. Jeśli silnik źle poda wektory ruchu (np. dla cząsteczek lub przezroczystych obiektów), pojawiają się smugi — to błąd integracji, nie samej technologii. HUD musi być rysowany po upscalingu, inaczej napisy będą rozmyte; przy generowaniu klatek potrzebna jest też informacja, gdzie jest interfejs, żeby AI go nie „rozmazało”. Zadanie dodatkowe: znaleźć w dokumentacji Unreal Engine lub Unity, jak włącza się DLSS/FSR/XeSS.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Złota zasada: generowanie klatek to mnożnik płynności, a nie lekarstwo na słabą kartę. Najlepiej działa, gdy gra już jest grywalna (ok. 50–60 FPS), a monitor potrafi pokazać dodatkowe klatki. W grach rywalizacyjnych liczy się czas reakcji, więc lepiej obniżyć ustawienia i włączyć Reflex/Anti-Lag 2 niż generować klatki.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Podziel klasę na grupy, każda broni jednego stanowiska przez 3–4 minuty. Pytanie 1 — kontekst: producenci chętnie pokazują wykresy z MFG, recenzenci często pokazują osobno wyniki natywne. Pytanie 4 to częsty zarzut graczy wobec współczesnych gier — nie ma jednej dobrej odpowiedzi, chodzi o argumenty.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Dane liczbowe producentów (np. procent redukcji opóźnień) to deklaracje marketingowe; niezależne testy mogą dawać inne wyniki. Zachęć uczniów, by samodzielnie porównali ustawienia w grze, którą mają.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Technikum · informatyk i programista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5748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Technologie AI w kartach graficznych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178300"/>
            <a:ext cx="6007100" cy="990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DLSS, FSR, XeSS, generatory klatek i redukcja opóźnień — jak NVIDIA, AMD i Intel liczą mniej, a pokazują więcej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5715000"/>
            <a:ext cx="872133" cy="330200"/>
          </a:xfrm>
          <a:prstGeom prst="roundRect">
            <a:avLst>
              <a:gd name="adj" fmla="val 50000"/>
            </a:avLst>
          </a:prstGeom>
          <a:solidFill>
            <a:srgbClr val="A9D6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90600" y="5791200"/>
            <a:ext cx="55463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NVIDIA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37333" y="5715000"/>
            <a:ext cx="702667" cy="330200"/>
          </a:xfrm>
          <a:prstGeom prst="roundRect">
            <a:avLst>
              <a:gd name="adj" fmla="val 50000"/>
            </a:avLst>
          </a:prstGeom>
          <a:solidFill>
            <a:srgbClr val="FF9A9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015133" y="5791200"/>
            <a:ext cx="38516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AMD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92400" y="5715000"/>
            <a:ext cx="668933" cy="330200"/>
          </a:xfrm>
          <a:prstGeom prst="roundRect">
            <a:avLst>
              <a:gd name="adj" fmla="val 5000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2870200" y="5791200"/>
            <a:ext cx="35143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Intel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6133" y="5791200"/>
            <a:ext cx="192722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 wiedzy: wrzesień 2026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3F1E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200"/>
                </a:solidFill>
                <a:latin typeface="Arial"/>
              </a:rPr>
              <a:t>PLAN PREZENTACJI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Pięć części</a:t>
            </a:r>
          </a:p>
        </p:txBody>
      </p:sp>
      <p:sp>
        <p:nvSpPr>
          <p:cNvPr id="4" name="Rectangle 3"/>
          <p:cNvSpPr/>
          <p:nvPr/>
        </p:nvSpPr>
        <p:spPr>
          <a:xfrm>
            <a:off x="812800" y="1874441"/>
            <a:ext cx="10566400" cy="546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2414191"/>
            <a:ext cx="10566400" cy="6350"/>
          </a:xfrm>
          <a:prstGeom prst="rect">
            <a:avLst/>
          </a:prstGeom>
          <a:solidFill>
            <a:srgbClr val="6B635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12800" y="2001441"/>
            <a:ext cx="546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8A5200"/>
                </a:solidFill>
                <a:latin typeface="Arial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74800" y="2058591"/>
            <a:ext cx="2959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Podstawy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49800" y="2058591"/>
            <a:ext cx="5343327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0" i="0" u="none">
                <a:solidFill>
                  <a:srgbClr val="5A6475"/>
                </a:solidFill>
                <a:latin typeface="Arial"/>
              </a:rPr>
              <a:t>FPS, rozdzielczość, upscaling, generowanie klatek, opóźnienie</a:t>
            </a:r>
          </a:p>
        </p:txBody>
      </p:sp>
      <p:sp>
        <p:nvSpPr>
          <p:cNvPr id="9" name="Rectangle 8"/>
          <p:cNvSpPr/>
          <p:nvPr/>
        </p:nvSpPr>
        <p:spPr>
          <a:xfrm>
            <a:off x="812800" y="2420541"/>
            <a:ext cx="10566400" cy="546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2960291"/>
            <a:ext cx="10566400" cy="6350"/>
          </a:xfrm>
          <a:prstGeom prst="rect">
            <a:avLst/>
          </a:prstGeom>
          <a:solidFill>
            <a:srgbClr val="6B635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2800" y="2547541"/>
            <a:ext cx="546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8A5200"/>
                </a:solidFill>
                <a:latin typeface="Arial"/>
              </a:rPr>
              <a:t>02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74800" y="2604691"/>
            <a:ext cx="2959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NVIDIA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49800" y="2604691"/>
            <a:ext cx="3669705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0" i="0" u="none">
                <a:solidFill>
                  <a:srgbClr val="5A6475"/>
                </a:solidFill>
                <a:latin typeface="Arial"/>
              </a:rPr>
              <a:t>DLSS 1 → 3 → 3.5 → 4 → 4.5 → 5, Reflex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12800" y="2966641"/>
            <a:ext cx="10566400" cy="546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506391"/>
            <a:ext cx="10566400" cy="6350"/>
          </a:xfrm>
          <a:prstGeom prst="rect">
            <a:avLst/>
          </a:prstGeom>
          <a:solidFill>
            <a:srgbClr val="6B635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12800" y="3093641"/>
            <a:ext cx="546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8A5200"/>
                </a:solidFill>
                <a:latin typeface="Arial"/>
              </a:rP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74800" y="3150791"/>
            <a:ext cx="2959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AMD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49800" y="3150791"/>
            <a:ext cx="364867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0" i="0" u="none">
                <a:solidFill>
                  <a:srgbClr val="5A6475"/>
                </a:solidFill>
                <a:latin typeface="Arial"/>
              </a:rPr>
              <a:t>FSR 1 → 4 → Redstone, AFMF, Anti-Lag 2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12800" y="3512741"/>
            <a:ext cx="10566400" cy="546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052491"/>
            <a:ext cx="10566400" cy="6350"/>
          </a:xfrm>
          <a:prstGeom prst="rect">
            <a:avLst/>
          </a:prstGeom>
          <a:solidFill>
            <a:srgbClr val="6B635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12800" y="3639741"/>
            <a:ext cx="546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8A5200"/>
                </a:solidFill>
                <a:latin typeface="Arial"/>
              </a:rPr>
              <a:t>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74800" y="3696891"/>
            <a:ext cx="2959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Intel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49800" y="3696891"/>
            <a:ext cx="295017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0" i="0" u="none">
                <a:solidFill>
                  <a:srgbClr val="5A6475"/>
                </a:solidFill>
                <a:latin typeface="Arial"/>
              </a:rPr>
              <a:t>XeSS 1 → 2 → 3, Xe Low Latency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4185841"/>
            <a:ext cx="546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8A5200"/>
                </a:solidFill>
                <a:latin typeface="Arial"/>
              </a:rPr>
              <a:t>05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74800" y="4242991"/>
            <a:ext cx="2959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Porównanie i praktyka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49800" y="4242991"/>
            <a:ext cx="3655715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0" i="0" u="none">
                <a:solidFill>
                  <a:srgbClr val="5A6475"/>
                </a:solidFill>
                <a:latin typeface="Arial"/>
              </a:rPr>
              <a:t>Tabela, perspektywa programisty, dyskusja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Dlaczego potrzebujemy tych sztuczek?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74800"/>
          </a:xfrm>
          <a:prstGeom prst="roundRect">
            <a:avLst>
              <a:gd name="adj" fmla="val 64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347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8,3 mln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93591"/>
            <a:ext cx="2904034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pikseli w jednej klatce 4K (3840 × 2160)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74800"/>
          </a:xfrm>
          <a:prstGeom prst="roundRect">
            <a:avLst>
              <a:gd name="adj" fmla="val 64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347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16,7 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93591"/>
            <a:ext cx="2904034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na całą klatkę przy 60 FPS — przy 240 FPS tylko 4,2 ms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74800"/>
          </a:xfrm>
          <a:prstGeom prst="roundRect">
            <a:avLst>
              <a:gd name="adj" fmla="val 64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347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A15C00"/>
                </a:solidFill>
                <a:latin typeface="Arial"/>
              </a:rPr>
              <a:t>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93591"/>
            <a:ext cx="2904034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więcej pikseli w 4K niż w Full HD (1920 × 1080)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7540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Ray tracing i path tracing mnożą koszt każdego piksela. Zamiast liczyć wszystko „na siłę”, GPU liczy mniej, a resztę </a:t>
            </a:r>
            <a:r>
              <a:rPr sz="1500" b="1" i="0" u="none">
                <a:solidFill>
                  <a:srgbClr val="142033"/>
                </a:solidFill>
                <a:latin typeface="Arial"/>
              </a:rPr>
              <a:t>odtwarza lub dorysowuje sieć neuronowa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Ray tracing: promień na każdy piksel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23641"/>
            <a:ext cx="6604000" cy="38100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721600" y="18236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2F6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975600" y="1785541"/>
            <a:ext cx="2977753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Promień z kamery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75600" y="2026841"/>
            <a:ext cx="2977753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przez piksel ekranu do najbliższego obiektu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21600" y="2417961"/>
            <a:ext cx="152400" cy="152400"/>
          </a:xfrm>
          <a:prstGeom prst="roundRect">
            <a:avLst>
              <a:gd name="adj" fmla="val 25000"/>
            </a:avLst>
          </a:prstGeom>
          <a:noFill/>
          <a:ln w="25400">
            <a:solidFill>
              <a:srgbClr val="D08A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975600" y="2379861"/>
            <a:ext cx="34417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Promień cienia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75600" y="2621161"/>
            <a:ext cx="3441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czy z punktu trafienia widać światło? Zasłonięty = cień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721600" y="322560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2B8A5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975600" y="3187502"/>
            <a:ext cx="34417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Promień odbity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75600" y="3428802"/>
            <a:ext cx="3441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odbicia i światło odbite; path tracing śledzi wiele takich odbić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721600" y="4033242"/>
            <a:ext cx="3657600" cy="693341"/>
          </a:xfrm>
          <a:prstGeom prst="roundRect">
            <a:avLst>
              <a:gd name="adj" fmla="val 10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880350" y="4166592"/>
            <a:ext cx="3378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Mało promieni na piksel = </a:t>
            </a:r>
            <a:r>
              <a:rPr sz="1200" b="1" i="0" u="none">
                <a:solidFill>
                  <a:srgbClr val="A15C00"/>
                </a:solidFill>
                <a:latin typeface="Arial"/>
              </a:rPr>
              <a:t>szum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Usuwa go denoiser AI.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Słowniczek pojęć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28829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4445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Pojęcie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Co robi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Przykłady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Upscaling (Super Resolution)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render w niższej rozdzielczości, AI odtwarza pełną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SR, FSR, XeSS-SR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Generowanie klatek (FG)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wstawia sztuczną klatkę między dwie prawdziwe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FG, FSR FG, XeSS-FG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Multi Frame Generation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sztucznych klatek na jedną prawdziwą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4 / 4.5, XeSS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Denoiser AI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usuwa „szum” z obrazu liczonego ray tracingiem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Ray Reconstruction, Ray Regeneration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Antyaliasing AI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wygładza krawędzie w natywnej rozdzielczości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DLAA, tryby „Native AA”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Redukcja opóźnień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skraca drogę: ruch myszy → obraz na ekranie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Reflex, Anti-Lag 2, XeLL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Funkcje w sterowniku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działają w każdej grze, bez udziału twórców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NIS, RSR, AFMF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działa upscaling AI?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001441"/>
            <a:ext cx="28067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2122091"/>
            <a:ext cx="2476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Klatka w niższej rozdzielczości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522141"/>
            <a:ext cx="28067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642791"/>
            <a:ext cx="2476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Wektory ruchu (motion vectors)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3042841"/>
            <a:ext cx="28067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3163491"/>
            <a:ext cx="2476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Bufor głębi (depth buffer)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563541"/>
            <a:ext cx="28067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684191"/>
            <a:ext cx="2476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Historia poprzednich klatek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22700" y="2731691"/>
            <a:ext cx="495300" cy="520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320"/>
              </a:lnSpc>
            </a:pPr>
            <a:r>
              <a:rPr sz="3600" b="0" i="0" u="none">
                <a:solidFill>
                  <a:srgbClr val="A15C00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83100" y="2007791"/>
            <a:ext cx="2667000" cy="1968500"/>
          </a:xfrm>
          <a:prstGeom prst="roundRect">
            <a:avLst>
              <a:gd name="adj" fmla="val 5161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100" y="2210991"/>
            <a:ext cx="2159000" cy="952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37100" y="3239691"/>
            <a:ext cx="21971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Sieć neuronowa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37100" y="3595291"/>
            <a:ext cx="219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DLSS · FSR 4 · XeSS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53300" y="2731691"/>
            <a:ext cx="495300" cy="520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4320"/>
              </a:lnSpc>
            </a:pPr>
            <a:r>
              <a:rPr sz="3600" b="0" i="0" u="none">
                <a:solidFill>
                  <a:srgbClr val="A15C00"/>
                </a:solidFill>
                <a:latin typeface="Arial"/>
              </a:rPr>
              <a:t>→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013700" y="1874441"/>
            <a:ext cx="3365500" cy="2235200"/>
          </a:xfrm>
          <a:prstGeom prst="roundRect">
            <a:avLst>
              <a:gd name="adj" fmla="val 4545"/>
            </a:avLst>
          </a:prstGeom>
          <a:solidFill>
            <a:srgbClr val="F3F5F9"/>
          </a:solidFill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400" y="2090341"/>
            <a:ext cx="2832100" cy="1206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280400" y="3398441"/>
            <a:ext cx="2870200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Klatka w rozdzielczości docelowej, np. 4K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4414441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Typowe tryby (procent rozdzielczości na każdej osi, przykład dla ekranu 4K):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4693841"/>
            <a:ext cx="2527300" cy="762000"/>
          </a:xfrm>
          <a:prstGeom prst="roundRect">
            <a:avLst>
              <a:gd name="adj" fmla="val 1000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96950" y="4852591"/>
            <a:ext cx="2197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Jakość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6950" y="5119291"/>
            <a:ext cx="219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~67% · render 2560×1440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492500" y="4693841"/>
            <a:ext cx="2527300" cy="762000"/>
          </a:xfrm>
          <a:prstGeom prst="roundRect">
            <a:avLst>
              <a:gd name="adj" fmla="val 1000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3676650" y="4852591"/>
            <a:ext cx="2197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Zrównoważony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76650" y="5119291"/>
            <a:ext cx="219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~58%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72200" y="4693841"/>
            <a:ext cx="2527300" cy="762000"/>
          </a:xfrm>
          <a:prstGeom prst="roundRect">
            <a:avLst>
              <a:gd name="adj" fmla="val 1000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356350" y="4852591"/>
            <a:ext cx="2197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Wydajność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6350" y="5119291"/>
            <a:ext cx="219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50% · render 1920×1080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851900" y="4693841"/>
            <a:ext cx="2527300" cy="762000"/>
          </a:xfrm>
          <a:prstGeom prst="roundRect">
            <a:avLst>
              <a:gd name="adj" fmla="val 1000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9036050" y="4852591"/>
            <a:ext cx="2197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Ultra wydajność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036050" y="5119291"/>
            <a:ext cx="219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~33% · render 1280×720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działa generowanie klatek?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59817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Generowanie klatek 2×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191941"/>
            <a:ext cx="1117600" cy="482600"/>
          </a:xfrm>
          <a:prstGeom prst="roundRect">
            <a:avLst>
              <a:gd name="adj" fmla="val 15789"/>
            </a:avLst>
          </a:prstGeom>
          <a:solidFill>
            <a:srgbClr val="14203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93750" y="2344341"/>
            <a:ext cx="115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FCFCFA"/>
                </a:solidFill>
                <a:latin typeface="Arial"/>
              </a:rPr>
              <a:t>Render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006600" y="2191941"/>
            <a:ext cx="1143000" cy="482600"/>
          </a:xfrm>
          <a:prstGeom prst="roundRect">
            <a:avLst>
              <a:gd name="adj" fmla="val 15789"/>
            </a:avLst>
          </a:prstGeom>
          <a:noFill/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000250" y="2344341"/>
            <a:ext cx="115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25800" y="2191941"/>
            <a:ext cx="1117600" cy="482600"/>
          </a:xfrm>
          <a:prstGeom prst="roundRect">
            <a:avLst>
              <a:gd name="adj" fmla="val 15789"/>
            </a:avLst>
          </a:prstGeom>
          <a:solidFill>
            <a:srgbClr val="14203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206750" y="2344341"/>
            <a:ext cx="115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FCFCFA"/>
                </a:solidFill>
                <a:latin typeface="Arial"/>
              </a:rPr>
              <a:t>Render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19600" y="2191941"/>
            <a:ext cx="1143000" cy="482600"/>
          </a:xfrm>
          <a:prstGeom prst="roundRect">
            <a:avLst>
              <a:gd name="adj" fmla="val 15789"/>
            </a:avLst>
          </a:prstGeom>
          <a:noFill/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413250" y="2344341"/>
            <a:ext cx="115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638800" y="2191941"/>
            <a:ext cx="1117600" cy="482600"/>
          </a:xfrm>
          <a:prstGeom prst="roundRect">
            <a:avLst>
              <a:gd name="adj" fmla="val 15789"/>
            </a:avLst>
          </a:prstGeom>
          <a:solidFill>
            <a:srgbClr val="14203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619750" y="2344341"/>
            <a:ext cx="115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FCFCFA"/>
                </a:solidFill>
                <a:latin typeface="Arial"/>
              </a:rPr>
              <a:t>Render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2877741"/>
            <a:ext cx="59817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Multi Frame Generation 4×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195241"/>
            <a:ext cx="1112540" cy="482600"/>
          </a:xfrm>
          <a:prstGeom prst="roundRect">
            <a:avLst>
              <a:gd name="adj" fmla="val 15789"/>
            </a:avLst>
          </a:prstGeom>
          <a:solidFill>
            <a:srgbClr val="14203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93750" y="3347641"/>
            <a:ext cx="1150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FCFCFA"/>
                </a:solidFill>
                <a:latin typeface="Arial"/>
              </a:rPr>
              <a:t>Render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001540" y="3195241"/>
            <a:ext cx="1137940" cy="482600"/>
          </a:xfrm>
          <a:prstGeom prst="roundRect">
            <a:avLst>
              <a:gd name="adj" fmla="val 15789"/>
            </a:avLst>
          </a:prstGeom>
          <a:noFill/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995190" y="3347641"/>
            <a:ext cx="1150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AI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215680" y="3195241"/>
            <a:ext cx="1137940" cy="482600"/>
          </a:xfrm>
          <a:prstGeom prst="roundRect">
            <a:avLst>
              <a:gd name="adj" fmla="val 15789"/>
            </a:avLst>
          </a:prstGeom>
          <a:noFill/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3209330" y="3347641"/>
            <a:ext cx="1150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AI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29820" y="3195241"/>
            <a:ext cx="1137940" cy="482600"/>
          </a:xfrm>
          <a:prstGeom prst="roundRect">
            <a:avLst>
              <a:gd name="adj" fmla="val 15789"/>
            </a:avLst>
          </a:prstGeom>
          <a:noFill/>
          <a:ln w="12700">
            <a:solidFill>
              <a:srgbClr val="A15C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4423470" y="3347641"/>
            <a:ext cx="1150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AI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643959" y="3195241"/>
            <a:ext cx="1112540" cy="482600"/>
          </a:xfrm>
          <a:prstGeom prst="roundRect">
            <a:avLst>
              <a:gd name="adj" fmla="val 15789"/>
            </a:avLst>
          </a:prstGeom>
          <a:solidFill>
            <a:srgbClr val="14203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624909" y="3347641"/>
            <a:ext cx="11506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FCFCFA"/>
                </a:solidFill>
                <a:latin typeface="Arial"/>
              </a:rPr>
              <a:t>Render</a:t>
            </a:r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881041"/>
            <a:ext cx="5943600" cy="1016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93750" y="4973241"/>
            <a:ext cx="1765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klatka 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76550" y="4973241"/>
            <a:ext cx="1765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klatka AI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59350" y="4973241"/>
            <a:ext cx="1765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klatka N+1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5354241"/>
            <a:ext cx="5981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Model AI dostaje dwie prawdziwe klatki, wektory ruchu i przepływ optyczny (optical flow) i „zgaduje”, co było pomiędzy.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061200" y="1874441"/>
            <a:ext cx="4318000" cy="1541661"/>
          </a:xfrm>
          <a:prstGeom prst="roundRect">
            <a:avLst>
              <a:gd name="adj" fmla="val 65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7321550" y="2134791"/>
            <a:ext cx="38354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A15C00"/>
                </a:solidFill>
                <a:latin typeface="Arial"/>
              </a:rPr>
              <a:t>Haczyk: opóźnienie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21550" y="2515791"/>
            <a:ext cx="38354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Żeby wstawić klatkę </a:t>
            </a:r>
            <a:r>
              <a:rPr sz="1200" b="1" i="0" u="none">
                <a:solidFill>
                  <a:srgbClr val="142033"/>
                </a:solidFill>
                <a:latin typeface="Arial"/>
              </a:rPr>
              <a:t>pomiędzy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GPU musi mieć już następną prawdziwą. Gotowa klatka czeka, więc obraz trafia na ekran później.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061200" y="3619302"/>
            <a:ext cx="4318000" cy="1541661"/>
          </a:xfrm>
          <a:prstGeom prst="roundRect">
            <a:avLst>
              <a:gd name="adj" fmla="val 65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7321550" y="3879652"/>
            <a:ext cx="38354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A15C00"/>
                </a:solidFill>
                <a:latin typeface="Arial"/>
              </a:rPr>
              <a:t>Płynność ≠ responsywność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321550" y="4260652"/>
            <a:ext cx="38354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60 FPS × 4 = 240 FPS na liczniku, ale gra reaguje na mysz tak, jak przy 60 FPS. Sztuczne klatki nie niosą nowego stanu gry.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Opóźnienie: droga od myszy do ekranu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56991"/>
            <a:ext cx="1750020" cy="495300"/>
          </a:xfrm>
          <a:prstGeom prst="roundRect">
            <a:avLst>
              <a:gd name="adj" fmla="val 153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01700" y="2115741"/>
            <a:ext cx="15722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Mysz i klawiatura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64420" y="206176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020020" y="1956991"/>
            <a:ext cx="1750020" cy="495300"/>
          </a:xfrm>
          <a:prstGeom prst="roundRect">
            <a:avLst>
              <a:gd name="adj" fmla="val 153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108920" y="2115741"/>
            <a:ext cx="15722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CPU: logika gry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71641" y="206176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27241" y="1874441"/>
            <a:ext cx="1737320" cy="660400"/>
          </a:xfrm>
          <a:prstGeom prst="roundRect">
            <a:avLst>
              <a:gd name="adj" fmla="val 11538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309791" y="2026841"/>
            <a:ext cx="157222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Kolejka renderowania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66161" y="206176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21761" y="1956991"/>
            <a:ext cx="1750020" cy="495300"/>
          </a:xfrm>
          <a:prstGeom prst="roundRect">
            <a:avLst>
              <a:gd name="adj" fmla="val 153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10661" y="2115741"/>
            <a:ext cx="15722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GPU: rysowanie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73381" y="206176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628981" y="1956991"/>
            <a:ext cx="1750020" cy="495300"/>
          </a:xfrm>
          <a:prstGeom prst="roundRect">
            <a:avLst>
              <a:gd name="adj" fmla="val 153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717881" y="2115741"/>
            <a:ext cx="15722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Monitor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28396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Technologie niskich opóźnień sterują tempem pracy CPU tak, by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kolejka była prawie pusta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: klatka powstaje „w ostatniej chwili”, z najświeższym ruchem myszy.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3677841"/>
            <a:ext cx="3386634" cy="1155700"/>
          </a:xfrm>
          <a:prstGeom prst="roundRect">
            <a:avLst>
              <a:gd name="adj" fmla="val 8791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3677841"/>
            <a:ext cx="3386634" cy="38100"/>
          </a:xfrm>
          <a:prstGeom prst="rect">
            <a:avLst/>
          </a:prstGeom>
          <a:solidFill>
            <a:srgbClr val="4D7C0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66800" y="3919141"/>
            <a:ext cx="29167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NVIDIA Reflex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274741"/>
            <a:ext cx="2916734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2020 · wymagany przy DLSS Frame Generation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02634" y="3677841"/>
            <a:ext cx="3386634" cy="1155700"/>
          </a:xfrm>
          <a:prstGeom prst="roundRect">
            <a:avLst>
              <a:gd name="adj" fmla="val 8791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4402634" y="3677841"/>
            <a:ext cx="3386634" cy="3810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4656634" y="3919141"/>
            <a:ext cx="29167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AMD Anti-Lag 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56634" y="4274741"/>
            <a:ext cx="29167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2024 · wbudowany w grę przez SDK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992467" y="3677841"/>
            <a:ext cx="3386634" cy="1155700"/>
          </a:xfrm>
          <a:prstGeom prst="roundRect">
            <a:avLst>
              <a:gd name="adj" fmla="val 8791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7992467" y="3677841"/>
            <a:ext cx="3386634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246467" y="3919141"/>
            <a:ext cx="29167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Intel XeLL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246467" y="4274741"/>
            <a:ext cx="29167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XeSS 2 · wymagany przy XeSS-FG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1 · Podstawy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A9D65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39624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Część 2 · NVIDIA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4381500"/>
            <a:ext cx="106045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DLSS: od 2018 do DLSS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5384800"/>
            <a:ext cx="8928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Deep Learning Super Sampling działa wyłącznie na kartach GeForce RTX, bo korzysta z rdzeni Tensor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OŚ CZASU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DLSS w pigułce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3060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1206500"/>
                <a:gridCol w="5588000"/>
                <a:gridCol w="23749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Co wniosła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Karty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2018–19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pierwszy upscaling AI, model trenowany osobno dla gry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RTX 20+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upscaling temporalny, jeden uniwersalny model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RTX 20+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Frame Generation — 1 klatka AI między prawdziwymi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FG: RTX 40+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3.5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Ray Reconstruction — denoiser AI do ray tracingu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RTX 20+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Multi Frame Generation 4×, model transformer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MFG: RTX 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DLSS 4.5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transformer 2. generacji, dynamiczne MFG do 6×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6×: RTX 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DLSS 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wrzesień 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neuronowe renderowanie światła i materiałów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RTX 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DLSS 3 I 3.5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Pierwsza sztuczna klatka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866900"/>
          </a:xfrm>
          <a:prstGeom prst="roundRect">
            <a:avLst>
              <a:gd name="adj" fmla="val 54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34791"/>
            <a:ext cx="469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2022 · RTX 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414191"/>
            <a:ext cx="46990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DLSS 3: Frame Generation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6030" y="2795191"/>
            <a:ext cx="4516120" cy="685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analizuje dwie kolejne klatki, wektory ruchu i przepływ optyczny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wstawia między nie jedną klatkę AI — do 2× więcej FPS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zawsze w parze z Reflex, który kompensuje opóźnienie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1874441"/>
            <a:ext cx="5181600" cy="1866900"/>
          </a:xfrm>
          <a:prstGeom prst="roundRect">
            <a:avLst>
              <a:gd name="adj" fmla="val 54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57950" y="2134791"/>
            <a:ext cx="4699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2023 · wszystkie RTX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57950" y="2414191"/>
            <a:ext cx="46990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DLSS 3.5: Ray Reconstruction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40830" y="2795191"/>
            <a:ext cx="4516120" cy="685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model AI zastępuje wiele ręcznie pisanych denoiserów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wyraźniejsze odbicia i oświetlenie z ray tracingu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działa na kartach RTX od serii 20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40461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Uwaga na nazewnictwo: „DLSS 3” to </a:t>
            </a:r>
            <a:r>
              <a:rPr sz="1500" b="1" i="0" u="none">
                <a:solidFill>
                  <a:srgbClr val="4D7C0F"/>
                </a:solidFill>
                <a:latin typeface="Arial"/>
              </a:rPr>
              <a:t>pakiet funkcji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Upscaling działa na każdym RTX, generowanie klatek dopiero od RTX 40 (sprzętowy akcelerator Optical Flow).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DLSS 4 (STYCZEŃ 2025)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Wiele klatek i transformery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02000" cy="3276402"/>
          </a:xfrm>
          <a:prstGeom prst="roundRect">
            <a:avLst>
              <a:gd name="adj" fmla="val 3100"/>
            </a:avLst>
          </a:prstGeom>
          <a:solidFill>
            <a:srgbClr val="A9D6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66800" y="2179241"/>
            <a:ext cx="2832100" cy="762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0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4×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66800" y="3042841"/>
            <a:ext cx="2832100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Multi Frame Generation: do 3 klatek AI na 1 renderowaną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3639741"/>
            <a:ext cx="2832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tylko RTX 50 (Blackwell, rdzenie Tensor 5. generacji)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18000" y="1874441"/>
            <a:ext cx="7061200" cy="1061641"/>
          </a:xfrm>
          <a:prstGeom prst="roundRect">
            <a:avLst>
              <a:gd name="adj" fmla="val 95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52950" y="2058591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Model transformer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52950" y="2325291"/>
            <a:ext cx="6629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Zastąpił sieci konwolucyjne (CNN) w Super Resolution, Ray Reconstruction i DLAA. Stabilniejszy obraz i więcej detali w ruchu — na każdym RTX.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18000" y="3088481"/>
            <a:ext cx="7061200" cy="1061641"/>
          </a:xfrm>
          <a:prstGeom prst="roundRect">
            <a:avLst>
              <a:gd name="adj" fmla="val 95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52950" y="3272631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Nowy model generowania klatek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52950" y="3539331"/>
            <a:ext cx="6629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Szybszy i oszczędniejszy w VRAM. RTX 50 ma sprzętowe „flip metering” do równego wyświetlania klatek.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18000" y="4302522"/>
            <a:ext cx="7061200" cy="848320"/>
          </a:xfrm>
          <a:prstGeom prst="roundRect">
            <a:avLst>
              <a:gd name="adj" fmla="val 119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552950" y="4486672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Nadpisywanie w NVIDIA App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52950" y="4753372"/>
            <a:ext cx="66294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Nowszy model można wymusić w starszych grach, bez łatki od twórców.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DLSS 4.5 (CES, STYCZEŃ 2026)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Dynamiczne MFG i drugi transformer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02000" cy="3276402"/>
          </a:xfrm>
          <a:prstGeom prst="roundRect">
            <a:avLst>
              <a:gd name="adj" fmla="val 3100"/>
            </a:avLst>
          </a:prstGeom>
          <a:solidFill>
            <a:srgbClr val="A9D6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66800" y="2179241"/>
            <a:ext cx="2832100" cy="762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0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6×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66800" y="3042841"/>
            <a:ext cx="2832100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do 5 klatek AI na 1 renderowaną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3639741"/>
            <a:ext cx="28321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od 31 marca 2026 · tylko RTX 50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18000" y="1874441"/>
            <a:ext cx="7061200" cy="1061641"/>
          </a:xfrm>
          <a:prstGeom prst="roundRect">
            <a:avLst>
              <a:gd name="adj" fmla="val 95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52950" y="2058591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Transformer 2. generacji (Super Resolution)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52950" y="2325291"/>
            <a:ext cx="6629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Ok. 5× więcej obliczeń, większy zbiór treningowy, precyzja FP8. Mniej smużenia, gładsze krawędzie. Wszystkie RTX od serii 20.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18000" y="3088481"/>
            <a:ext cx="7061200" cy="1061641"/>
          </a:xfrm>
          <a:prstGeom prst="roundRect">
            <a:avLst>
              <a:gd name="adj" fmla="val 95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552950" y="3272631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Dynamic Multi Frame Generation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52950" y="3539331"/>
            <a:ext cx="6629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 automatyczna skrzynia biegów: sam dobiera mnożnik, by trafić w odświeżanie monitora, np. 240 Hz.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18000" y="4302522"/>
            <a:ext cx="7061200" cy="848320"/>
          </a:xfrm>
          <a:prstGeom prst="roundRect">
            <a:avLst>
              <a:gd name="adj" fmla="val 119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552950" y="4486672"/>
            <a:ext cx="66294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Ray Reconstruction też na nowym modelu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52950" y="4753372"/>
            <a:ext cx="66294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Denoiser do ray tracingu dostał transformer 2. generacji.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DLSS 5 (PREMIERA 3 WRZEŚNIA 2026)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AI dorysowuje światło i materiały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4064000" cy="596900"/>
          </a:xfrm>
          <a:prstGeom prst="roundRect">
            <a:avLst>
              <a:gd name="adj" fmla="val 1276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44291"/>
            <a:ext cx="37338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Klatka z silnika + dane silnika: obiekty, materiały, światło, ruch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3750" y="2471341"/>
            <a:ext cx="4102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800"/>
              </a:lnSpc>
            </a:pPr>
            <a:r>
              <a:rPr sz="1500" b="0" i="0" u="none">
                <a:solidFill>
                  <a:srgbClr val="4D7C0F"/>
                </a:solidFill>
                <a:latin typeface="Arial"/>
              </a:rPr>
              <a:t>↓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738041"/>
            <a:ext cx="4064000" cy="406400"/>
          </a:xfrm>
          <a:prstGeom prst="roundRect">
            <a:avLst>
              <a:gd name="adj" fmla="val 18750"/>
            </a:avLst>
          </a:prstGeom>
          <a:solidFill>
            <a:srgbClr val="A9D6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90600" y="2852341"/>
            <a:ext cx="3746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Model „3D-Guided Neural Rendering”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3750" y="3195241"/>
            <a:ext cx="41021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800"/>
              </a:lnSpc>
            </a:pPr>
            <a:r>
              <a:rPr sz="1500" b="0" i="0" u="none">
                <a:solidFill>
                  <a:srgbClr val="4D7C0F"/>
                </a:solidFill>
                <a:latin typeface="Arial"/>
              </a:rPr>
              <a:t>↓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461941"/>
            <a:ext cx="4064000" cy="431800"/>
          </a:xfrm>
          <a:prstGeom prst="roundRect">
            <a:avLst>
              <a:gd name="adj" fmla="val 17647"/>
            </a:avLst>
          </a:prstGeom>
          <a:solidFill>
            <a:srgbClr val="F3F5F9"/>
          </a:solidFill>
          <a:ln w="12700">
            <a:solidFill>
              <a:srgbClr val="4D7C0F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03300" y="3588941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Fotorealistyczna skóra, tkaniny, włosy i oświetlenie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62880" y="1823641"/>
            <a:ext cx="6154420" cy="207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Debiut w NBA 2K27; pokazy m.in. w Starfield i Resident Evil Requiem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Tylko RTX 50 i chmura GeForce NOW Ultimate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Najbardziej wymagający obliczeniowo model DLSS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Opcjonalne: w grze jako „DLSS Neural Rendering”, łączy się z SR, FG i RR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Twórcy gry stroją efekt; automatyczne maskowanie obiektów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414774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4147741"/>
            <a:ext cx="38100" cy="731441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430014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Kontrowersja: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krytycy twierdzą, że AI zmienia wygląd postaci i styl artystyczny. NVIDIA odpowiada, że model trzyma się geometrii z silnika i intencji twórców.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KOMPATYBILNOŚĆ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działa na której karcie?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962400"/>
                <a:gridCol w="1651000"/>
                <a:gridCol w="1651000"/>
                <a:gridCol w="1651000"/>
                <a:gridCol w="1651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RTX 20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RTX 30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RTX 40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RTX 50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Super Resolution i DLAA (transformer)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Ray Reconstruction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Frame Generation 2×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Multi Frame Gen do 6×, tryb dynamiczny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5 Neural Rendering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5A6475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NVIDIA Reflex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459859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Wniosek: stary RTX 2060 wciąż dostaje </a:t>
            </a:r>
            <a:r>
              <a:rPr sz="1500" b="1" i="0" u="none">
                <a:solidFill>
                  <a:srgbClr val="4D7C0F"/>
                </a:solidFill>
                <a:latin typeface="Arial"/>
              </a:rPr>
              <a:t>lepszy upscaling z 2026 r.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ale nie dostanie generowania klatek.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NVIDIA · REFLEX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Reflex i Reflex 2: walka o milisekundy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937000" cy="2699941"/>
          </a:xfrm>
          <a:prstGeom prst="roundRect">
            <a:avLst>
              <a:gd name="adj" fmla="val 37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34791"/>
            <a:ext cx="34544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Reflex · od 2020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414191"/>
            <a:ext cx="34544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Synchronizacja CPU i GPU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6030" y="2795191"/>
            <a:ext cx="3271520" cy="685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kolejka renderowania prawie pusta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ponad 150 gier, m.in. CS2, Fortnite, Apex</a:t>
            </a:r>
          </a:p>
          <a:p>
            <a:pPr algn="l" marL="167640" indent="-167640">
              <a:lnSpc>
                <a:spcPts val="180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obowiązkowy przy DLSS Frame Generation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953000" y="1874441"/>
            <a:ext cx="6426200" cy="2699941"/>
          </a:xfrm>
          <a:prstGeom prst="roundRect">
            <a:avLst>
              <a:gd name="adj" fmla="val 37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5213350" y="2134791"/>
            <a:ext cx="5943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Reflex 2 · Frame Warp · zapowiedź ze stycznia 2025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13350" y="2439591"/>
            <a:ext cx="59436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Tuż przed wyświetleniem „przesuwa” gotową klatkę według najnowszego ruchu myszy, a luki dorysowuje AI.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13350" y="303133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Bez Reflex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118350" y="2993231"/>
            <a:ext cx="3048000" cy="254000"/>
          </a:xfrm>
          <a:prstGeom prst="roundRect">
            <a:avLst>
              <a:gd name="adj" fmla="val 15000"/>
            </a:avLst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293350" y="301228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56 ms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13350" y="341233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Reflex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118350" y="3374231"/>
            <a:ext cx="1466850" cy="254000"/>
          </a:xfrm>
          <a:prstGeom prst="roundRect">
            <a:avLst>
              <a:gd name="adj" fmla="val 15000"/>
            </a:avLst>
          </a:prstGeom>
          <a:solidFill>
            <a:srgbClr val="A7C9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712200" y="339328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27 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13350" y="379333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Reflex 2 Frame Warp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118350" y="3755231"/>
            <a:ext cx="762000" cy="254000"/>
          </a:xfrm>
          <a:prstGeom prst="roundRect">
            <a:avLst>
              <a:gd name="adj" fmla="val 15000"/>
            </a:avLst>
          </a:prstGeom>
          <a:solidFill>
            <a:srgbClr val="A9D65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007350" y="377428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14 ms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13350" y="4136231"/>
            <a:ext cx="5943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Dane NVIDIA: THE FINALS, RTX 5070, 4K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487918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Status: Reflex 2 zapowiedziano dla THE FINALS i VALORANT, ale według doniesień z 2026 r.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nadal nie trafił do gier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2 · NVIDIA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9A9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31623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Część 3 · AMD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581400"/>
            <a:ext cx="106045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FSR: od filtra do sieci neuronowych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5384800"/>
            <a:ext cx="8928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FidelityFX Super Resolution — przez lata otwarte i działające także na kartach konkurencji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AMD · OŚ CZASU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FSR w pigułce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3060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1206500"/>
                <a:gridCol w="5016500"/>
                <a:gridCol w="243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Co wniosła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Karty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skalowanie przestrzenne z jednej klatki, bez AI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niemal każde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skalowanie temporalne: wektory ruchu, historia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generowanie klatek algorytmem (bez AI)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3.1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generator klatek oddzielony od upscalera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pierwszy upscaling AMD oparty na ML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RX 9000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FSR „Redstone”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grudzień 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ML Frame Gen, Ray Regeneration, Radiance Caching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RX 9000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FSR Upscaling 4.1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upscaling ML trafia też na starsze Radeony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RX 7000 i 9000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3 · AMD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AMD · FSR REDSTONE (OD GRUDNIA 2025)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Cztery technologie ML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5207000" cy="1076920"/>
          </a:xfrm>
          <a:prstGeom prst="roundRect">
            <a:avLst>
              <a:gd name="adj" fmla="val 94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07791"/>
            <a:ext cx="4775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RX 9000 + od 2026 RX 7000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236391"/>
            <a:ext cx="4775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FSR Upscaling 4.1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50309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Upscaling oparty na ML, następca analitycznego FSR 3.1.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72200" y="1823641"/>
            <a:ext cx="5207000" cy="1076920"/>
          </a:xfrm>
          <a:prstGeom prst="roundRect">
            <a:avLst>
              <a:gd name="adj" fmla="val 94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07150" y="2007791"/>
            <a:ext cx="4775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RX 9000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7150" y="2236391"/>
            <a:ext cx="4775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FSR Frame Generation 4.0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7150" y="250309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Klatki generuje sieć neuronowa zamiast algorytmu z FSR 3.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052961"/>
            <a:ext cx="5207000" cy="1290241"/>
          </a:xfrm>
          <a:prstGeom prst="roundRect">
            <a:avLst>
              <a:gd name="adj" fmla="val 787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47750" y="3237111"/>
            <a:ext cx="4775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RX 9000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750" y="3465711"/>
            <a:ext cx="4775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FSR Ray Regeneration 1.2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373241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Denoiser AI do ray tracingu, odpowiednik Ray Reconstruction. Debiut: CoD: Black Ops 7.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72200" y="3052961"/>
            <a:ext cx="5207000" cy="1290241"/>
          </a:xfrm>
          <a:prstGeom prst="roundRect">
            <a:avLst>
              <a:gd name="adj" fmla="val 787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407150" y="3237111"/>
            <a:ext cx="4775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RX 9000 · podgląd techniczny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7150" y="3465711"/>
            <a:ext cx="4775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FSR Radiance Caching 0.9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7150" y="373241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AI przewiduje oświetlenie globalne od drugiego odbicia promienia — tańszy path tracing.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4597202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Zmiana filozofii: nowe funkcje wymagają </a:t>
            </a:r>
            <a:r>
              <a:rPr sz="1500" b="1" i="0" u="none">
                <a:solidFill>
                  <a:srgbClr val="C42B1F"/>
                </a:solidFill>
                <a:latin typeface="Arial"/>
              </a:rPr>
              <a:t>akceleratorów AI z RDNA 4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Starsze karty dostają analityczne tryby awaryjne.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3 · AMD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AMD · STEROWNIK ADRENALIN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Funkcje w sterowniku i Anti-Lag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816100"/>
          </a:xfrm>
          <a:prstGeom prst="roundRect">
            <a:avLst>
              <a:gd name="adj" fmla="val 55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34791"/>
            <a:ext cx="29040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RSR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515791"/>
            <a:ext cx="2904034" cy="685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Radeon Super Resolution: FSR 1 wbudowany w sterownik. Skaluje każdą grę pełnoekranową, bez udziału twórców.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816100"/>
          </a:xfrm>
          <a:prstGeom prst="roundRect">
            <a:avLst>
              <a:gd name="adj" fmla="val 55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34791"/>
            <a:ext cx="29040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AFMF 1 → 2 → 2.1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515791"/>
            <a:ext cx="2904034" cy="914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Generowanie klatek w sterowniku (2023–2025). Bez wektorów ruchu z gry — więcej artefaktów; wyłącza się przy szybkim ruchu kamery.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816100"/>
          </a:xfrm>
          <a:prstGeom prst="roundRect">
            <a:avLst>
              <a:gd name="adj" fmla="val 559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34791"/>
            <a:ext cx="2904034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Anti-Lag →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515791"/>
            <a:ext cx="2904034" cy="914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Anti-Lag+ (2023) wstrzykiwał kod do gier; w CS2 skończyło się banami i wycofaniem. Anti-Lag 2 (2024) wbudowują twórcy przez SDK.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995341"/>
            <a:ext cx="10566400" cy="889000"/>
          </a:xfrm>
          <a:prstGeom prst="roundRect">
            <a:avLst>
              <a:gd name="adj" fmla="val 8571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995341"/>
            <a:ext cx="38100" cy="889000"/>
          </a:xfrm>
          <a:prstGeom prst="rect">
            <a:avLst/>
          </a:prstGeom>
          <a:solidFill>
            <a:srgbClr val="A15C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4173141"/>
            <a:ext cx="101092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1" i="0" u="none">
                <a:solidFill>
                  <a:srgbClr val="A15C00"/>
                </a:solidFill>
                <a:latin typeface="Arial"/>
              </a:rPr>
              <a:t>Lekcja dla programistów: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modyfikowanie cudzego procesu (DLL injection) wygląda dla anti-cheatu jak cheat — nawet gdy robi to producent sterownika.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3 · AMD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31623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Część 4 · Intel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3581400"/>
            <a:ext cx="106045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XeSS: nowicjusz, który gra otwarcie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5384800"/>
            <a:ext cx="8928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Xe Super Sampling — od premiery kart Intel Arc w 2022 r.; upscaling działa także na kartach konkurencji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INTEL · OŚ CZASU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XeSS w pigułce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2178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1397000"/>
                <a:gridCol w="4572000"/>
                <a:gridCol w="320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Co wniosła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Karty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409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XeSS 1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2022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upscaling AI w dwóch wersjach: XMX i DP4a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Arc + karty NVIDIA i AMD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12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XeSS 1.3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2024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ulepszony model, nowe współczynniki skalowania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wyżej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12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XeSS 2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grudzień 2024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generowanie klatek (XeSS-FG) i Xe Low Latency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premiera z Arc B580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87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XeSS 3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2025–26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Multi-Frame Generation do 4× (3 klatki AI)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MFG tylko Intel; od lutego 2026 Arc A/B i iGPU</a:t>
                      </a:r>
                    </a:p>
                  </a:txBody>
                  <a:tcPr marL="127000" marT="114300" marR="127000" marB="1143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425569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Intel jako drugi producent (po NVIDIA) wprowadził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Multi-Frame Generation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i od razu na kilka generacji swoich układów.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4 · Intel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INTEL · POD MASKĄ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XMX, DP4a i test opóźnień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4064000" cy="1112441"/>
          </a:xfrm>
          <a:prstGeom prst="roundRect">
            <a:avLst>
              <a:gd name="adj" fmla="val 91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3632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Ścieżka XMX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50691"/>
            <a:ext cx="3632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Silniki macierzowe w kartach Arc (odpowiednik rdzeni Tensor). Pełny, najlepszy model.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139281"/>
            <a:ext cx="4064000" cy="1325761"/>
          </a:xfrm>
          <a:prstGeom prst="roundRect">
            <a:avLst>
              <a:gd name="adj" fmla="val 766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47750" y="3348831"/>
            <a:ext cx="36322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Ścieżka DP4a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7750" y="3615531"/>
            <a:ext cx="3632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Instrukcja iloczynu skalarnego 4 liczb INT8, dostępna na GPU innych firm. Lżejszy model, nieco gorsza jakość.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80000" y="1874441"/>
            <a:ext cx="6299200" cy="2590602"/>
          </a:xfrm>
          <a:prstGeom prst="roundRect">
            <a:avLst>
              <a:gd name="adj" fmla="val 392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340350" y="2134791"/>
            <a:ext cx="5816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Opóźnienie · Cyberpunk 2077 · Arc A770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40350" y="247769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Bez FG, bez XeLL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245350" y="2439591"/>
            <a:ext cx="2667000" cy="254000"/>
          </a:xfrm>
          <a:prstGeom prst="roundRect">
            <a:avLst>
              <a:gd name="adj" fmla="val 15000"/>
            </a:avLst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039350" y="245864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79 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40350" y="285869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Tylko XeLL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45350" y="2820591"/>
            <a:ext cx="1250950" cy="254000"/>
          </a:xfrm>
          <a:prstGeom prst="roundRect">
            <a:avLst>
              <a:gd name="adj" fmla="val 1500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623300" y="283964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37 ms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0350" y="3239691"/>
            <a:ext cx="181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MFG 4× + XeLL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245350" y="3201591"/>
            <a:ext cx="1892300" cy="254000"/>
          </a:xfrm>
          <a:prstGeom prst="roundRect">
            <a:avLst>
              <a:gd name="adj" fmla="val 15000"/>
            </a:avLst>
          </a:prstGeom>
          <a:solidFill>
            <a:srgbClr val="9CC9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264650" y="3220641"/>
            <a:ext cx="578346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56 ms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40350" y="3582591"/>
            <a:ext cx="58166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Nawet z 4× MFG opóźnienie jest niższe niż bez XeLL. Źródło: test PCGH, luty 2026.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4 · Intel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PORÓWNANIE · STAN NA WRZESIEŃ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Trzech producentów obok siebie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236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2717800"/>
                <a:gridCol w="2717800"/>
                <a:gridCol w="27178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A15C00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NVIDIA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Upscaling AI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SR (transformer 2. gen.)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FSR Upscaling 4.1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XeSS-SR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Generowanie klatek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FG 2×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FSR FG (ML, RX 9000)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XeSS-FG 2×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Multi Frame Gen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do 6×, dynamiczne (RTX 50)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oficjalnie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do 4× (tylko Intel)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Denoiser AI do RT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Ray Reconstruction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Ray Regeneration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w pakiecie XeSS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Niskie opóźnienie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Reflex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Anti-Lag 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XeLL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Nowość 2026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DLSS 5 Neural Rendering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upscaling ML na RX 7000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MFG na Arc A i 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Karty konkurencji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nie, tylko RTX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FSR 1–3.1: tak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000000"/>
                          </a:solidFill>
                          <a:latin typeface="Arial"/>
                        </a:rPr>
                        <a:t>XeSS-SR: tak (DP4a)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5 · Porównanie i praktyka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PERSPEKTYWA PROGRAMISTY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musi dostarczyć silnik gry?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2033191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Wektory ruchu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6950" y="2287191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 ile przesunął się każdy piksel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267200" y="1874441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451350" y="2033191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Bufor głębi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51350" y="2287191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odległość piksela od kamery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827734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2986484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Jitter kamery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6950" y="3240484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subpikselowe przesunięcie w każdej klatce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267200" y="2827734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451350" y="2986484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Ekspozycja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51350" y="3240484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jasność sceny (HDR)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781028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96950" y="3939778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HUD osobno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6950" y="4193778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interfejs rysowany po upscalingu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267200" y="3781028"/>
            <a:ext cx="3352800" cy="851694"/>
          </a:xfrm>
          <a:prstGeom prst="roundRect">
            <a:avLst>
              <a:gd name="adj" fmla="val 89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451350" y="3939778"/>
            <a:ext cx="30226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Znaczniki czasu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51350" y="4193778"/>
            <a:ext cx="3022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dla Reflex, Anti-Lag 2 i XeLL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823200" y="1874441"/>
            <a:ext cx="3556000" cy="2758281"/>
          </a:xfrm>
          <a:prstGeom prst="roundRect">
            <a:avLst>
              <a:gd name="adj" fmla="val 3683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077200" y="2128441"/>
            <a:ext cx="3086100" cy="279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2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Biblioteki (SDK)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60080" y="2509441"/>
            <a:ext cx="290322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NVIDIA Streamline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AMD FSR SDK (GPUOpen)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Intel XeSS SDK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wtyczki do Unreal Engine i Unity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077200" y="3525441"/>
            <a:ext cx="30861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Te same dane wejściowe zasilają wszystkie trzy upscalery — dlatego gry często mają w menu DLSS, FSR i XeSS naraz.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5 · Porównanie i praktyka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3F1E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200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Kiedy włączać, a kiedy nie?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2158702"/>
          </a:xfrm>
          <a:prstGeom prst="roundRect">
            <a:avLst>
              <a:gd name="adj" fmla="val 4706"/>
            </a:avLst>
          </a:prstGeom>
          <a:solidFill>
            <a:srgbClr val="FBFAF6"/>
          </a:solidFill>
          <a:ln w="6350">
            <a:solidFill>
              <a:srgbClr val="1F5FAF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874441"/>
            <a:ext cx="5181600" cy="38100"/>
          </a:xfrm>
          <a:prstGeom prst="rect">
            <a:avLst/>
          </a:prstGeom>
          <a:solidFill>
            <a:srgbClr val="1F5FA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73150" y="2166541"/>
            <a:ext cx="46990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F5FAF"/>
                </a:solidFill>
                <a:latin typeface="Arial"/>
              </a:rPr>
              <a:t>Włączaj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6030" y="2553891"/>
            <a:ext cx="4516120" cy="121890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upscaling w trybie Jakość w 1440p i 4K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generowanie klatek w grach single-player na monitorze 144–240 Hz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FG dopiero przy ok. 50–60 FPS bazowych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Reflex / Anti-Lag 2 / XeLL — praktycznie zawsze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1874441"/>
            <a:ext cx="5181600" cy="2158702"/>
          </a:xfrm>
          <a:prstGeom prst="roundRect">
            <a:avLst>
              <a:gd name="adj" fmla="val 4706"/>
            </a:avLst>
          </a:prstGeom>
          <a:solidFill>
            <a:srgbClr val="FBFAF6"/>
          </a:solidFill>
          <a:ln w="6350">
            <a:solidFill>
              <a:srgbClr val="A04A0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197600" y="1874441"/>
            <a:ext cx="5181600" cy="38100"/>
          </a:xfrm>
          <a:prstGeom prst="rect">
            <a:avLst/>
          </a:prstGeom>
          <a:solidFill>
            <a:srgbClr val="A04A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57950" y="2166541"/>
            <a:ext cx="46990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A04A00"/>
                </a:solidFill>
                <a:latin typeface="Arial"/>
              </a:rPr>
              <a:t>Uważaj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40830" y="2553891"/>
            <a:ext cx="4516120" cy="9751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e-sport (CS2, Valorant): FG dodaje opóźnienie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poniżej ok. 40 FPS bazowych: artefakty i „gumowe” sterowanie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monitor 60 Hz: dodatkowe klatki nie mają gdzie się pojawić</a:t>
            </a:r>
          </a:p>
          <a:p>
            <a:pPr algn="l" marL="167640" indent="-167640">
              <a:lnSpc>
                <a:spcPts val="1920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upscaling w 1080p: mało pikseli wejściowych, więcej rozmycia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Część 5 · Porównanie i praktyka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C76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DO DYSKUSJI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„Fałszywe klatki” czy przyszłość grafiki?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82962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w testach kart graficznych wynik FPS z generatorem klatek można porównywać z natywnym?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760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407841"/>
            <a:ext cx="82549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DLSS 5 zmienia wygląd postaci. Kto powinien decydować, jak wygląda gra: artysta czy model AI?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777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909491"/>
            <a:ext cx="92704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Rozwiązania zamknięte (DLSS) czy otwarte (FSR 1–3.1, XeSS DP4a) — co jest lepsze dla graczy i twórców?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793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411141"/>
            <a:ext cx="57447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twórcy gier przestaną optymalizować kod, „bo i tak jest DLSS”?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A15C00"/>
                </a:solidFill>
                <a:latin typeface="Arial"/>
              </a:rPr>
              <a:t>ŹRÓDŁA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Skąd te informacje?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5680" y="1823641"/>
            <a:ext cx="10421620" cy="103624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2039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NVIDIA: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nvidia.com/geforce/technologies/dlss · DLSS 4.5 i DLSS 5 (GeForce News, DLSS 5 FAQ, wrzesień 2026) · Reflex 2</a:t>
            </a:r>
          </a:p>
          <a:p>
            <a:pPr algn="l" marL="167640" indent="-167640">
              <a:lnSpc>
                <a:spcPts val="2039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AMD: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gpuopen.com — FSR Redstone for developers, FSR SDK 2.3</a:t>
            </a:r>
          </a:p>
          <a:p>
            <a:pPr algn="l" marL="167640" indent="-167640">
              <a:lnSpc>
                <a:spcPts val="2039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Intel: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intel.com — Xe Super Sampling 3 for Developers, Arc Gaming Technologies</a:t>
            </a:r>
          </a:p>
          <a:p>
            <a:pPr algn="l" marL="167640" indent="-167640">
              <a:lnSpc>
                <a:spcPts val="2039"/>
              </a:lnSpc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Testy i prasa: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Tom’s Hardware (DLSS 5), Notebookcheck / PCGH (XeSS 3 MFG), VideoCardz, The FPS Review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11388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Stan wiedzy: </a:t>
            </a:r>
            <a:r>
              <a:rPr sz="1500" b="1" i="0" u="none">
                <a:solidFill>
                  <a:srgbClr val="A15C00"/>
                </a:solidFill>
                <a:latin typeface="Arial"/>
              </a:rPr>
              <a:t>wrzesień 2026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Ta dziedzina zmienia się co kilka miesięcy — sprawdzaj strony producentów.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 kart graficznych: NVIDIA, AMD, Intel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