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złączach obrazu. Analogowe omawiamy w skrócie, najwięcej miejsca na HDMI i DisplayPort. Część tematów (VGA, D-sub) pojawiła się już w lekcji o złączach przestarzałych.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Kierunek zmian: z analogu do cyfry, z wielu przewodów do jednego, z samego obrazu do obrazu, dźwięku, danych i zasilania w jednym kablu (USB-C).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SCART był standardem w Europie. Przez RGB na SCART dawał bardzo dobrą jakość — do dziś ceniony przez miłośników retro konsol.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Sygnał cyfrowy DVI jest zgodny z HDMI (bez dźwięku) — prosta przejściówka DVI-D ↔ HDMI działa. Nowe karty graficzne nie mają już DVI.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LFH60 ze starej prezentacji: 60 styków (4 rzędy po 15). Dziś zamiast takich złączy stosuje się DisplayPort z MST (kilka monitorów z jednego portu).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HDMI 2.2 zaprezentowano na CES 2025. Numer wersji nie gwarantuje funkcji — producent może nazwać port „HDMI 2.1” i nie obsługiwać pełnych 48 Gb/s. Trzeba sprawdzać konkretne funkcje.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Częsty problem w domach: soundbar podłączony do zwykłego portu HDMI zamiast portu ARC/eARC — dźwięk z aplikacji telewizora nie dociera.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UHBR = Ultra High Bit Rate; liczba to przepływność na linię (4 linie). Karty graficzne RTX 50 obsługują UHBR20 (80 Gb/s). Stara prezentacja: „DP 2.1 — nawet 16K 60 Hz” — również tylko z DSC.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Praktyczna rada: do monitora gamingowego — DisplayPort (albo HDMI 2.1, jeśli podłączamy konsolę), do telewizora — HDMI.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Rysunki w skali: HDMI ma ok. 14 mm szerokości, DisplayPort ok. 16 mm, USB-C ok. 8,4 mm. Uczniowie często mylą HDMI z DP — wystarczy policzyć ścięte rogi.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Nawiązanie do lekcji o USB i Thunderbolt z poprzedniej serii. Kabel też musi obsługiwać transmisję obrazu — kable tylko do ładowania mają wyłącznie USB 2.0.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Najczęstsza przyczyna problemów z 4K 120 Hz na konsolach: stary kabel HDMI. Kabel Ultra High Speed ma certyfikat i naklejkę z kodem do weryfikacji.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1: nie — DVI-D nie ma sygnału analogowego; potrzebny aktywny konwerter.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369A1"/>
                </a:solidFill>
                <a:latin typeface="Arial"/>
              </a:rPr>
              <a:t>Monitory i ekrany · Lekcja 11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Złącza wideo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kompozytu i SCART do HDMI 2.2 i DisplayPort 2.1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PRZEGLĄD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Mapa złączy wideo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3937000"/>
                <a:gridCol w="1524000"/>
                <a:gridCol w="2565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Sygnał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Od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Gdzie dziś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Composite (RCA)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analogowy, całość w jednym przewodzie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lata 50.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stary sprzęt RTV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S-Video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analogowy, jasność i kolor osobno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zanikło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SCART (Euro)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analogowy: composite, RGB, dźwięk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1977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stare telewizory i dekodery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VGA (D-sub 15)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analogowy RGB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projektory, serwery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cyfrowy (i analogowy w DVI-I)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1999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starsze monitory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HDMI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cyfrowy obraz i dźwięk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telewizory, konsole, PC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DisplayPort / USB-C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cyfrowy, pakietowy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2006 / 2014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monitory, karty graficzne, laptopy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ANALOGOWE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Composite, S-Video, component i SCART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Composite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Żółty wtyk RCA: jasność i kolor w jednym sygnale — najgorsza jakość.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S-Video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Osobno jasność (Y) i kolor (C) — mniej zakłóceń. Wtyk mini-DIN.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Component (YPbPr)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Trzy wtyki RCA: pełne HD analogowo (do 1080i/p).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SCART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Duże 21-stykowe złącze: composite, RGB i dźwięk stereo; sterowanie przełączaniem wejść.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DVI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DVI: pomost między analogiem a cyfrą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44450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24000"/>
                <a:gridCol w="2921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Sygnał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DVI-D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cyfrowy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DVI-A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analogowy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DVI-I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cyfrowy i analogowy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461941"/>
            <a:ext cx="2540000" cy="76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05200" y="3649266"/>
            <a:ext cx="1723926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DVI-D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05200" y="3858816"/>
            <a:ext cx="172392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bez styków analogowych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0" y="4274741"/>
            <a:ext cx="2540000" cy="762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05200" y="4373166"/>
            <a:ext cx="17907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DVI-A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05200" y="4582716"/>
            <a:ext cx="17907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styki analogowe wokół blaszki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" y="5087541"/>
            <a:ext cx="2540000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505200" y="5185966"/>
            <a:ext cx="17907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DVI-I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05200" y="5395516"/>
            <a:ext cx="17907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komplet: cyfrowe i analogowe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562600" y="1874441"/>
            <a:ext cx="5816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5797550" y="2083991"/>
            <a:ext cx="5384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Single i dual link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97550" y="2366566"/>
            <a:ext cx="5384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Single link: do 1920 × 1200 przy 60 Hz. Dual link (dodatkowe styki): do 2560 × 1600 przy 60 Hz albo 1080p przy 144 Hz.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562600" y="3155156"/>
            <a:ext cx="58166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5562600" y="3155156"/>
            <a:ext cx="38100" cy="731441"/>
          </a:xfrm>
          <a:prstGeom prst="rect">
            <a:avLst/>
          </a:prstGeom>
          <a:solidFill>
            <a:srgbClr val="0369A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5829300" y="3307556"/>
            <a:ext cx="53594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DVI-I + przejściówka = VGA. Z DVI-D przejściówka na VGA </a:t>
            </a:r>
            <a:r>
              <a:rPr sz="1200" b="1" i="0" u="none">
                <a:solidFill>
                  <a:srgbClr val="0369A1"/>
                </a:solidFill>
                <a:latin typeface="Arial"/>
              </a:rPr>
              <a:t>nie zadziała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potrzebny aktywny konwerter.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VGA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VGA (D-sub 15) i złącza specjalne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697956"/>
          </a:xfrm>
          <a:prstGeom prst="roundRect">
            <a:avLst>
              <a:gd name="adj" fmla="val 376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667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VGA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09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15 styków w trzech rzędach, sygnał analogowy RGB + synchronizacja. Z czasem obraz traci ostrość przy wysokich rozdzielczościach.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697956"/>
          </a:xfrm>
          <a:prstGeom prst="roundRect">
            <a:avLst>
              <a:gd name="adj" fmla="val 376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667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DMS-59 i LFH60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Złącza wielomonitorowe w kartach profesjonalnych — jedno gniazdo, rozdzielacz na 2–4 monitory.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697956"/>
          </a:xfrm>
          <a:prstGeom prst="roundRect">
            <a:avLst>
              <a:gd name="adj" fmla="val 376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66700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Gdzie jeszcze VGA?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509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Starsze projektory szkolne, serwery (konsola KVM), sprzęt przemysłowy.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HDMI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HDMI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78000"/>
                <a:gridCol w="1905000"/>
                <a:gridCol w="1778000"/>
                <a:gridCol w="510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Pasmo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Najważniejsze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1.0–1.2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2002–2005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4,95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1080p, dźwięk wielokanałowy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1.3 / 1.4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2006 / 2009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10,2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4K przy 30 Hz, ARC, 3D, Ethernet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18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4K przy 60 Hz, HDR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48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4K 120 Hz, 8K 60 Hz, VRR, ALLM, eARC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96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wyższe rozdzielczości i odświeżanie, kable Ultra96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0369A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Stara prezentacja: „HDMI 2.1 — 10K 120 Hz” — to możliwe tylko z kompresją </a:t>
            </a:r>
            <a:r>
              <a:rPr sz="1200" b="1" i="0" u="none">
                <a:solidFill>
                  <a:srgbClr val="0369A1"/>
                </a:solidFill>
                <a:latin typeface="Arial"/>
              </a:rPr>
              <a:t>DSC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Bez kompresji HDMI 2.1 przesyła np. 4K przy 144 Hz.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HDMI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Funkcje HDMI, które warto znać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CEC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pilot steruje wieloma urządzeniami (np. włączenie konsoli włącza telewizor).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ARC / eARC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Dźwięk z telewizora wraca do soundbara tym samym kablem; eARC przenosi dźwięk bezstratny i Dolby Atmos.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VRR i ALLM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Zmienne odświeżanie i automatyczny tryb gry — konsole PS5 i Xbox Series.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HDCP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Szyfrowanie chroniące treści. Brak zgodności HDCP 2.3 = czarny ekran przy Netfliksie w 4K.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DISPLAYPORT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DisplayPort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78000"/>
                <a:gridCol w="2032000"/>
                <a:gridCol w="1905000"/>
                <a:gridCol w="485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Pasmo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Najważniejsze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1.0–1.1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2006–2007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10,8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następca VGA i DVI w PC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21,6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MST — kilka monitorów z jednego portu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32,4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DSC, HDR, 8K z kompresją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2.0 / 2.1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2019 / 2022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80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UHBR 10 / 13,5 / 20, kable DP40 i DP80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0369A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DisplayPort nie wymaga licencji jak HDMI i jest standardem w monitorach komputerowych. Rozwija go </a:t>
            </a:r>
            <a:r>
              <a:rPr sz="1200" b="1" i="0" u="none">
                <a:solidFill>
                  <a:srgbClr val="0369A1"/>
                </a:solidFill>
                <a:latin typeface="Arial"/>
              </a:rPr>
              <a:t>VESA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HDMI kontra DisplayPort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3810000"/>
                <a:gridCol w="345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HDMI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DisplayPort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Główne 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telewizory, konsole, projektory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monitory, karty graficzne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Maks. pasmo (2026)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96 Gb/s (2.2)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80 Gb/s (2.1)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Kilka monitorów z jednego portu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(MST)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Dźwięk do soundbara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ARC / eARC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Licencja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płatna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 opłat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Przez USB-C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rzadko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— DP Alt Mode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Rozpoznaj złącze po kształcie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0900" cy="2852936"/>
          </a:xfrm>
          <a:prstGeom prst="roundRect">
            <a:avLst>
              <a:gd name="adj" fmla="val 356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1000" cy="1397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569891"/>
            <a:ext cx="524867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HDMI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877866"/>
            <a:ext cx="29591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Oba dolne rogi ścięte (symetryczny trapez), 19 styków.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6900" y="1874441"/>
            <a:ext cx="3390900" cy="2852936"/>
          </a:xfrm>
          <a:prstGeom prst="roundRect">
            <a:avLst>
              <a:gd name="adj" fmla="val 356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1850" y="2083991"/>
            <a:ext cx="2921000" cy="1397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1850" y="3569891"/>
            <a:ext cx="109676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DisplayPort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1850" y="38778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Ścięty tylko jeden róg, 20 styków; wtyk często ma zatrzask — trzeba go wcisnąć przy wyjmowaniu.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01000" y="1874441"/>
            <a:ext cx="3390900" cy="2852936"/>
          </a:xfrm>
          <a:prstGeom prst="roundRect">
            <a:avLst>
              <a:gd name="adj" fmla="val 356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950" y="2083991"/>
            <a:ext cx="2921000" cy="1397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35950" y="3569891"/>
            <a:ext cx="6413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USB-C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35950" y="3877866"/>
            <a:ext cx="29591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Owal, 24 styki po obu stronach języczka — wtyk wchodzi dowolną stroną.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USB-C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Obraz przez USB-C i Thunderbolt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DP Alt Mode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Port USB-C przełącza część linii na DisplayPort — monitor podłączony jednym kablem.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Zasilanie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Monitor z USB-C często ładuje laptop (65–100 W) i działa jako hub z portami USB i siecią.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Tunelowanie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USB4 i Thunderbolt przenoszą DisplayPort razem z danymi — stacje dokujące z kilkoma monitorami.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0369A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Nie każdy port USB-C obsługuje obraz — szukaj ikony DisplayPort lub Thunderbolt przy gnieździe.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Kable, kompresja i łączność bezprzewodowa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Certyfikaty kabli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HDMI: Premium High Speed, Ultra High Speed (48G), Ultra96. DisplayPort: DP40, DP80. Na opakowaniu kod lub hologram.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Długość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Pasywne kable wysokiej przepustowości — zwykle do 2–3 m. Dłużej: kable aktywne lub światłowodowe (AOC).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DSC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Display Stream Compression — kompresja wizualnie bezstratna, pozwala na 4K 240 Hz czy 8K przez obecne łącza.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Bez kabla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Miracast, AirPlay, Google Cast — wygodne, ale z opóźnieniem i kompresją; nie do gier.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11 · Złącza wideo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5DB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58013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przejściówka DVI-D → VGA zadziała? Dlaczego?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722808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Które złącze wybierzesz do soundbara, a które do trzech monitorów z jednego portu?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3214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umożliwia DSC i dlaczego pozwala na 8K przez HDMI 2.1?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82371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sprawdzić, czy port USB-C laptopa obsłuży monitor?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HDMI Forum (HDMI 2.1 i 2.2), VESA (DisplayPort 2.1), dokumentacja producentów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11: Złącza wideo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