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z dwóch lekcji o druku 3D — tu technologie i budowa maszyn. Materiały (filamenty, kompozyty CF/GF, Aero) — w lekcji 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Druk 3D zaczynał jako szybkie prototypowanie (rapid prototyping) w latach 80. Dziś to także produkcja małoseryjna, części zamienne i edukacja.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Selektywne sklejanie i laminacja (LOM) ze starej prezentacji to dziś nisze. W SLS proszek sam podtrzymuje model, więc nie potrzeba podpór.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nazywała stereolitografię najbardziej precyzyjną metodą — wciąż prawda w zastosowaniach domowych. Odpady żywicy utwardzamy UV przed wyrzuceniem.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Hotend z wkładką PTFE nie powinien długo pracować powyżej ok. 240–250 °C — PTFE się degraduje. Do nylonu i PC potrzebny jest hotend all-metal.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2026 r. standardem średniej półki stały się zamknięte drukarki CoreXY z prędkościami kilkuset mm/s. Bed slingery dominują wśród najtańszych modeli.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Pokaż palcem, co się rusza: w bed slingerze ciężki stół z wydrukiem jeździ w przód i w tył, dlatego jest wolniejszy. W CoreXY silniki stoją na ramie, a głowica jest lekka.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 druku wielokolorowym jedną dyszą większość materiału może trafić do odpadu (purge). Toolchangery i dwie dysze to odpowiedź na ten problem — trend 2025–2026.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Dla programistów: G-code to świetny przykład prostego języka maszynowego. 3MF zastępuje STL — przechowuje kolory, materiały i ustawienia.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Ze starej prezentacji: zestaw do złożenia czy gotowa drukarka, sterowanie z komputera czy z karty pamięci — dziś standardem są gotowe drukarki z Wi-Fi i aplikacją.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Zabezpieczenie przed thermal runaway (niekontrolowanym grzaniem) w firmware to obowiązek — starsze tanie drukarki potrafiły je mieć wyłączone.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każda głowica ma własny materiał — nie trzeba przedmuchiwać dyszy przy zmianie koloru.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Urządzenia peryferyjne · Lekcja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Drukarki 3D: sprzęt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Technologie druku przestrzennego, budowa drukarki FDM i rynek w 2026 roku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 przestrzenny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Wytwarzanie fizycznego obiektu z modelu komputerowego, </a:t>
            </a:r>
            <a:r>
              <a:rPr sz="2000" b="1" i="0" u="none">
                <a:solidFill>
                  <a:srgbClr val="C2410C"/>
                </a:solidFill>
                <a:latin typeface="Arial"/>
              </a:rPr>
              <a:t>warstwa po warstwie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. Technika przyrostowa (addytywna) — przeciwieństwo frezowania.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90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76300" y="3036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Model 3D (CAD)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28975" y="2982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559175" y="2890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3622675" y="3036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Eksport STL / 3MF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75350" y="2982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305550" y="28967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362700" y="3036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Slicer: warstwy i G-code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9025" y="2982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039225" y="2890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102725" y="3036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Drukarka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5 · Drukarki 3D: sprzęt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TECHNOLOGIE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druku 3D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2540000"/>
                <a:gridCol w="3175000"/>
                <a:gridCol w="2565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Technologia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Materiał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FDM / FFF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filament (termoplast)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topienie i układanie ścieżek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dom, szkoła, prototypy, części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SLA / MSLA / DLP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żywica światłoczuła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utwardzanie warstwy światłem UV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biżuteria, stomatologia, figurki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SLS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proszek (np. PA12)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laser spieka proszek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wytrzymałe części, bez podpór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MJF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proszek PA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tusz + promiennik spaja proszek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produkcja seryjna (HP)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SLM / DMLS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proszek metalu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laser stapia metal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lotnictwo, rakiety, implanty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11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Binder jetting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proszek (gips, piasek, metal)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klej nakładany głowicą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formy odlewnicze, kolorowe modele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5 · Drukarki 3D: sprzęt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ŻYWICA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 żywiczny: SLA, DLP, MSLA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MSLA (LCD)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Ekran LCD maskuje światło UV — naświetla całą warstwę naraz. Ekrany 12K–16K: piksel ok. 20 µm. Popularne i tanie.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Jakość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Najwyższa szczegółowość wśród drukarek domowych — gładkie powierzchnie, drobne detale.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Bezpieczeństwo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Nieutwardzona żywica drażni skórę i uczula: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rękawice nitrylowe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wentylacja, mycie w IPA, doświetlanie UV.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734197"/>
            <a:ext cx="6350000" cy="22225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7416800" y="4051895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B8C2C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670800" y="4029075"/>
            <a:ext cx="185945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płyta robocza (podnosi się)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416800" y="433883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670800" y="4316016"/>
            <a:ext cx="134252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utwardzony wydruk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416800" y="462577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670800" y="4602956"/>
            <a:ext cx="1664494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płynna żywica w wannie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416800" y="49127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670800" y="4889897"/>
            <a:ext cx="1627882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folia FEP — dno wanny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16800" y="519965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14203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670800" y="5176838"/>
            <a:ext cx="204519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ekran LCD — maska warstwy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416800" y="548659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7670800" y="5463778"/>
            <a:ext cx="154582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światło UV z diod LED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5 · Drukarki 3D: sprzęt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FDM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Budowa drukarki FDM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715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1995091"/>
            <a:ext cx="538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Ekstruder — podaje filament (direct drive lub bowden)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57041"/>
            <a:ext cx="5715000" cy="406400"/>
          </a:xfrm>
          <a:prstGeom prst="roundRect">
            <a:avLst>
              <a:gd name="adj" fmla="val 18750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0600" y="2471341"/>
            <a:ext cx="5397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Hotend — grzałka, termistor, dysza 0,4 mm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26941"/>
            <a:ext cx="5715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47591"/>
            <a:ext cx="538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Stół grzewczy — płyta PEI, sprężynująca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5715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538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Silniki krokowe i pasy — ruch osi X, Y, Z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5715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538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Elektronika: płyta, firmware (Marlin, Klipper)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4274741"/>
            <a:ext cx="5715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96950" y="4395391"/>
            <a:ext cx="538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Wentylator chłodzący wydruk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45960" y="1874441"/>
            <a:ext cx="4371340" cy="1600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C2410C"/>
                </a:solidFill>
                <a:latin typeface="Arial"/>
              </a:rPr>
              <a:t>Direct drive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silnik przy hotendzie — lepszy do elastycznych filamentów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C2410C"/>
                </a:solidFill>
                <a:latin typeface="Arial"/>
              </a:rPr>
              <a:t>Bowden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silnik na ramie, rurka PTFE — lżejsza głowica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C2410C"/>
                </a:solidFill>
                <a:latin typeface="Arial"/>
              </a:rPr>
              <a:t>All-metal hotend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do temperatur powyżej ok. 250 °C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2600" y="3627041"/>
            <a:ext cx="4546600" cy="22987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9156700" y="3639741"/>
            <a:ext cx="2260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koła ekstrudera (direct drive)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56700" y="3969941"/>
            <a:ext cx="2260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radiator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56700" y="4300141"/>
            <a:ext cx="2260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heatbreak — przerwa termiczna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56700" y="4630341"/>
            <a:ext cx="2260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blok grzejny: grzałka i termistor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56700" y="4960541"/>
            <a:ext cx="2260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dysza 0,4 mm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156700" y="5290741"/>
            <a:ext cx="2260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wentylator chłodzący wydruk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56700" y="5646341"/>
            <a:ext cx="2260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stół z płytą PEI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5 · Drukarki 3D: sprzęt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FDM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Kinematyka: jak porusza się głowica?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32702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6130"/>
                <a:gridCol w="3295452"/>
                <a:gridCol w="3548856"/>
                <a:gridCol w="1185962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Ruch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Przykłady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5111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Kartezjańska „bed slinger”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stół w osi Y, głowica X i Z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Prusa MK4, Bambu A1, Ender 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prosta, tania, wolniejsza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869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CoreXY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głowica XY dwoma pasami, stół w dół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Bambu X1/P1/P2, Prusa Core One, Creality K1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szybka, łatwa do zamknięcia w obudowie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869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Delta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trzy ramiona na pionowych kolumnach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Anycubic Kossel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wysokie wydruki, trudna kalibracja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6889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Pas taśmowy (belt)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nachylona głowica nad taśmą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Creality CR-30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nieskończona długość wydruku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5 · Drukarki 3D: sprzęt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FDM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Kinematyka w schematach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3386634" cy="2979936"/>
          </a:xfrm>
          <a:prstGeom prst="roundRect">
            <a:avLst>
              <a:gd name="adj" fmla="val 34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33191"/>
            <a:ext cx="2794000" cy="152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646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Kartezjańska „bed slinger”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9540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Stół jeździ w osi Y, głowica w X i Z. Prosta i tania.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23641"/>
            <a:ext cx="3386634" cy="2979936"/>
          </a:xfrm>
          <a:prstGeom prst="roundRect">
            <a:avLst>
              <a:gd name="adj" fmla="val 34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33191"/>
            <a:ext cx="2794000" cy="1524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646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CoreXY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9540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Dwa pasy i dwa nieruchome silniki przesuwają głowicę w XY. Stół zjeżdża w dół (Z).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23641"/>
            <a:ext cx="3386634" cy="2979936"/>
          </a:xfrm>
          <a:prstGeom prst="roundRect">
            <a:avLst>
              <a:gd name="adj" fmla="val 34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33191"/>
            <a:ext cx="2794000" cy="1524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646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Delta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9540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Trzy wózki na kolumnach; długość ramion ustawia głowicę w X, Y i Z.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507027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D8BE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5057577"/>
            <a:ext cx="87659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ruch głowicy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210098" y="507027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E8763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2464098" y="5057577"/>
            <a:ext cx="69889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ruch stołu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429695" y="507027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D9A52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3683695" y="5057577"/>
            <a:ext cx="74106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stół (płyta)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5 · Drukarki 3D: sprzęt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TECHNOLOGIE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zmieniło druk FDM po 2022 roku?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Input shaping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Akcelerometr mierzy drgania, firmware je kompensuje — szybki druk bez falowania ścian (Klipper, Bambu, Prusa).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Automatyka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Automatyczne poziomowanie stołu, kalibracja przepływu, kamera z AI wykrywająca nieudany wydruk.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Wiele kolorów (AMS)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Systemy podające kilka filamentów do jednej dyszy (Bambu AMS, Creality CFS) — ale zmiana koloru wymaga przedmuchu (purge).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Zmieniacze narzędzi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Kilka głowic, każda z innym materiałem — prawie bez odpadów: Prusa XL i Core One INDX, Snapmaker U1, Bambu H2D.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5 · Drukarki 3D: sprzęt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OPROGRAMOWANIE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modelu do G-code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Modelowanie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Fusion, Onshape, FreeCAD, Tinkercad (szkoła), Blender — eksport do STL lub 3MF.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Slicer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PrusaSlicer, OrcaSlicer, Bambu Studio, Cura: warstwy, wypełnienie, podpory, temperatury.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41016"/>
          </a:xfrm>
          <a:prstGeom prst="roundRect">
            <a:avLst>
              <a:gd name="adj" fmla="val 89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G-code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39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Tekstowy język poleceń: 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G1 X10 Y20 E0.5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ruch i podawanie filamentu. Można go czytać i edytować!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41016"/>
          </a:xfrm>
          <a:prstGeom prst="roundRect">
            <a:avLst>
              <a:gd name="adj" fmla="val 89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Gotowe modele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Printables, MakerWorld, Thingiverse — miliony darmowych modeli.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5 · Drukarki 3D: sprzęt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WYBÓR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Parametry drukarki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Pole robocze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Typowo ok. 250 × 250 × 250 mm; mini ok. 180 mm, duże 350 mm i więcej.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Obudowa i komora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Zamknięta, najlepiej podgrzewana — konieczna do ABS, ASA, PC, nylonu.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Temperatury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Dysza do 300 °C i więcej, stół do 100–120 °C — decydują o dostępnych materiałach.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Ekosystem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Otwarte oprogramowanie i części (Prusa, Klipper) czy zamknięty, wygodny ekosystem (Bambu).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5 · Drukarki 3D: sprzęt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BEZPIECZEŃSTWO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Bezpieczna pracownia druku 3D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Emisje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Drukarki FDM emitują drobne cząstki i lotne związki — zwłaszcza ABS i ASA. Wentylacja, obudowa z filtrem.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Temperatura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Dysza 200–300 °C, stół do 110 °C. Nie zostawiamy drukarki bez nadzoru bez zabezpieczeń termicznych w firmware.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Żywica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Rękawice, okulary, wentylacja. Nie wylewamy żywicy ani IPA z resztkami do zlewu.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5 · Drukarki 3D: sprzęt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AD8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269517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FDM od MSLA?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46464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do nylonu potrzebny jest hotend all-metal?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198695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daje input shaping?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604123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zmieniacz narzędzi zużywa mniej filamentu niż system AMS?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Prusa Research, Bambu Lab, Formnext 2025, dokumentacja Klipper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Peryferia 5: Drukarki 3D — sprzęt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