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Lekcja o NVMe. Najważniejsze rozróżnienie: protokół (NVMe) ≠ magistrala (PCIe) ≠ format (M.2). Stara prezentacja miała dobrą tabelę AHCI/NVMe — zostaje, dochodzą prędkości, formaty i nowości do 2026 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NVMHCIS = Non-Volatile Memory Host Controller Interface Specification. NVMe wykorzystuje niskie opóźnienia i wewnętrzną równoległość pamięci flash.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To najczęstsze nieporozumienie przy zakupie i montażu. Warto pokazać dwa dyski M.2: SATA (klucz B+M) i NVMe (klucz M).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AHCI powstał, gdy host bus adapter łączył procesor i RAM z wolnym, obrotowym nośnikiem. Przy SSD koszt samego protokołu stał się porównywalny z czasem dostępu do pamięci.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Porównujemy drogę polecenia: przy SATA wszystkie rdzenie dzielą jedną kolejkę AHCI w chipsecie i wąskie łącze SATA. NVMe daje każdemu rdzeniowi własną kolejkę i kilka linii PCIe, często prosto z procesora.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Analogia: AHCI to jedna kasa w sklepie z kolejką na 32 osoby; NVMe to tysiące kas, a każdy rdzeń procesora ma swoją. Tabela pochodzi ze starej prezentacji — poprawione zostały tłumaczenia.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IOPS = operacje wejścia/wyjścia na sekundę. To wartości orientacyjne — chodzi o rzędy wielkości: HDD to setki, NVMe to setki tysięcy i miliony.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Każda generacja PCIe podwaja przepustowość. Dysk PCIe 5.0 w płycie PCIe 3.0 zadziała, ale najwyżej z prędkością ok. 3,5 GB/s.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Stara prezentacja wspominała też SATA Express — ten format praktycznie nie przyjął się na rynku i został zastąpiony przez M.2.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Zadanie praktyczne: w instrukcji dowolnej płyty głównej znajdź tabelę współdzielenia linii (np. „M2_2 shares bandwidth with SATA5/6”).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 wersji 2.0 NVMe to nie jeden dokument, a zestaw kilkunastu: specyfikacja bazowa, zestawy poleceń i transporty (PCIe, RDMA, TCP). Dane o wersji 2.4 warto zweryfikować na nvmexpress.org.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NVMe-oF to rozwinięcie idei iSCSI — ale z protokołem zaprojektowanym dla flasha. Temat łączy się z lekcją o sieciach i macierzach.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Test na lekcji: kopiowanie dużego pliku (kilkadziesiąt GB) na tani dysk — widać spadek prędkości po zapełnieniu cache SLC.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 Windows dyski NVMe obsługuje wbudowany sterownik stornvme. Problem z niewidocznym dyskiem przy instalacji dotyczy głównie laptopów z Intel VMD.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Pytanie 4: w płycie ze starszym PCIe, bez radiatora (throttling) albo po zapełnieniu cache SLC.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image" Target="../media/image6.png"/><Relationship Id="rId6" Type="http://schemas.openxmlformats.org/officeDocument/2006/relationships/image" Target="../media/image7.png"/><Relationship Id="rId7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png"/><Relationship Id="rId3" Type="http://schemas.openxmlformats.org/officeDocument/2006/relationships/image" Target="../media/image9.png"/><Relationship Id="rId4" Type="http://schemas.openxmlformats.org/officeDocument/2006/relationships/image" Target="../media/image10.png"/><Relationship Id="rId5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.xm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F7A3A"/>
                </a:solidFill>
                <a:latin typeface="Arial"/>
              </a:rPr>
              <a:t>Lekcja 6 · Pamięci masowe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816100"/>
            <a:ext cx="6007100" cy="24003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6300"/>
              </a:lnSpc>
            </a:pPr>
            <a:r>
              <a:rPr sz="6000" b="1" i="0" u="none">
                <a:solidFill>
                  <a:srgbClr val="142033"/>
                </a:solidFill>
                <a:latin typeface="Arial"/>
              </a:rPr>
              <a:t>NVMe: protokół stworzony dla SSD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4419600"/>
            <a:ext cx="60071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Dlaczego stary AHCI nie wystarczał i co dziś potrafią dyski na PCI Express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58674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Technikum · informatyk i programista · stan wiedzy: wrzesień 2026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1200" y="1270000"/>
            <a:ext cx="4318000" cy="431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NVME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NVM Express w jednym zdaniu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10604500" cy="711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800"/>
              </a:lnSpc>
            </a:pPr>
            <a:r>
              <a:rPr sz="2000" b="0" i="0" u="none">
                <a:solidFill>
                  <a:srgbClr val="142033"/>
                </a:solidFill>
                <a:latin typeface="Arial"/>
              </a:rPr>
              <a:t>NVMe to </a:t>
            </a:r>
            <a:r>
              <a:rPr sz="2000" b="1" i="0" u="none">
                <a:solidFill>
                  <a:srgbClr val="1F7A3A"/>
                </a:solidFill>
                <a:latin typeface="Arial"/>
              </a:rPr>
              <a:t>protokół</a:t>
            </a:r>
            <a:r>
              <a:rPr sz="2000" b="0" i="0" u="none">
                <a:solidFill>
                  <a:srgbClr val="142033"/>
                </a:solidFill>
                <a:latin typeface="Arial"/>
              </a:rPr>
              <a:t> (logiczny interfejs), którym system rozmawia z pamięcią nieulotną przez magistralę </a:t>
            </a:r>
            <a:r>
              <a:rPr sz="2000" b="1" i="0" u="none">
                <a:solidFill>
                  <a:srgbClr val="1F7A3A"/>
                </a:solidFill>
                <a:latin typeface="Arial"/>
              </a:rPr>
              <a:t>PCI Express</a:t>
            </a:r>
            <a:r>
              <a:rPr sz="2000" b="0" i="0" u="none">
                <a:solidFill>
                  <a:srgbClr val="142033"/>
                </a:solidFill>
                <a:latin typeface="Arial"/>
              </a:rPr>
              <a:t>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2890441"/>
            <a:ext cx="3386634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47750" y="3099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NVM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7750" y="3382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Non-Volatile Memory — pamięć nieulotna, najczęściej flash NAND w dyskach SSD.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402634" y="2890441"/>
            <a:ext cx="3386634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4637584" y="3099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Od 2011 r.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637584" y="3382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Pierwsza specyfikacja. Zaprojektowana od zera dla SSD, a nie dla talerzy.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992467" y="2890441"/>
            <a:ext cx="3386634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8227417" y="3099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Otwarty standard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227417" y="3382566"/>
            <a:ext cx="2954834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Rozwija go konsorcjum NVM Express, Inc. Pełna nazwa: NVMHCIS.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6 · NVMe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POJĘCIA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Trzy warstwy, trzy różne rzeczy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105664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996950" y="1995091"/>
            <a:ext cx="102362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Protokół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— NVMe albo AHCI (SATA): język rozmowy z dyskiem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812800" y="2357041"/>
            <a:ext cx="105664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996950" y="2477691"/>
            <a:ext cx="102362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Magistrala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— PCI Express albo SATA: którędy płyną bity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12800" y="2839641"/>
            <a:ext cx="105664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96950" y="2960291"/>
            <a:ext cx="102362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Format fizyczny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— M.2, U.2, 2,5 cala, karta PCIe: kształt i złącze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563541"/>
            <a:ext cx="10566400" cy="571500"/>
          </a:xfrm>
          <a:prstGeom prst="roundRect">
            <a:avLst>
              <a:gd name="adj" fmla="val 13333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812800" y="3563541"/>
            <a:ext cx="38100" cy="571500"/>
          </a:xfrm>
          <a:prstGeom prst="rect">
            <a:avLst/>
          </a:prstGeom>
          <a:solidFill>
            <a:srgbClr val="1F7A3A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1079500" y="3715941"/>
            <a:ext cx="1010920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Dysk M.2 </a:t>
            </a:r>
            <a:r>
              <a:rPr sz="1500" b="1" i="0" u="none">
                <a:solidFill>
                  <a:srgbClr val="1F7A3A"/>
                </a:solidFill>
                <a:latin typeface="Arial"/>
              </a:rPr>
              <a:t>nie musi</a:t>
            </a:r>
            <a:r>
              <a:rPr sz="1500" b="0" i="0" u="none">
                <a:solidFill>
                  <a:srgbClr val="142033"/>
                </a:solidFill>
                <a:latin typeface="Arial"/>
              </a:rPr>
              <a:t> być dyskiem NVMe — istnieją też dyski M.2 SATA. „M.2” mówi tylko o kształcie.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6 · NVMe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DLACZEGO NOWY PROTOKÓŁ?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AHCI powstał dla talerzy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1400" y="1874441"/>
            <a:ext cx="6134100" cy="14287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209550" indent="-209550">
              <a:lnSpc>
                <a:spcPts val="2250"/>
              </a:lnSpc>
              <a:buClr>
                <a:srgbClr val="142033"/>
              </a:buClr>
              <a:buFont typeface="Arial"/>
              <a:buChar char="•"/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AHCI projektowano dla dysków HDD: obroty i ruch głowicy to </a:t>
            </a:r>
            <a:r>
              <a:rPr sz="1500" b="1" i="0" u="none">
                <a:solidFill>
                  <a:srgbClr val="1F7A3A"/>
                </a:solidFill>
                <a:latin typeface="Arial"/>
              </a:rPr>
              <a:t>milisekundy</a:t>
            </a:r>
            <a:r>
              <a:rPr sz="1500" b="0" i="0" u="none">
                <a:solidFill>
                  <a:srgbClr val="142033"/>
                </a:solidFill>
                <a:latin typeface="Arial"/>
              </a:rPr>
              <a:t> opóźnienia</a:t>
            </a:r>
          </a:p>
          <a:p>
            <a:pPr algn="l" marL="209550" indent="-209550">
              <a:lnSpc>
                <a:spcPts val="2250"/>
              </a:lnSpc>
              <a:buClr>
                <a:srgbClr val="142033"/>
              </a:buClr>
              <a:buFont typeface="Arial"/>
              <a:buChar char="•"/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Jedna kolejka 32 poleceń wystarczała — i tak czekało się na talerz</a:t>
            </a:r>
          </a:p>
          <a:p>
            <a:pPr algn="l" marL="209550" indent="-209550">
              <a:lnSpc>
                <a:spcPts val="2250"/>
              </a:lnSpc>
              <a:buClr>
                <a:srgbClr val="142033"/>
              </a:buClr>
              <a:buFont typeface="Arial"/>
              <a:buChar char="•"/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SSD odpowiada w </a:t>
            </a:r>
            <a:r>
              <a:rPr sz="1500" b="1" i="0" u="none">
                <a:solidFill>
                  <a:srgbClr val="1F7A3A"/>
                </a:solidFill>
                <a:latin typeface="Arial"/>
              </a:rPr>
              <a:t>mikrosekundach</a:t>
            </a:r>
            <a:r>
              <a:rPr sz="1500" b="0" i="0" u="none">
                <a:solidFill>
                  <a:srgbClr val="142033"/>
                </a:solidFill>
                <a:latin typeface="Arial"/>
              </a:rPr>
              <a:t> i wykonuje wiele operacji naraz — AHCI stał się wąskim gardłem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442200" y="1874441"/>
            <a:ext cx="393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7677150" y="2083991"/>
            <a:ext cx="350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Zaleta AHCI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677150" y="2366566"/>
            <a:ext cx="350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Świetna zgodność — działa z każdym systemem od lat.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442200" y="3155156"/>
            <a:ext cx="393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7677150" y="3364706"/>
            <a:ext cx="350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Wada AHCI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677150" y="3647281"/>
            <a:ext cx="350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Nie wykorzystuje równoległości SSD ani wielu rdzeni procesora.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6 · NVMe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ŚCIEŻKA DANYCH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Dwie drogi do pamięci flash</a:t>
            </a:r>
          </a:p>
        </p:txBody>
      </p:sp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1874441"/>
            <a:ext cx="10566400" cy="3556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12800" y="1874441"/>
            <a:ext cx="1197074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F7A3A"/>
                </a:solidFill>
                <a:latin typeface="Arial"/>
              </a:rPr>
              <a:t>SATA + AHCI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3779441"/>
            <a:ext cx="1207988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F7A3A"/>
                </a:solidFill>
                <a:latin typeface="Arial"/>
              </a:rPr>
              <a:t>PCIe + NVMe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93750" y="3284141"/>
            <a:ext cx="1244600" cy="190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0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procesor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317750" y="3284141"/>
            <a:ext cx="1689100" cy="190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0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1 kolejka, 32 polecenia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159250" y="3284141"/>
            <a:ext cx="1498600" cy="3810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0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kontroler AHCI (chipset)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619750" y="3284141"/>
            <a:ext cx="2070100" cy="190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0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łącze SATA, ok. 600 MB/s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778750" y="3284141"/>
            <a:ext cx="1943100" cy="190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0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dysk SSD SATA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93750" y="5189141"/>
            <a:ext cx="1244600" cy="190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0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procesor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063750" y="5189141"/>
            <a:ext cx="1816100" cy="3810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0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własna kolejka dla rdzenia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603750" y="5189141"/>
            <a:ext cx="3086100" cy="190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0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PCIe ×4 prosto do procesora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78750" y="5189141"/>
            <a:ext cx="2578100" cy="190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0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dysk NVMe M.2 (kontroler NVMe)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6 · NVMe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PORÓWNANIE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AHCI kontra NVMe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1590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048000"/>
                <a:gridCol w="3556000"/>
                <a:gridCol w="3962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F7A3A"/>
                          </a:solidFill>
                          <a:latin typeface="Arial"/>
                        </a:rPr>
                        <a:t>Cecha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F7A3A"/>
                          </a:solidFill>
                          <a:latin typeface="Arial"/>
                        </a:rPr>
                        <a:t>AHCI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F7A3A"/>
                          </a:solidFill>
                          <a:latin typeface="Arial"/>
                        </a:rPr>
                        <a:t>NVMe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Kolejki poleceń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 kolejka, 32 polecenia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 65 535 kolejek po 65 536 poleceń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Przerwania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jedno, bez kierowania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 2048 wektorów MSI-X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Wielowątkowość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blokada synchronizacji przy każdym poleceniu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bez blokad — własna kolejka dla każdego rdzenia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Niebuforowane odczyty rejestrów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6–9 na polecenie (po ok. 2000 cykli)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 na polecenie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Polecenie 4 KB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dwa odczyty z pamięci hosta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jeden odczyt 64 bajtów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6 · NVMe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WYDAJNOŚĆ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Opóźnienia i IOPS — rzędy wielkości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14351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937000"/>
                <a:gridCol w="3048000"/>
                <a:gridCol w="3581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F7A3A"/>
                          </a:solidFill>
                          <a:latin typeface="Arial"/>
                        </a:rPr>
                        <a:t>Nośnik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F7A3A"/>
                          </a:solidFill>
                          <a:latin typeface="Arial"/>
                        </a:rPr>
                        <a:t>Czas dostępu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F7A3A"/>
                          </a:solidFill>
                          <a:latin typeface="Arial"/>
                        </a:rPr>
                        <a:t>Losowe IOPS (4 KB)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HDD 7200 obr./min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5–10 ms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100–200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SSD SATA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0,1 ms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 ok. 100 tys.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SSD NVMe (PCIe 4.0 / 5.0)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kilkadziesiąt µs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ponad 1 mln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3614341"/>
            <a:ext cx="10566400" cy="571500"/>
          </a:xfrm>
          <a:prstGeom prst="roundRect">
            <a:avLst>
              <a:gd name="adj" fmla="val 13333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3614341"/>
            <a:ext cx="38100" cy="571500"/>
          </a:xfrm>
          <a:prstGeom prst="rect">
            <a:avLst/>
          </a:prstGeom>
          <a:solidFill>
            <a:srgbClr val="1F7A3A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79500" y="3766741"/>
            <a:ext cx="1010920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 komputera 5 ms to wieczność: procesor 4 GHz wykonuje w tym czasie ok. </a:t>
            </a:r>
            <a:r>
              <a:rPr sz="1500" b="1" i="0" u="none">
                <a:solidFill>
                  <a:srgbClr val="1F7A3A"/>
                </a:solidFill>
                <a:latin typeface="Arial"/>
              </a:rPr>
              <a:t>20 mln cykli</a:t>
            </a:r>
            <a:r>
              <a:rPr sz="1500" b="0" i="0" u="none">
                <a:solidFill>
                  <a:srgbClr val="142033"/>
                </a:solidFill>
                <a:latin typeface="Arial"/>
              </a:rPr>
              <a:t>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6 · NVMe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WYDAJNOŚĆ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Prędkość sekwencyjna a generacja PCIe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1590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921000"/>
                <a:gridCol w="3556000"/>
                <a:gridCol w="4089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F7A3A"/>
                          </a:solidFill>
                          <a:latin typeface="Arial"/>
                        </a:rPr>
                        <a:t>Interfejs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F7A3A"/>
                          </a:solidFill>
                          <a:latin typeface="Arial"/>
                        </a:rPr>
                        <a:t>Teoretycznie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F7A3A"/>
                          </a:solidFill>
                          <a:latin typeface="Arial"/>
                        </a:rPr>
                        <a:t>Typowe szybkie dyski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SATA III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6 Gb/s (ok. 600 MB/s)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550 MB/s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PCIe 3.0 ×4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3,9 GB/s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3,5 GB/s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PCIe 4.0 ×4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7,9 GB/s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7 GB/s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PCIe 5.0 ×4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15,8 GB/s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14 GB/s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PCIe 6.0 ×4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30 GB/s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pierwsze dyski serwerowe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4338241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4338241"/>
            <a:ext cx="38100" cy="518120"/>
          </a:xfrm>
          <a:prstGeom prst="rect">
            <a:avLst/>
          </a:prstGeom>
          <a:solidFill>
            <a:srgbClr val="1F7A3A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79500" y="4490641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Prędkość sekwencyjna to nie wszystko — w codziennej pracy liczą się </a:t>
            </a:r>
            <a:r>
              <a:rPr sz="1200" b="1" i="0" u="none">
                <a:solidFill>
                  <a:srgbClr val="1F7A3A"/>
                </a:solidFill>
                <a:latin typeface="Arial"/>
              </a:rPr>
              <a:t>opóźnienia i losowe odczyty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małych plików.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6 · NVMe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FORMATY FIZYCZNE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Gdzie mieszka dysk NVMe?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1590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302000"/>
                <a:gridCol w="2921000"/>
                <a:gridCol w="4343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F7A3A"/>
                          </a:solidFill>
                          <a:latin typeface="Arial"/>
                        </a:rPr>
                        <a:t>Format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F7A3A"/>
                          </a:solidFill>
                          <a:latin typeface="Arial"/>
                        </a:rPr>
                        <a:t>Gdzie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F7A3A"/>
                          </a:solidFill>
                          <a:latin typeface="Arial"/>
                        </a:rPr>
                        <a:t>Uwagi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M.2 2280 (22 × 80 mm)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PC, laptopy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najpopularniejszy; są też 2230, 2242, 22110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M.2 2230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konsole przenośne, małe laptopy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krótki — tylko 30 mm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Karta PCIe (AIC)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stacje robocze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pełny slot, lepsze chłodzenie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U.2 / U.3 (SFF-8639)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serwery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2,5 cala, wymiana na gorąco; U.3 wspólne z SAS i SATA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EDSFF E1.S / E3.S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nowe serwery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następcy 2,5 cala: lepsze chłodzenie i gęstość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6498" y="5004991"/>
            <a:ext cx="508000" cy="4318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93750" y="5525691"/>
            <a:ext cx="673596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M.2 2230</a:t>
            </a:r>
          </a:p>
        </p:txBody>
      </p:sp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0260" y="5004991"/>
            <a:ext cx="1206500" cy="4318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506662" y="5525691"/>
            <a:ext cx="673596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M.2 2280</a:t>
            </a:r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38724" y="4338241"/>
            <a:ext cx="1485900" cy="109855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505226" y="5525691"/>
            <a:ext cx="952897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U.2 (2,5 cala)</a:t>
            </a:r>
          </a:p>
        </p:txBody>
      </p:sp>
      <p:pic>
        <p:nvPicPr>
          <p:cNvPr id="11" name="Picture 10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16588" y="4871641"/>
            <a:ext cx="1644650" cy="56515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6883698" y="5525691"/>
            <a:ext cx="910431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EDSFF E1.S</a:t>
            </a:r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53202" y="4350941"/>
            <a:ext cx="2425700" cy="108585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9588004" y="5525691"/>
            <a:ext cx="1155998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karta PCIe (AIC)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6 · NVMe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W PRAKTYCE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Pułapki przy montażu M.2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SATA czy NVMe?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Gniazdo M.2 może obsługiwać tylko SATA, tylko NVMe albo oba. Sprawdź instrukcję płyty.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Klucze M i B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71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Wycięcie w złączu: M — do 4 linii PCIe (dyski NVMe); B+M — często dyski SATA.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Współdzielone linie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477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Zajęcie gniazda M.2 potrafi wyłączyć porty SATA albo zmniejszyć liczbę linii w slocie PCIe.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Temperatura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71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Dyski PCIe 5.0 potrzebują radiatora — bez niego zwalniają (thermal throttling).</a:t>
            </a:r>
          </a:p>
        </p:txBody>
      </p:sp>
      <p:pic>
        <p:nvPicPr>
          <p:cNvPr id="16" name="Picture 1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8050" y="4588272"/>
            <a:ext cx="2146300" cy="81280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986484" y="5477272"/>
            <a:ext cx="529332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klucz B</a:t>
            </a:r>
          </a:p>
        </p:txBody>
      </p:sp>
      <p:pic>
        <p:nvPicPr>
          <p:cNvPr id="18" name="Picture 17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2850" y="4588272"/>
            <a:ext cx="2146300" cy="81280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219402" y="5477272"/>
            <a:ext cx="1753096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klucz M · NVMe, PCIe ×4</a:t>
            </a:r>
          </a:p>
        </p:txBody>
      </p:sp>
      <p:pic>
        <p:nvPicPr>
          <p:cNvPr id="20" name="Picture 19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67650" y="4588272"/>
            <a:ext cx="2146300" cy="812800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8062912" y="5477272"/>
            <a:ext cx="1755775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klucz B+M · zwykle SATA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6 · NVMe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SPECYFIKACJA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Wersje NVMe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5209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651000"/>
                <a:gridCol w="2032000"/>
                <a:gridCol w="6883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F7A3A"/>
                          </a:solidFill>
                          <a:latin typeface="Arial"/>
                        </a:rPr>
                        <a:t>Wersja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F7A3A"/>
                          </a:solidFill>
                          <a:latin typeface="Arial"/>
                        </a:rPr>
                        <a:t>Rok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F7A3A"/>
                          </a:solidFill>
                          <a:latin typeface="Arial"/>
                        </a:rPr>
                        <a:t>Co nowego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1.0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2011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pierwsza specyfikacja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1.3 / 1.4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2017 / 2019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diagnostyka, wirtualizacja, przewidywalne opóźnienia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2.0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2021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modułowa biblioteka specyfikacji: ZNS, Key-Value, obsługa dysków HDD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2.1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2024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migracja na żywo, osobny klucz szyfrowania dla każdej operacji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2.2 / 2.3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2025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limity mocy i monitorowanie energii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2.4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sierpień 2026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m.in. kryptografia postkwantowa (według doniesień)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6 · NVMe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NVME DZIŚ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Więcej niż dysk w laptopie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NVMe over Fabrics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NVMe przez sieć (RDMA, TCP) — serwer korzysta ze zdalnego dysku prawie jak z lokalnego.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ZNS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71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Zoned Namespaces: dysk i system wspólnie decydują, gdzie zapisać dane — dłuższa żywotność SSD.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Key-Value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47750" y="3647281"/>
            <a:ext cx="4775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Zapis par klucz–wartość bez systemu plików — dla baz danych.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NVMe dla HDD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71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Od 2.0 specyfikacja obejmuje też dyski talerzowe — docelowo jeden protokół w serwerowni.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6 · NVMe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PRZY ZAKUPIE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DRAM, HMB i pamięć podręczna SLC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DRAM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Pamięć podręczna na mapę bloków. Dyski z DRAM lepiej znoszą długą, intensywną pracę.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HMB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Host Memory Buffer: tańsze dyski bez DRAM pożyczają trochę pamięci RAM komputera.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Cache SLC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Część komórek pracuje szybciej w trybie SLC. Po jej zapełnieniu przy długim kopiowaniu prędkość wyraźnie spada.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6 · NVMe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F7A3A"/>
                </a:solidFill>
                <a:latin typeface="Arial"/>
              </a:rPr>
              <a:t>DLA PROGRAMISTY I ADMINA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NVMe w systemie operacyjnym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95680" y="1874441"/>
            <a:ext cx="6560820" cy="11811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67640" indent="-167640">
              <a:lnSpc>
                <a:spcPts val="1800"/>
              </a:lnSpc>
              <a:buClr>
                <a:srgbClr val="142033"/>
              </a:buClr>
              <a:buFont typeface="Arial"/>
              <a:buChar char="•"/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Linux: 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/dev/nvme0n1p1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— kontroler 0, przestrzeń nazw 1, partycja 1</a:t>
            </a:r>
          </a:p>
          <a:p>
            <a:pPr algn="l" marL="167640" indent="-167640">
              <a:lnSpc>
                <a:spcPts val="1800"/>
              </a:lnSpc>
              <a:buClr>
                <a:srgbClr val="142033"/>
              </a:buClr>
              <a:buFont typeface="Arial"/>
              <a:buChar char="•"/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nvme list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— lista dysków (pakiet nvme-cli)</a:t>
            </a:r>
          </a:p>
          <a:p>
            <a:pPr algn="l" marL="167640" indent="-167640">
              <a:lnSpc>
                <a:spcPts val="1800"/>
              </a:lnSpc>
              <a:buClr>
                <a:srgbClr val="142033"/>
              </a:buClr>
              <a:buFont typeface="Arial"/>
              <a:buChar char="•"/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nvme smart-log /dev/nvme0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— temperatura, zużycie, błędy</a:t>
            </a:r>
          </a:p>
          <a:p>
            <a:pPr algn="l" marL="167640" indent="-167640">
              <a:lnSpc>
                <a:spcPts val="1800"/>
              </a:lnSpc>
              <a:buClr>
                <a:srgbClr val="142033"/>
              </a:buClr>
              <a:buFont typeface="Arial"/>
              <a:buChar char="•"/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Windows: instalator nie widzi dysku? Tryb </a:t>
            </a:r>
            <a:r>
              <a:rPr sz="1200" b="1" i="0" u="none">
                <a:solidFill>
                  <a:srgbClr val="1F7A3A"/>
                </a:solidFill>
                <a:latin typeface="Arial"/>
              </a:rPr>
              <a:t>Intel VMD / RST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wymaga sterownika albo przełączenia na AHCI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823200" y="1874441"/>
            <a:ext cx="3556000" cy="944761"/>
          </a:xfrm>
          <a:prstGeom prst="roundRect">
            <a:avLst>
              <a:gd name="adj" fmla="val 8065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7823200" y="1874441"/>
            <a:ext cx="38100" cy="944761"/>
          </a:xfrm>
          <a:prstGeom prst="rect">
            <a:avLst/>
          </a:prstGeom>
          <a:solidFill>
            <a:srgbClr val="1F7A3A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8089900" y="2026841"/>
            <a:ext cx="3098800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Przestrzeń nazw (namespace) to logiczny „dysk” wewnątrz kontrolera — jeden fizyczny SSD może udostępniać kilka.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Lekcja 6 · NVMe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9FDFA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97000" y="1906191"/>
            <a:ext cx="3076476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Czy każdy dysk M.2 to dysk NVMe?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3506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97000" y="2382441"/>
            <a:ext cx="4559498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jedna kolejka AHCI nie wystarcza dla SSD?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8269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97000" y="2858691"/>
            <a:ext cx="4200029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Co oznacza nazwa urządzenia /dev/nvme1n1p2?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3031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97000" y="3334941"/>
            <a:ext cx="4749998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Kiedy dysk PCIe 5.0 może działać wolniej niż PCIe 4.0?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Źródła: nvmexpress.org (specyfikacje 2.x), PCI-SIG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Lekcja 6: NVMe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