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Druga lekcja o łączności bezprzewodowej. Najwięcej czasu na Wi-Fi: generacje, techniki, bezpieczeństwo. WiMAX historycznie, na końcu sieci IoT.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Wi-Fi to nazwa handlowa, a 802.11 — norma techniczna. Urządzenie może spełniać normę bez certyfikatu Wi-Fi Alliance, ale wtedy nie może używać logo.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 Europie dla Wi-Fi udostępniono dolną część pasma 6 GHz (ok. 480 MHz), w USA całe pasmo 1200 MHz. Dlatego w Polsce Wi-Fi 7 ma mniej kanałów 320 MHz niż w USA.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 starej prezentacji dla 802.11n było 300 Mb/s — to wariant z dwoma strumieniami; norma pozwala na cztery (600 Mb/s). Wi-Fi 6E to Wi-Fi 6 rozszerzone o pasmo 6 GHz.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Każdą technikę można połączyć z analogią: szerszy kanał = szersza droga, QAM = więcej osób w jednym samochodzie, MIMO = kilka równoległych dróg, OFDMA = autobus rozwożący wielu pasażerów naraz.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MLO (Multi-Link Operation) to najważniejsza nowość Wi-Fi 7: gdy jedno pasmo jest zakłócone, dane płyną drugim bez zrywania połączenia. Norma 802.11be została finalnie opublikowana w lipcu 2025 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Dobry temat o marketingu: producenci sprzedają sprzęt z nazwą przyszłej normy, zanim ta zostanie ukończona. Tak samo było z „pre-N” przy 802.11n.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Warto narysować na tablicy trzy kropki A–B–C z okręgami zasięgu. W sieci przewodowej Ethernet kolizje wykrywa się (CSMA/CD), w radiu można ich tylko unikać.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 dawnej prezentacji: uwierzytelnianie, autoryzacja i rejestrowanie zdarzeń (AAA) to zadania serwera RADIUS w trybie Enterprise. SAE w WPA3 chroni przed atakiem słownikowym offline na przechwycony handshake.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 dawnej listy pominięte zostały historyczne 802.11c (mostki), d (przepisy krajowe), f (wycofany protokół IAPP), h i j (wersje regionalne). 802.11r/k/v są ważne w szkolnych i firmowych sieciach z wieloma punktami dostępowymi.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WiMAX (Worldwide Interoperability for Microwave Access) opierał się na IEEE 802.16 i ETSI HiperLAN. W Polsce działali lokalni dostawcy WiMAX; dziś pasmo 3,4–3,8 GHz służy sieciom 5G.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LPWAN = Low Power Wide Area Network. Rekordy zasięgu LoRa (z dawnej prezentacji) wynikają z propagacji troposferycznej lub nadajników na balonach — to nie są typowe warunki.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Zigbee i Thread korzystają z tej samej warstwy radiowej (802.15.4), ale mają zupełnie inne warstwy wyższe. Matter nie jest nową siecią radiową, tylko wspólnym językiem urządzeń.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4: LoRaWAN — daleki zasięg i mały pobór energii; czujnik wysyła mało danych.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3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0F766E"/>
                </a:solidFill>
                <a:latin typeface="Arial"/>
              </a:rPr>
              <a:t>Lekcja 2 · Łączność bezprzewodowa, część 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2216150"/>
            <a:ext cx="6007100" cy="160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Od 802.11b do Wi-Fi 8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4019550"/>
            <a:ext cx="60071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Wi-Fi, WiMAX i sieci dalekiego zasięgu dla internetu rzeczy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58674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Technikum · informatyk i programista · stan wiedzy: wrzesień 2026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WI-FI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Wi-Fi, WLAN i IEEE 802.11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IEEE 802.11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Rodzina standardów bezprzewodowych sieci lokalnych (WLAN): warstwa fizyczna i dostęp do medium.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Wi-Fi Alliance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Organizacja certyfikująca zgodność. Logo Wi-Fi to jej znak towarowy — gwarancja współpracy urządzeń różnych firm.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Nazwy generacji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Od 2018 r. zamiast „802.11ax” mówimy </a:t>
            </a:r>
            <a:r>
              <a:rPr sz="1200" b="1" i="0" u="none">
                <a:solidFill>
                  <a:srgbClr val="0F766E"/>
                </a:solidFill>
                <a:latin typeface="Arial"/>
              </a:rPr>
              <a:t>Wi-Fi 6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. Numery nadano też wstecz: 802.11n = Wi-Fi 4, 802.11ac = Wi-Fi 5.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3520877"/>
            <a:ext cx="1060450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Zasięg: od kilku metrów w mieszkaniu do kilku kilometrów w łączach punkt–punkt z antenami kierunkowymi.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2 · Sieci bezprzewodowe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WI-FI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Trzy pasma radiowe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796256"/>
          </a:xfrm>
          <a:prstGeom prst="roundRect">
            <a:avLst>
              <a:gd name="adj" fmla="val 565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najdalej, najwolniej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252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2,4 GHz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2607866"/>
            <a:ext cx="2954834" cy="8532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Dobrze przenika ściany, ale jest zatłoczone: tylko 3 niezachodzące kanały (1, 6, 11). Dzieli pasmo z Bluetooth i mikrofalówkami.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02634" y="1874441"/>
            <a:ext cx="3386634" cy="1796256"/>
          </a:xfrm>
          <a:prstGeom prst="roundRect">
            <a:avLst>
              <a:gd name="adj" fmla="val 565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4637584" y="2083991"/>
            <a:ext cx="295483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kompromis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637584" y="23252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5 GHz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37584" y="26078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Dużo więcej kanałów i szersze kanały (80–160 MHz). Gorzej przechodzi przez ściany.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992467" y="1874441"/>
            <a:ext cx="3386634" cy="1796256"/>
          </a:xfrm>
          <a:prstGeom prst="roundRect">
            <a:avLst>
              <a:gd name="adj" fmla="val 565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8227417" y="2083991"/>
            <a:ext cx="295483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Wi-Fi 6E i 7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227417" y="23252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6 GHz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27417" y="26078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Nowe, „czyste” pasmo bez starych urządzeń. Kanały 320 MHz w Wi-Fi 7. Najkrótszy zasięg.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12800" y="3975497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812800" y="3975497"/>
            <a:ext cx="38100" cy="51812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1079500" y="4127897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W paśmie 6 GHz obowiązuje </a:t>
            </a:r>
            <a:r>
              <a:rPr sz="1200" b="1" i="0" u="none">
                <a:solidFill>
                  <a:srgbClr val="0F766E"/>
                </a:solidFill>
                <a:latin typeface="Arial"/>
              </a:rPr>
              <a:t>WPA3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— starsze, słabsze zabezpieczenia nie są tam dozwolone.</a:t>
            </a:r>
          </a:p>
        </p:txBody>
      </p:sp>
      <p:pic>
        <p:nvPicPr>
          <p:cNvPr id="19" name="Picture 18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4722217"/>
            <a:ext cx="7620000" cy="95250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965325" y="5509617"/>
            <a:ext cx="292100" cy="152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200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1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384425" y="5509617"/>
            <a:ext cx="292100" cy="152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200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2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802830" y="5509617"/>
            <a:ext cx="292100" cy="152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200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3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221335" y="5509617"/>
            <a:ext cx="292100" cy="152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200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639741" y="5509617"/>
            <a:ext cx="292100" cy="152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200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5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058245" y="5509617"/>
            <a:ext cx="292100" cy="152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200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6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476750" y="5509617"/>
            <a:ext cx="292100" cy="152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200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7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895155" y="5509617"/>
            <a:ext cx="292100" cy="152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200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8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313660" y="5509617"/>
            <a:ext cx="292100" cy="152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200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9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732066" y="5509617"/>
            <a:ext cx="292100" cy="152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200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10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150570" y="5509617"/>
            <a:ext cx="292100" cy="152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200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11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569075" y="5509617"/>
            <a:ext cx="292100" cy="152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200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12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988175" y="5509617"/>
            <a:ext cx="292100" cy="152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200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13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686800" y="4810522"/>
            <a:ext cx="2730500" cy="2476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5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Kanały 2,4 GHz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8686800" y="5147072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7FE3D6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5" name="TextBox 34"/>
          <p:cNvSpPr txBox="1"/>
          <p:nvPr/>
        </p:nvSpPr>
        <p:spPr>
          <a:xfrm>
            <a:off x="8915400" y="5134372"/>
            <a:ext cx="1797546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1, 6, 11 — bez nakładania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8686800" y="5388372"/>
            <a:ext cx="2730500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Środki co 5 MHz, kanał ma ok. 20 MHz.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2 · Sieci bezprzewodowe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WI-FI · GENERACJE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Od 11 Mb/s do Wi-Fi 8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9019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651000"/>
                <a:gridCol w="1651000"/>
                <a:gridCol w="1651000"/>
                <a:gridCol w="2794000"/>
                <a:gridCol w="2819400"/>
              </a:tblGrid>
              <a:tr h="3175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F766E"/>
                          </a:solidFill>
                          <a:latin typeface="Arial"/>
                        </a:rPr>
                        <a:t>Standard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F766E"/>
                          </a:solidFill>
                          <a:latin typeface="Arial"/>
                        </a:rPr>
                        <a:t>Nazwa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F766E"/>
                          </a:solidFill>
                          <a:latin typeface="Arial"/>
                        </a:rPr>
                        <a:t>Rok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F766E"/>
                          </a:solidFill>
                          <a:latin typeface="Arial"/>
                        </a:rPr>
                        <a:t>Pasma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F766E"/>
                          </a:solidFill>
                          <a:latin typeface="Arial"/>
                        </a:rPr>
                        <a:t>Maks. teoretycznie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206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802.11b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—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1999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2,4 GHz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11 Mb/s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238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802.11a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—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1999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5 GHz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54 Mb/s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238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802.11g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—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2003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2,4 GHz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54 Mb/s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238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802.11n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Wi-Fi 4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2009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2,4 i 5 GHz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600 Mb/s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238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802.11ac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Wi-Fi 5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2013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5 GHz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6,9 Gb/s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238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802.11ax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Wi-Fi 6 / 6E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2019 / 2021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2,4 i 5 GHz (+ 6 GHz)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9,6 Gb/s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238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802.11be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Wi-Fi 7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2024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2,4, 5 i 6 GHz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46 Gb/s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206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802.11bn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Wi-Fi 8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2028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2,4, 5 i 6 GHz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cel: niezawodność</a:t>
                      </a:r>
                    </a:p>
                  </a:txBody>
                  <a:tcPr marL="127000" marT="69850" marR="127000" marB="698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5081191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5081191"/>
            <a:ext cx="38100" cy="51812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5233591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To wartości teoretyczne — w praktyce osiąga się zwykle kilkadziesiąt procent.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2 · Sieci bezprzewodowe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WI-FI · JAK TO DZIAŁA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Skąd biorą się kolejne gigabity?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Szersze kanały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20 → 40 → 80 → 160 → </a:t>
            </a:r>
            <a:r>
              <a:rPr sz="1200" b="1" i="0" u="none">
                <a:solidFill>
                  <a:srgbClr val="0F766E"/>
                </a:solidFill>
                <a:latin typeface="Arial"/>
              </a:rPr>
              <a:t>320 MHz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(Wi-Fi 7). Dwa razy szerszy kanał to dwa razy więcej danych.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Gęstsza modulacja QAM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64-QAM (Wi-Fi 4) → 256 → 1024 → </a:t>
            </a:r>
            <a:r>
              <a:rPr sz="1200" b="1" i="0" u="none">
                <a:solidFill>
                  <a:srgbClr val="0F766E"/>
                </a:solidFill>
                <a:latin typeface="Arial"/>
              </a:rPr>
              <a:t>4096-QAM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(Wi-Fi 7): więcej bitów w symbolu, ale potrzebny lepszy sygnał.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MIMO i MU-MIMO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Kilka anten to kilka równoległych strumieni. MU-MIMO obsługuje kilku klientów jednocześnie.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OFDMA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Od Wi-Fi 6 kanał dzieli się na części (RU) dla wielu urządzeń naraz — jak autobus zamiast taksówek.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4486672"/>
            <a:ext cx="4864100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OFDM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· cały kanał dla jednego urządzenia</a:t>
            </a:r>
          </a:p>
        </p:txBody>
      </p:sp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4735512"/>
            <a:ext cx="4826000" cy="78740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5943600" y="4486672"/>
            <a:ext cx="4864100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OFDMA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· kanał dzielony na RU</a:t>
            </a:r>
          </a:p>
        </p:txBody>
      </p:sp>
      <p:pic>
        <p:nvPicPr>
          <p:cNvPr id="19" name="Picture 18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3600" y="4735512"/>
            <a:ext cx="4826000" cy="787400"/>
          </a:xfrm>
          <a:prstGeom prst="rect">
            <a:avLst/>
          </a:prstGeom>
        </p:spPr>
      </p:pic>
      <p:sp>
        <p:nvSpPr>
          <p:cNvPr id="20" name="Rounded Rectangle 19"/>
          <p:cNvSpPr/>
          <p:nvPr/>
        </p:nvSpPr>
        <p:spPr>
          <a:xfrm>
            <a:off x="812800" y="5609233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9CC8F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1041400" y="5596533"/>
            <a:ext cx="910828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urządzenie 1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2117328" y="5609233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F7C766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2345928" y="5596533"/>
            <a:ext cx="910828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urządzenie 2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3421856" y="5609233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9FDFAA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3650456" y="5596533"/>
            <a:ext cx="910828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urządzenie 3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4726384" y="5609233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F5A9D0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4954984" y="5596533"/>
            <a:ext cx="910828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urządzenie 4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081712" y="5586412"/>
            <a:ext cx="1647230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→ czas, ↑ częstotliwość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2 · Sieci bezprzewodowe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WI-FI 6 I 7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Co dały najnowsze generacje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130800" cy="1582936"/>
          </a:xfrm>
          <a:prstGeom prst="roundRect">
            <a:avLst>
              <a:gd name="adj" fmla="val 641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6990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2019 / 2021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25291"/>
            <a:ext cx="46990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Wi-Fi 6 / 6E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2607866"/>
            <a:ext cx="4699000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OFDMA i MU-MIMO w obu kierunkach. </a:t>
            </a:r>
            <a:r>
              <a:rPr sz="1200" b="1" i="0" u="none">
                <a:solidFill>
                  <a:srgbClr val="0F766E"/>
                </a:solidFill>
                <a:latin typeface="Arial"/>
              </a:rPr>
              <a:t>TWT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— urządzenia IoT „śpią” i budzą się o umówionej porze. BSS Coloring — mniej zakłóceń od sąsiadów. 6E: pasmo 6 GHz.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248400" y="1874441"/>
            <a:ext cx="5130800" cy="1582936"/>
          </a:xfrm>
          <a:prstGeom prst="roundRect">
            <a:avLst>
              <a:gd name="adj" fmla="val 641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6483350" y="2083991"/>
            <a:ext cx="46990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certyfikacja 2024 · norma IEEE 2025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83350" y="2325291"/>
            <a:ext cx="46990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Wi-Fi 7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83350" y="2607866"/>
            <a:ext cx="4699000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MLO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— jedno połączenie przez kilka pasm naraz. Kanały 320 MHz i 4096-QAM. Multi-RU. Niższe i stabilniejsze opóźnienia dla gier, VR i wideo.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762177"/>
            <a:ext cx="1060450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Według szacunków IDC w 2025 r. na rynek trafiło ok. </a:t>
            </a:r>
            <a:r>
              <a:rPr sz="1500" b="1" i="0" u="none">
                <a:solidFill>
                  <a:srgbClr val="0F766E"/>
                </a:solidFill>
                <a:latin typeface="Arial"/>
              </a:rPr>
              <a:t>583 mln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 urządzeń Wi-Fi 7.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2 · Sieci bezprzewodowe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WI-FI 8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802.11bn: niezawodność zamiast prędkości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582936"/>
          </a:xfrm>
          <a:prstGeom prst="roundRect">
            <a:avLst>
              <a:gd name="adj" fmla="val 641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cel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252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Ultra High Reliability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26078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Maksymalna prędkość podobna jak w Wi-Fi 7. Celem jest stabilność, niższe opóźnienia i mniej zerwanych połączeń.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02634" y="1874441"/>
            <a:ext cx="3386634" cy="1582936"/>
          </a:xfrm>
          <a:prstGeom prst="roundRect">
            <a:avLst>
              <a:gd name="adj" fmla="val 641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4637584" y="2083991"/>
            <a:ext cx="295483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stan na 2026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637584" y="23252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Wersja robocza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37584" y="26078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Zatwierdzenie IEEE i certyfikacja Wi-Fi Alliance planowane na 2028 r. Pierwsze chipy pokazano na CES 2026.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992467" y="1874441"/>
            <a:ext cx="3386634" cy="1582936"/>
          </a:xfrm>
          <a:prstGeom prst="roundRect">
            <a:avLst>
              <a:gd name="adj" fmla="val 641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8227417" y="2083991"/>
            <a:ext cx="295483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uwaga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227417" y="23252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Sprzęt przedstandardowy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27417" y="26078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Urządzenia „Wi-Fi 8” kupione przed 2028 r. działają według projektu normy — pełną zgodność zapewnią aktualizacje.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2 · Sieci bezprzewodowe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WI-FI · PROBLEMY RADIOWE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Dlaczego radio jest trudniejsze niż kabel?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Ukryta stacja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A i C słyszą punkt dostępowy B, ale nie siebie nawzajem — nadają jednocześnie i u B dochodzi do kolizji.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Odkryta stacja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Stacja niepotrzebnie wstrzymuje nadawanie, bo słyszy nadajnik, który nie przeszkodziłby jej odbiorcy.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Efekt przechwytywania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Gdy do odbiornika dotrą dwa sygnały, silniejszy zostanie odebrany, a słabszy zagłuszony.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520877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812800" y="3520877"/>
            <a:ext cx="38100" cy="51812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79500" y="3673277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Rozwiązanie: </a:t>
            </a:r>
            <a:r>
              <a:rPr sz="1200" b="1" i="0" u="none">
                <a:solidFill>
                  <a:srgbClr val="0F766E"/>
                </a:solidFill>
                <a:latin typeface="Arial"/>
              </a:rPr>
              <a:t>CSMA/CA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(„słuchaj, zanim nadasz”) oraz ramki </a:t>
            </a:r>
            <a:r>
              <a:rPr sz="1200" b="1" i="0" u="none">
                <a:solidFill>
                  <a:srgbClr val="0F766E"/>
                </a:solidFill>
                <a:latin typeface="Arial"/>
              </a:rPr>
              <a:t>RTS/CTS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, które rezerwują kanał przed wysłaniem danych.</a:t>
            </a:r>
          </a:p>
        </p:txBody>
      </p:sp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4267597"/>
            <a:ext cx="7493000" cy="13970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762250" y="4369197"/>
            <a:ext cx="292100" cy="190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0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A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413250" y="4369197"/>
            <a:ext cx="292100" cy="190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0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B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064250" y="4369197"/>
            <a:ext cx="292100" cy="190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0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8559800" y="4498777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9CC8F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8788400" y="4486077"/>
            <a:ext cx="614263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zasięg A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8559800" y="4752777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F7C766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8788400" y="4740077"/>
            <a:ext cx="631031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zasięg C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8559800" y="5006777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FFAD8A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8788400" y="4994077"/>
            <a:ext cx="758031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kolizja w B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559800" y="5248077"/>
            <a:ext cx="2857500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A i C się nie słyszą.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2 · Sieci bezprzewodowe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WI-FI · BEZPIECZEŃSTWO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Od WEP do WPA3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17970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524000"/>
                <a:gridCol w="1143000"/>
                <a:gridCol w="3302000"/>
                <a:gridCol w="4597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F766E"/>
                          </a:solidFill>
                          <a:latin typeface="Arial"/>
                        </a:rPr>
                        <a:t>Standard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F766E"/>
                          </a:solidFill>
                          <a:latin typeface="Arial"/>
                        </a:rPr>
                        <a:t>Rok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F766E"/>
                          </a:solidFill>
                          <a:latin typeface="Arial"/>
                        </a:rPr>
                        <a:t>Szyfrowanie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F766E"/>
                          </a:solidFill>
                          <a:latin typeface="Arial"/>
                        </a:rPr>
                        <a:t>Stan dziś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WEP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1997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RC4, klucz 40–104 bity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złamany — nie używać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WPA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2003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TKIP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przestarzały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WPA2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2004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AES-CCMP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wciąż popularny; atak KRACK (2017)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WPA3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2018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SAE, AES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zalecany; obowiązkowy w 6 GHz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976291"/>
            <a:ext cx="5181600" cy="1052116"/>
          </a:xfrm>
          <a:prstGeom prst="roundRect">
            <a:avLst>
              <a:gd name="adj" fmla="val 965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22350" y="4147741"/>
            <a:ext cx="48006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Personal i Enterprise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22350" y="4430316"/>
            <a:ext cx="48006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Personal: jedno hasło dla wszystkich. Enterprise (802.1X + RADIUS): osobne konto dla każdego — szkoły, firmy.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197600" y="3976291"/>
            <a:ext cx="5181600" cy="1052116"/>
          </a:xfrm>
          <a:prstGeom prst="roundRect">
            <a:avLst>
              <a:gd name="adj" fmla="val 965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6407150" y="4147741"/>
            <a:ext cx="48006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WPS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07150" y="4430316"/>
            <a:ext cx="48006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Parowanie przyciskiem lub PIN-em. PIN da się złamać w kilka godzin — najlepiej wyłączyć.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2 · Sieci bezprzewodowe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WI-FI · RODZINA 802.11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Inne standardy z rodziny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5209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302000"/>
                <a:gridCol w="7264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F766E"/>
                          </a:solidFill>
                          <a:latin typeface="Arial"/>
                        </a:rPr>
                        <a:t>Standard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F766E"/>
                          </a:solidFill>
                          <a:latin typeface="Arial"/>
                        </a:rPr>
                        <a:t>Do czego służy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802.11e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QoS — priorytet dla głosu i wideo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802.11i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bezpieczeństwo — podstawa WPA2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802.11r / k / v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szybki i „podpowiadany” roaming między punktami dostępowymi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802.11s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sieci mesh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802.11ah (Wi-Fi HaLow)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IoT poniżej 1 GHz, zasięg nawet ok. 1 km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802.11ad / ay (WiGig)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60 GHz, kilka Gb/s na kilka metrów — nisza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2 · Sieci bezprzewodowe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WIMAX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WiMAX: przegrana walka z LTE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6350000" cy="17970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397000"/>
                <a:gridCol w="1270000"/>
                <a:gridCol w="36830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F766E"/>
                          </a:solidFill>
                          <a:latin typeface="Arial"/>
                        </a:rPr>
                        <a:t>Wersja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F766E"/>
                          </a:solidFill>
                          <a:latin typeface="Arial"/>
                        </a:rPr>
                        <a:t>Rok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F766E"/>
                          </a:solidFill>
                          <a:latin typeface="Arial"/>
                        </a:rPr>
                        <a:t>Cechy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802.16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2001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10–66 GHz, anteny muszą się widzieć (LOS)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802.16a / 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2003–2004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2–11 GHz, bez widoczności (NLOS)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802.16e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2005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Mobile WiMAX — dostęp w ruchu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802.16m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2011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 1 Gb/s stacjonarnie, 100 Mb/s w ruchu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7467600" y="1874441"/>
            <a:ext cx="39116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7702550" y="2083991"/>
            <a:ext cx="34798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Co się stało?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702550" y="2366566"/>
            <a:ext cx="34798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Od ok. 2009 r. operatorzy wybierali </a:t>
            </a:r>
            <a:r>
              <a:rPr sz="1200" b="1" i="0" u="none">
                <a:solidFill>
                  <a:srgbClr val="0F766E"/>
                </a:solidFill>
                <a:latin typeface="Arial"/>
              </a:rPr>
              <a:t>LTE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. WiMAX przetrwał tylko w niszach.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467600" y="3155156"/>
            <a:ext cx="3911600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7702550" y="3364706"/>
            <a:ext cx="34798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Kto przejął jego rolę?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702550" y="3647281"/>
            <a:ext cx="3479800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5G FWA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— domowy internet przez sieć komórkową — oraz LTE i 5G na terenach wiejskich.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2 · Sieci bezprzewodowe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INTERNET RZECZY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Sieci dalekiego zasięgu dla IoT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17970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651000"/>
                <a:gridCol w="2159000"/>
                <a:gridCol w="2032000"/>
                <a:gridCol w="2413000"/>
                <a:gridCol w="2311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F766E"/>
                          </a:solidFill>
                          <a:latin typeface="Arial"/>
                        </a:rPr>
                        <a:t>Technologia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F766E"/>
                          </a:solidFill>
                          <a:latin typeface="Arial"/>
                        </a:rPr>
                        <a:t>Pasmo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F766E"/>
                          </a:solidFill>
                          <a:latin typeface="Arial"/>
                        </a:rPr>
                        <a:t>Zasięg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F766E"/>
                          </a:solidFill>
                          <a:latin typeface="Arial"/>
                        </a:rPr>
                        <a:t>Prędkość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F766E"/>
                          </a:solidFill>
                          <a:latin typeface="Arial"/>
                        </a:rPr>
                        <a:t>Sieć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LoRaWAN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868 MHz (UE), bez licencji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10–15 km poza miastem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od 0,3 do kilkudziesięciu kb/s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własna bramka lub publiczna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NB-IoT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pasma LTE, licencjonowane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kilka–kilkanaście km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100–200 kb/s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operator komórkowy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LTE-M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pasma LTE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jak LTE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 ok. 1 Mb/s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operator komórkowy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Wi-Fi HaLow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poniżej 1 GHz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 ok. 1 km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 kilkudziesięciu Mb/s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własny punkt dostępowy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976291"/>
            <a:ext cx="10566400" cy="731441"/>
          </a:xfrm>
          <a:prstGeom prst="roundRect">
            <a:avLst>
              <a:gd name="adj" fmla="val 1041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976291"/>
            <a:ext cx="38100" cy="73144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4128691"/>
            <a:ext cx="10109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LoRa oszczędza energię kosztem opóźnień — nadaje się do liczników i czujników, </a:t>
            </a:r>
            <a:r>
              <a:rPr sz="1200" b="1" i="0" u="none">
                <a:solidFill>
                  <a:srgbClr val="0F766E"/>
                </a:solidFill>
                <a:latin typeface="Arial"/>
              </a:rPr>
              <a:t>nie do transmisji w czasie rzeczywistym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. Rekordowe łącza sięgały setek kilometrów.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2 · Sieci bezprzewodowe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DOM INTELIGENTNY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Zigbee, Thread i Matter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Zigbee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IEEE 802.15.4, 2,4 GHz, sieć mesh. Popularne czujniki i żarówki; potrzebny koordynator (bramka).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Thread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Też 802.15.4, ale oparty na IPv6 — każde urządzenie ma adres IP. Border router łączy go z Wi-Fi lub Ethernetem.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Matter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Wspólny standard aplikacyjny (od 2022) Apple, Google, Amazona i innych. Działa przez Wi-Fi, Thread i Ethernet.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3520877"/>
            <a:ext cx="10604500" cy="533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Wniosek: w jednym domu współpracuje dziś kilka sieci radiowych — Wi-Fi do dużych danych, 802.15.4 do czujników na baterie.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2 · Sieci bezprzewodowe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7FE3D6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3912791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Wi-Fi 8 nie jest szybsze od Wi-Fi 7?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506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382441"/>
            <a:ext cx="355987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Jaki problem rozwiązują ramki RTS/CTS?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269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858691"/>
            <a:ext cx="438249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w paśmie 6 GHz nie ma WEP ani WPA2?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031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334941"/>
            <a:ext cx="652125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Czujnik stoi 5 km od budynku. Wi-Fi, LoRaWAN czy Bluetooth — i dlaczego?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Źródła: Wi-Fi Alliance, Wireless Broadband Alliance (trendy 2026), IEEE 802.11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Lekcja 2: Wi-Fi, WiMAX i sieci IoT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