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łączy teorię grafiki z praktyką z arkuszy INF.03, w których prawie zawsze jest polecenie przygotowania obrazu. Wszystkie rozmiary plików na slajdach zmierzono na zdjęciu coffee.png z pakietu scikit-image (licencja CC0, autorka Rachel Michetti) zapisanym biblioteką Pillow — w GIMP liczby wyjdą podobne, ale nie identyczne.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Zapytać klasę: czy zdjęcie można zamienić na wektor? Technicznie tak (wektoryzacja), ale wynik przypomina rysunek, a plik bywa większy. Pokazać, że SVG to tekst — można go otworzyć w VS Code (lekcja 1.06).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zadanie z części pisemnej INF.03: ile bajtów zajmuje nieskompresowany obraz o podanych wymiarach i głębi kolorów. Przypomnieć: 1 KiB = 1024 B, 1 kB = 1000 B. DPI ma znaczenie przy druku, nie w przeglądarce.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Liczby zmierzone na zdjęciu CC0 z pakietu scikit-image (biblioteka Pillow). Warto zwrócić uwagę, że WebP 75 i JPEG 60 mają podobny rozmiar, ale WebP zwykle wygląda lepiej, a AVIF 50 jest jeszcze mniejszy. Na zdjęciach PNG przegrywa wielokrotnie — nadaje się do grafiki z płaskimi kolorami i tekstem.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* Istnieje animowany PNG (APNG), ale rzadko się go używa. WebP i AVIF obsługują wszystkie aktualne przeglądarki. JPEG XL wraca do przeglądarek, ale jego obsługa nie jest jeszcze powszechna — nie stosujemy go jako jedynego formatu.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Częsty błąd na egzaminie: polecenie „tło przezroczyste”, a uczeń eksportuje do JPG — tło wychodzi białe i zadanie nie jest zaliczone. W GIMP szachownica w tle obrazu oznacza przezroczystość.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Aktualna wersja to GIMP 3.2 (marzec 2026); w GIMP 2.10 polecenia są w tych samych menu. Typowe zadanie: „przeskaluj obraz do szerokości 400 px z zachowaniem proporcji i zapisz jako PNG” — uczniowie często zapominają o zamkniętym łańcuchu albo zapisują .xcf zamiast eksportu.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Polecenia sformułowano na wzór typowych arkuszy, nie są to cytaty. Zawsze czytamy polecenie do końca — często podany jest jeden wymiar i warunek zachowania proporcji.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Przeglądarka sprawdza źródła po kolei i bierze pierwsze, którego typ obsługuje; img jest zapasem dla starych przeglądarek i to on dostaje alt, width i height. srcset z różnymi rozmiarami i sizes omawialiśmy przy RWD (lekcja 1.12). loading=lazy nie dodajemy obrazom widocznym od razu, np. banerowi.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Sprite był ważny w czasach HTTP/1.1, gdy każde żądanie było kosztowne; z HTTP/2 i HTTP/3 zysk jest mniejszy, ale technika nadal pojawia się w zadaniach i w grach przeglądarkowych (klatki animacji). Ujemne background-position przesuwa duży obraz w lewo, odsłaniając kolejne ikony.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Polsce reguluje to ustawa o prawie autorskim i prawach pokrewnych; rozpowszechnianie wizerunku wymaga co do zasady zgody osoby (art. 81). Banki: Unsplash, Pexels, Pixabay mają własne licencje (nie CC) — warto przeczytać je z uczniami. Grafiki z arkuszy egzaminacyjnych wolno używać tylko do rozwiązywania zadań.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Ćw. 1: 1280·720·3 = 2 764 800 B ≈ 2,64 MiB; RGBA: 3 686 400 B ≈ 3,52 MiB.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5: BY — uznanie autorstwa, SA — na tych samych warunkach, NC — użycie niekomercyjne, ND — bez utworów zależnych.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Grafika i multimedia na stronę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Raster i wektor, kompresja, formaty, przezroczystość, przygotowanie obrazu w GIMP, favicon, sprite i licencje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DWA RODZAJE GRAFIKI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Grafika rastrowa i wektorowa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To samo koło powiększone 9 razy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838700" cy="2374900"/>
          </a:xfrm>
          <a:prstGeom prst="roundRect">
            <a:avLst>
              <a:gd name="adj" fmla="val 320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4826000" cy="2032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812800" y="4422080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Raster po powiększeniu pokazuje piksele, wektor jest przeliczany na nowo i zawsze ostry.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248400" y="1653480"/>
          <a:ext cx="5130800" cy="218122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31305"/>
                <a:gridCol w="1949648"/>
                <a:gridCol w="1949847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Rastrowa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Wektorowa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siatka pikseli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kształty i wzory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Skalowanie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traci jakość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bez strat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Pasuje do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zdjęć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ikon, logo, wykresów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Formaty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JPEG, PNG, WebP, AVIF, GIF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SVG (także PDF, AI)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Program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GIMP, Photoshop, Krita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Inkscape, Illustrator, Figma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LICZYMY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Wymiary, głębia kolorów i rozmiar pliku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6 MB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zdjęcie 1920×1080 bez kompresji: 1920 · 1080 · 3 bajty = 6 220 800 B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3 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345630"/>
            <a:ext cx="3039566" cy="4456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piksel w RGB (8 bitów na kanał) · 4 B w RGBA z przezroczystością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21991"/>
          </a:xfrm>
          <a:prstGeom prst="roundRect">
            <a:avLst>
              <a:gd name="adj" fmla="val 768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0F766E"/>
                </a:solidFill>
                <a:latin typeface="Arial"/>
              </a:rPr>
              <a:t>16,7 mln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345630"/>
            <a:ext cx="3039566" cy="22284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5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kolorów przy 24 bitach: 2²⁴ = 16 777 216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41400" y="3229471"/>
            <a:ext cx="4940300" cy="13489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 stronie liczą się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wymiary w pikselach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a nie DPI — 72 czy 300 dpi wygląda w przeglądarce tak samo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obraz nie powinien być znacznie większy niż miejsce, w którym go wyświetlamy (z zapasem ×2 dla ekranów o dużej gęstości)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zdjęcie na stronę: zwykle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poniżej 200 KiB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3229471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3229471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3381871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3597771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Zdjęcie z telefonu 4000×3000 px zmniejszone do 1200×900 ma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15 razy mniej pikseli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— strona ładuje się szybciej, a na ekranie wygląda tak samo.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KOMPRESJA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Stratna czy bezstratna — zmierzone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5397500" cy="279737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43100"/>
                <a:gridCol w="1187450"/>
                <a:gridCol w="971550"/>
                <a:gridCol w="1295400"/>
              </a:tblGrid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 zdjęcia 600×400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Kompresja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Rozmiar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Względem surowego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BMP / brak kompresji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—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703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100%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bezstratna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431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61%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WebP bezstratny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bezstratna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331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47%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JPEG jakość 90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71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10%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JPEG jakość 60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31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WebP jakość 75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31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AVIF jakość 50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17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JPEG jakość 20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15 KiB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18473" y="1653480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Fragment 80×80 px powiększony 2,5×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518473" y="1894780"/>
            <a:ext cx="4711700" cy="2152650"/>
          </a:xfrm>
          <a:prstGeom prst="roundRect">
            <a:avLst>
              <a:gd name="adj" fmla="val 353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6524823" y="1901130"/>
            <a:ext cx="4699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6626423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6778823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6931223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7134423" y="1964630"/>
            <a:ext cx="3987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7223323" y="1977330"/>
            <a:ext cx="3848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13" name="Picture 12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823" y="2231330"/>
            <a:ext cx="4699000" cy="180975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47073" y="4199830"/>
            <a:ext cx="4670227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bezstratna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po dekompresji dokładnie te same piksele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stratna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usuwa szczegóły mało widoczne dla oka; przy niskiej jakości widać „kwadraty” i smugi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każdy ponowny zapis JPEG pogarsza jakość — edytuj oryginał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FORMATY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Który format wybrać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84920"/>
                <a:gridCol w="2113260"/>
                <a:gridCol w="1690588"/>
                <a:gridCol w="1267916"/>
                <a:gridCol w="3909715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Kompresja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Przezroczystość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Animacja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Typowe użycie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JPEG (.jpg)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stratna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zdjęcia, gdy liczy się zgodność ze wszystkim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PNG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bezstratna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(alfa)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nie*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zrzuty ekranu, grafika z tekstem, przezroczyste tła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GIF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bezstratna, 256 kolorów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1 kolor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dziś głównie stare animacje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WebP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zdjęcia i grafika na stronę — następca JPEG/PNG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AVIF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najmniejsze pliki zdjęć, wolniejsze kodowanie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SVG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wektor (tekst XML)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tak (CSS)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ikony, logo, wykresy, ilustracje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5205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5205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76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3505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Na egzaminie używaj formatu wskazanego w poleceniu. W projektach: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WebP lub AVIF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dla zdjęć,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SVG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dla ikon, </a:t>
            </a:r>
            <a:r>
              <a:rPr sz="1300" b="1" i="0" u="none">
                <a:solidFill>
                  <a:srgbClr val="142033"/>
                </a:solidFill>
                <a:latin typeface="Arial"/>
              </a:rPr>
              <a:t>PNG</a:t>
            </a:r>
            <a:r>
              <a:rPr sz="1300" b="0" i="0" u="none">
                <a:solidFill>
                  <a:srgbClr val="142033"/>
                </a:solidFill>
                <a:latin typeface="Arial"/>
              </a:rPr>
              <a:t> gdy potrzebna bezstratna grafika rastrowa.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PRZEZROCZYSTOŚĆ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Kanał alfa: czwarta wartość każdego piksela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003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Ta sama grafika na ciemnym tle strony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4965700" cy="2247900"/>
          </a:xfrm>
          <a:prstGeom prst="roundRect">
            <a:avLst>
              <a:gd name="adj" fmla="val 338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19150" y="1901130"/>
            <a:ext cx="4953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ounded Rectangle 6"/>
          <p:cNvSpPr/>
          <p:nvPr/>
        </p:nvSpPr>
        <p:spPr>
          <a:xfrm>
            <a:off x="920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1073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12255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1428750" y="1964630"/>
            <a:ext cx="4241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517650" y="1977330"/>
            <a:ext cx="4102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12" name="Picture 11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50" y="2231330"/>
            <a:ext cx="4953000" cy="1905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477000" y="1653480"/>
            <a:ext cx="4940300" cy="214312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RGBA = czerwony, zielony, niebieski +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alfa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(0 = przezroczysty, 255 = kryjący)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JPEG nie ma kanału alfa — przezroczyste miejsca zapisują się jako kolor tła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przezroczystość zachowują: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PNG, WebP, AVIF, SVG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(GIF tylko 0/1)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GIMP: Warstwa → Przezroczystość →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Dodaj kanał alfa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, potem usuwanie tła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GIMP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Przygotowanie obrazu krok po kroku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1. Otwórz kopię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Plik → Otwórz; oryginał zostaw bez zmian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18430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2. Kadruj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66230"/>
            <a:ext cx="1488480" cy="7885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narzędzie Kadrowanie (Shift+C), w razie potrzeby stałe proporcje, np. 16:9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18430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3. Skaluj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66230"/>
            <a:ext cx="1488480" cy="78859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Obraz → Skaluj obraz…, łańcuch zamknięty = zachowane proporcje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18430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4. Popraw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Kolory: jasność, kontrast, odcienie szarości; filtry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184301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347391"/>
          </a:xfrm>
          <a:prstGeom prst="roundRect">
            <a:avLst>
              <a:gd name="adj" fmla="val 565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5. Eksportuj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Plik → Wyeksportuj jako… (Shift+Ctrl+E), format z rozszerzenia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12800" y="3254871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022350" y="343902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Zapis a eksport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2350" y="3746302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Zapisz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tworzy plik .xcf (warstwy, do dalszej edycji). Obraz na stronę powstaje tylko przez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Wyeksportuj jako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248400" y="3254871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6457950" y="343902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Przy eksporcie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57950" y="3746302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JPEG / WebP: suwak jakości (75–85 to dobry kompromis), PNG: poziom kompresji nie zmienia jakości.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INF.03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Polecenia graficzne z arkuszy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6128445"/>
                <a:gridCol w="4437955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Polecenie w arkuszu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Co zrobić w GIMP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„zmień rozmiar na 800×600 px”, „szerokość 300 px, proporcje zachowane”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→ Skaluj obraz…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„wykadruj tak, aby widoczny był tylko …”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narzędzie Kadrowanie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„tło przezroczyste”, „zapisz w formacie PNG”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kanał alfa, usunięcie tła, eksport do .png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„obróć o 90°”, „odbij w poziomie”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→ Przekształć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„przekształć do odcieni szarości”, „rozjaśnij”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menu Kolory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„nazwij plik baner.jpg”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dokładna nazwa i rozszerzenie przy eksporcie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5205"/>
            <a:ext cx="10566400" cy="982861"/>
          </a:xfrm>
          <a:prstGeom prst="roundRect">
            <a:avLst>
              <a:gd name="adj" fmla="val 775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5205"/>
            <a:ext cx="50800" cy="982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760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3505"/>
            <a:ext cx="10147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Sprawdzający ogląda plik wynikowy: jego wymiary, format i nazwę. Po eksporcie otwórz plik ponownie i sprawdź w Obraz → Właściwości obrazu.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OBRAZ W HTML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Nowoczesny obraz na stronie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picture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"kawa.avif"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"image/avif"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"kawa.webp"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"image/webp"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img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"kawa.jpg"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alt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"Filiżanka kawy z pianką"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"600"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"400"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loading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"lazy"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picture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48400" y="1653480"/>
            <a:ext cx="3352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Chromium wybrał format AVIF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48400" y="1894780"/>
            <a:ext cx="3314700" cy="2184400"/>
          </a:xfrm>
          <a:prstGeom prst="roundRect">
            <a:avLst>
              <a:gd name="adj" fmla="val 348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254750" y="1901130"/>
            <a:ext cx="3302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864350" y="1964630"/>
            <a:ext cx="2590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953250" y="1977330"/>
            <a:ext cx="2451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4" name="Picture 23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3302000" cy="18415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477000" y="4231580"/>
            <a:ext cx="494030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width/height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rezerwują miejsce — tekst nie „skacze”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loading="lazy"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obraz poniżej ekranu ładuje się przy przewijaniu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alt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opisuje treść; grafika ozdobna: alt=""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IKONY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Favicon i sprite CSS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Favicon — ikona karty przeglądarki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83882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&lt;!-- w &lt;head&gt; --&gt;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link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"icon"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"/favicon.ico"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sizes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"32x32"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link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"icon"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"/icon.svg"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"image/svg+xml"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link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rel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"apple-touch-icon"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href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"/apple-touch-icon.png"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3886002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Sprite — wiele ikon w jednym pliku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127302"/>
            <a:ext cx="5130800" cy="1175941"/>
          </a:xfrm>
          <a:prstGeom prst="roundRect">
            <a:avLst>
              <a:gd name="adj" fmla="val 647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127302"/>
            <a:ext cx="50800" cy="1175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54100" y="42733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ik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width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height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943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url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ikony.png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7152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info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background-position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-32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9362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blad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background-position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-64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px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1653480"/>
            <a:ext cx="4495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248400" y="1894780"/>
            <a:ext cx="4457700" cy="1993900"/>
          </a:xfrm>
          <a:prstGeom prst="roundRect">
            <a:avLst>
              <a:gd name="adj" fmla="val 38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254750" y="1901130"/>
            <a:ext cx="4445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6864350" y="1964630"/>
            <a:ext cx="3733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6953250" y="1977330"/>
            <a:ext cx="3594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9" name="Picture 28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445000" cy="16510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477000" y="4041080"/>
            <a:ext cx="4940300" cy="536575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apple-touch-icon: PNG 180×180 px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sprite = jedno żądanie zamiast wielu; dziś częściej ikony SVG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PRAWO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 mogę użyć tego zdjęcia?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0381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58505"/>
                <a:gridCol w="3803848"/>
                <a:gridCol w="380404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Licencja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wolno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Warunek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CC0 / domena publiczna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wszystko, także komercyjnie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(podanie autora mile widziane)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CC BY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kopiować, zmieniać, komercyjnie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podaj autora, źródło i licencję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CC BY-SA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BY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przeróbkę udostępnij na tej samej licencji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CC BY-NC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BY, ale bez celów komercyjnych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na stronę firmy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CC BY-ND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kopiować bez zmian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wolno przerabiać (kadrować, montować)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licencje banków zdjęć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użycie bez podpisu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przeczytaj zakazy (np. sprzedaż bez zmian)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948807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948807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01207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17107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Znalezione w wyszukiwarce ≠ do wolnego użytku. Brak informacji o licencji oznacza, że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wszystkie prawa są zastrzeżone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48400" y="3948807"/>
            <a:ext cx="51689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Wzór podpisu: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„Kawa”, Rachel Michetti, scikit-image, CC0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tytuł, autor, źródło, licencja. Osoba na zdjęciu: potrzebna jej zgoda na publikację wizerunku.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04939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Oblicz rozmiar nieskompresowanego obrazu 1280×720 w RGB i RGBA (w bajtach i MiB).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50361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Wyeksportuj to samo zdjęcie do JPEG (jakość 90 i 50), PNG i WebP; zestaw rozmiary w tabeli.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862280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GIMP wykadruj zdjęcie do proporcji 16:9, przeskaluj do szerokości 1200 px i wyeksportuj jako baner.webp.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61295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Przygotuj ikonę z przezroczystym tłem (PNG 180×180) i dodaj ją jako favicon i apple-touch-icon.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2865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trzy zdjęcia na licencji CC BY lub CC0 i przygotuj poprawne podpisy (tytuł, autor, źródło, licencja).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14 · Grafika na stronę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600610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grafika rastrowa od wektorowej? Podaj po dwa formaty.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46449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Który format wybierzesz dla zdjęcia, a który dla logo z przezroczystym tłem?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90989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kompresja stratna i dlaczego nie zapisujemy JPEG wielokrotnie?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75426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w GIMP „Zapisz” od „Wyeksportuj jako”?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606931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oznaczają skróty BY, SA, NC i ND w licencjach Creative Commons?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(Image file type and format guide, &lt;picture&gt;), dokumentacja GIMP, creativecommons.org, ustawa o prawie autorskim,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1.14 Grafika i multimedia na stronę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