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złączach, których nie ma już w nowych komputerach, ale których idea żyje: UART, porty konsoli, RS-485. Warto przynieść stary kabel null-modem i przejściówkę USB–UART.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Ciekawostka do sprawdzenia na lekcji: spróbujcie w Windows utworzyć plik con.txt albo COM1.txt — system na to nie pozwoli, bo to nazwy urządzeń z czasów DOS.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Null-modem krzyżuje linie TxD i RxD (oraz sterujące), żeby nadajnik jednego komputera trafił w odbiornik drugiego. Karty rozszerzeń pozwalały mieć więcej niż 4 porty COM.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Zwróć uwagę na odwróconą logikę: w RS-232 jedynka to napięcie ujemne. Konwerter MAX232 (5 V) lub MAX3232 (3,3 V) sam wytwarza napięcia ± z pompy ładunkowej.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praktyce do komunikacji wystarczą trzy przewody: TxD, RxD i GND. Linie RTS/CTS służą do sprzętowej kontroli przepływu. W DB-25 piny 9–19, 21 i 23–25 zwykle nie są używane.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Linia w spoczynku ma stan 1. Bit START (0) budzi odbiornik, potem idą bity danych od najmłodszego (LSB), opcjonalna parzystość (P) i bit STOP (1). Ten sam format ma UART w każdym mikrokontrolerze.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Dobry moment na pokaz: podłączyć płytkę z mikrokontrolerem i otworzyć monitor portu szeregowego. Uczniowie zobaczą, że COM wcale nie umarł — tylko schował się w USB.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Nazwa „port równoległy” to uproszczenie — w PC zwykle był to jedyny port równoległy wyprowadzony na zewnątrz. Kabel do 5 m wymaga skręcenia przewodów sygnałowych z masą; bez tego tylko ok. 2 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EPP był najczęściej stosowany: handshake sprzętowy pozwala kontynuować transmisję, nawet gdy system wywłaszczy proces. ECP z DMA był najszybszy. Przejściówka USB emuluje drukarkę, a nie rejestry portu.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D-sub określa budowę mechaniczną, a nie protokół. To samo złącze DE-9 było portem COM w PC i portem dżojstika w Atari 2600 — zupełnie inne sygnały.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Rysunki w jednej skali, widok od czoła — widać, że litera to rozmiar obudowy: DE-9 i VGA mają tę samą obudowę E. Kolory wkładów według zaleceń PC 99 (COM turkusowy, LPT różowy, VGA niebieski, gameport żółty); w starszym sprzęcie bywały czarne.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VGA debiutowało z komputerami IBM PS/2. Sygnał analogowy trzeba było w monitorze LCD z powrotem zamieniać na cyfrowy — stąd rozmyty obraz przy wysokich rozdzielczościach.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2: 115 200 bodów, 8 bitów danych, brak parzystości, 1 bit stopu.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A15C00"/>
                </a:solidFill>
                <a:latin typeface="Arial"/>
              </a:rPr>
              <a:t>Lekcja 3 · Złącza przestarzałe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COM, LPT i </a:t>
            </a:r>
            <a:r>
              <a:rPr sz="6000" b="1" i="0" u="none">
                <a:solidFill>
                  <a:srgbClr val="142033"/>
                </a:solidFill>
                <a:latin typeface="Arial"/>
              </a:rPr>
              <a:t>D-sub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Stare złącza, które wciąż spotkasz w serwerowni, fabryce i na biurku elektronika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Po co uczyć się starych złączy?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Sprzęt sieciowy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Switche i routery mają port konsoli — to wciąż RS-232, często w gnieździe RJ-45 lub jako USB.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Przemysł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Sterowniki PLC, wagi, kasy fiskalne i maszyny CNC nadal komunikują się szeregowo (RS-232, RS-485).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Elektronika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UART w Arduino i ESP32 to ta sama ramka co w porcie COM — inne są tylko napięcia.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Ślady w systemie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COM1 i LPT1 to wciąż zarezerwowane nazwy w Windows — nie utworzysz pliku o nazwie „COM1”.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3 · Złącza przestarzałe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RS-232 · PORT COM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RS-232 w pigułce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796256"/>
          </a:xfrm>
          <a:prstGeom prst="roundRect">
            <a:avLst>
              <a:gd name="adj" fmla="val 56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1962 · EIA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Standard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Opracowany do łączenia terminali z modemami telefonicznymi. Nazwa: Recommended Standard 232.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1796256"/>
          </a:xfrm>
          <a:prstGeom prst="roundRect">
            <a:avLst>
              <a:gd name="adj" fmla="val 56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37584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DTE i DCE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37584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Dwie strony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26078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DTE — urządzenie końcowe (komputer). DCE — urządzenie komunikacyjne (modem). Kabel między dwoma DTE to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null-modem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1796256"/>
          </a:xfrm>
          <a:prstGeom prst="roundRect">
            <a:avLst>
              <a:gd name="adj" fmla="val 56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227417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Parametry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7417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Zasięg i prędkość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26078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Standard: do 15 m i 20 kb/s; w PC zwykle do 115,2 kb/s. Porty COM1–COM4.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3975497"/>
            <a:ext cx="106045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RS-232 określa nazwy styków, sygnały i parametry elektryczne — to kompletna specyfikacja, a nie tylko wtyczka.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3 · Złącza przestarzałe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RS-232 · ELEKTRYKA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Uwaga na napięcia!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63500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5000"/>
                <a:gridCol w="2032000"/>
                <a:gridCol w="24130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Stan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RS-232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UART (TTL)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Logiczna 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−3 do −15 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3,3 V lub 5 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Logiczne 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+3 do +15 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 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Typowo na wyjściu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±5 do ±12 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zależnie od układu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Dopuszczalne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±25 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zwykle maks. 3,6 lub 5,5 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7467600" y="1874441"/>
            <a:ext cx="3911600" cy="1638300"/>
          </a:xfrm>
          <a:prstGeom prst="roundRect">
            <a:avLst>
              <a:gd name="adj" fmla="val 4651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467600" y="1874441"/>
            <a:ext cx="38100" cy="1638300"/>
          </a:xfrm>
          <a:prstGeom prst="rect">
            <a:avLst/>
          </a:prstGeom>
          <a:solidFill>
            <a:srgbClr val="A15C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734300" y="2026841"/>
            <a:ext cx="3454400" cy="1333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Bezpośrednie połączenie RS-232 z pinami ESP32 lub Arduino może </a:t>
            </a:r>
            <a:r>
              <a:rPr sz="1500" b="1" i="0" u="none">
                <a:solidFill>
                  <a:srgbClr val="A15C00"/>
                </a:solidFill>
                <a:latin typeface="Arial"/>
              </a:rPr>
              <a:t>uszkodzić mikrokontroler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. Potrzebny jest konwerter poziomów, np. MAX3232, albo przejściówka USB–UART.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3 · Złącza przestarzałe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RS-232 · ZŁĄCZE DE-9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Piny portu COM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6985000" cy="30988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698500"/>
                <a:gridCol w="825500"/>
                <a:gridCol w="889000"/>
                <a:gridCol w="1397000"/>
                <a:gridCol w="3175000"/>
              </a:tblGrid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DE-9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DB-25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Sygnał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Kierunek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079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DCD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DCE → DTE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wykrycie nośnej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11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RxD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DCE → DTE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odbiór danych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11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TxD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DTE → DCE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nadawanie danych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11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DTR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DTE → DCE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gotowość terminala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11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GND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—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masa sygnałowa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11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DSR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DCE → DTE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gotowość modemu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11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RTS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DTE → DCE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żądanie nadawania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11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CTS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DCE → DTE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gotowość do nadawania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79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RI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DCE → DTE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wskaźnik dzwonka</a:t>
                      </a:r>
                    </a:p>
                  </a:txBody>
                  <a:tcPr marL="127000" marT="63500" marR="127000" marB="635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204200" y="1874441"/>
            <a:ext cx="321310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Gniazdo COM w komputerze (DE-9 męskie), widok od czoła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4200" y="2397522"/>
            <a:ext cx="3175000" cy="13081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082980" y="2448322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64266" y="2448322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45650" y="2448322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926935" y="2448322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208220" y="2448322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223375" y="3489722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504660" y="3489722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786541" y="3489722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067925" y="3489722"/>
            <a:ext cx="292100" cy="152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9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204200" y="384532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AD8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8432800" y="3832622"/>
            <a:ext cx="1704181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pin 3 — TxD, nadawanie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204200" y="409932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432800" y="4086622"/>
            <a:ext cx="141029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pin 2 — RxD, odbiór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204200" y="435332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FDFA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432800" y="4340622"/>
            <a:ext cx="140166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pin 5 — GND, masa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04200" y="4645422"/>
            <a:ext cx="32131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Do prostej transmisji wystarczą te trzy linie.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3 · Złącza przestarzałe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RS-232 · TRANSMISJA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Ramka asynchroniczna: 9600 8N1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23641"/>
            <a:ext cx="8128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1969691"/>
            <a:ext cx="68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701800" y="1829991"/>
            <a:ext cx="800100" cy="457200"/>
          </a:xfrm>
          <a:prstGeom prst="roundRect">
            <a:avLst>
              <a:gd name="adj" fmla="val 16666"/>
            </a:avLst>
          </a:prstGeom>
          <a:solidFill>
            <a:srgbClr val="F7C76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758950" y="1969691"/>
            <a:ext cx="68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START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578100" y="1823641"/>
            <a:ext cx="8128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2641600" y="1969691"/>
            <a:ext cx="68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D0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467100" y="1823641"/>
            <a:ext cx="8128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530600" y="1969691"/>
            <a:ext cx="68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D1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56100" y="1823641"/>
            <a:ext cx="8128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4419600" y="1969691"/>
            <a:ext cx="68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D2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245100" y="1823641"/>
            <a:ext cx="8128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5308600" y="1969691"/>
            <a:ext cx="68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D3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134100" y="1823641"/>
            <a:ext cx="8128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197600" y="1969691"/>
            <a:ext cx="68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023100" y="1823641"/>
            <a:ext cx="8128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7086600" y="1969691"/>
            <a:ext cx="68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D5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912100" y="1823641"/>
            <a:ext cx="8128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975600" y="1969691"/>
            <a:ext cx="68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D6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801100" y="1823641"/>
            <a:ext cx="8128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8864600" y="1969691"/>
            <a:ext cx="68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D7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690100" y="1823641"/>
            <a:ext cx="8128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9753600" y="1969691"/>
            <a:ext cx="68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10579100" y="1829991"/>
            <a:ext cx="800100" cy="457200"/>
          </a:xfrm>
          <a:prstGeom prst="roundRect">
            <a:avLst>
              <a:gd name="adj" fmla="val 16666"/>
            </a:avLst>
          </a:prstGeom>
          <a:solidFill>
            <a:srgbClr val="F7C76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10636250" y="1969691"/>
            <a:ext cx="68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STOP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95680" y="2547541"/>
            <a:ext cx="498602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9600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prędkość w bodach</a:t>
            </a:r>
          </a:p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8N1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8 bitów danych, bez parzystości, 1 bit stopu</a:t>
            </a:r>
          </a:p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Odbiornik próbkuje w połowie bitu</a:t>
            </a:r>
          </a:p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Zły bit stopu =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framing error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248400" y="2547541"/>
            <a:ext cx="5130800" cy="1026716"/>
          </a:xfrm>
          <a:prstGeom prst="roundRect">
            <a:avLst>
              <a:gd name="adj" fmla="val 989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6445250" y="27062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Transmisja synchroniczna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45250" y="29888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Wspólny zegar (TxC, RxC), pakiety poprzedzone bajtami SYN (0x16), kontrola CRC.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6248400" y="3726656"/>
            <a:ext cx="5130800" cy="1026716"/>
          </a:xfrm>
          <a:prstGeom prst="roundRect">
            <a:avLst>
              <a:gd name="adj" fmla="val 989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TextBox 32"/>
          <p:cNvSpPr txBox="1"/>
          <p:nvPr/>
        </p:nvSpPr>
        <p:spPr>
          <a:xfrm>
            <a:off x="6445250" y="38854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Half i full duplex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45250" y="41679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Full: nadawanie i odbiór naraz. Half: strony zmieniają się, sterując liniami RTS i CTS.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3 · Złącza przestarzałe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RS-232 DZIŚ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Port szeregowy wciąż żyje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Przejściówki USB–UART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Układy FTDI FT232, CH340, CP2102 — w systemie widoczne jako COM3 lub /dev/ttyUSB0.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Porty konsoli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Konfiguracja switchy i routerów, gdy sieć jeszcze nie działa. Terminal: PuTTY, minicom, screen.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RS-485 i Modbus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Różnicowa wersja „szeregówki”: do ok. 1200 m i wiele urządzeń na jednej parze — standard w automatyce.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USB CDC-ACM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Urządzenie USB udaje port COM (np. ESP32-S3, Arduino) — program pisze do „portu szeregowego” jak dawniej.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3 · Złącza przestarzałe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LPT · IEEE 1284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Port równoległy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874441"/>
            <a:ext cx="5753100" cy="1428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Centronics z lat 70. → </a:t>
            </a:r>
            <a:r>
              <a:rPr sz="1500" b="1" i="0" u="none">
                <a:solidFill>
                  <a:srgbClr val="A15C00"/>
                </a:solidFill>
                <a:latin typeface="Arial"/>
              </a:rPr>
              <a:t>IEEE 1284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(1994), dwukierunkowy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8 linii danych, 4 sterujące, 5 statusu, bez zasilania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Poziomy TTL, kabel 2–5 m, </a:t>
            </a:r>
            <a:r>
              <a:rPr sz="1500" b="1" i="0" u="none">
                <a:solidFill>
                  <a:srgbClr val="A15C00"/>
                </a:solidFill>
                <a:latin typeface="Arial"/>
              </a:rPr>
              <a:t>bez hot-plug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— odłączenie na gorąco może uszkodzić port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Do ok. 3 MB/s w trybie ECP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607991"/>
            <a:ext cx="2413000" cy="5969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12800" y="4281091"/>
            <a:ext cx="24511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· DB-25, 25 styków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0600" y="3455591"/>
            <a:ext cx="2895600" cy="7493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530600" y="4281091"/>
            <a:ext cx="29337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B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· Centronics 36, 2 × 18 styków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7061200" y="1874441"/>
          <a:ext cx="4318000" cy="14351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635000"/>
                <a:gridCol w="1905000"/>
                <a:gridCol w="17780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Złącze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Gdzie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DB-25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komputer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Centronics 36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drukarka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Mini-Centronics 36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mniejsza wersja 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061200" y="3461941"/>
            <a:ext cx="43561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Daisy chain: do 8 urządzeń na jednym porcie.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3 · Złącza przestarzałe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LPT · TRYBY PRACY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Tryby i dzisiejsze zastosowania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57150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143000"/>
                <a:gridCol w="45720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Tryb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Opis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SPP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jednokierunkowy, zgodny z Centronics, najwolniejszy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Nibble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odbiór po 4 bity liniami statusu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Byte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 bitów w obie strony (half duplex)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EPP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sprzętowy handshake, wygodny dla programisty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ECP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DMA i bufory FIFO, do ok. 3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6832600" y="1874441"/>
            <a:ext cx="4546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067550" y="2083991"/>
            <a:ext cx="4114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Gdzie spotkasz LPT dziś?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067550" y="2366566"/>
            <a:ext cx="4114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Starsze maszyny CNC, programatory, klucze licencyjne (dongle), drukarki igłowe w magazynach.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32600" y="3155156"/>
            <a:ext cx="4546600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067550" y="3364706"/>
            <a:ext cx="4114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Pułapka przejściówek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67550" y="3647281"/>
            <a:ext cx="41148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Adapter USB–LPT zwykle obsługuje tylko drukarki. Programy sterujące pinami bezpośrednio (CNC) z nim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nie zadziałają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3 · Złącza przestarzałe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D-SUB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Rodzina złączy D-sub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13000"/>
                <a:gridCol w="2159000"/>
                <a:gridCol w="5994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Oznaczenie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Styki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DE-9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port COM; dżojstiki Atari, Commodore i Amigi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DA-15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gameport w kartach dźwiękowych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DE-15 (HD-15)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15, w 3 rzędach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VGA (od 1987)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DB-25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LPT; starsze porty COM i SCSI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DC-37 / DD-50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37 / 50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przemysł, aparatura pomiarowa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A15C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Litera oznacza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rozmiar obudowy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(A–E), a liczba — styki. Popularne „DB-9” to potocznie błędna nazwa złącza DE-9.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3 · Złącza przestarzałe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D-SUB · KSZTAŁTY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wyglądają złącza D-sub?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1874441"/>
            <a:ext cx="2006600" cy="8445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2800" y="2807891"/>
            <a:ext cx="2044700" cy="2476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DE-9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3144441"/>
            <a:ext cx="20447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9 styków · męskie · COM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6600" y="1874441"/>
            <a:ext cx="2006600" cy="8445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76600" y="2807891"/>
            <a:ext cx="2044700" cy="2476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DE-15 (HD-15)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76600" y="3144441"/>
            <a:ext cx="20447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15 styków w 3 rzędach · VGA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0400" y="1874441"/>
            <a:ext cx="2533650" cy="8445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40400" y="2807891"/>
            <a:ext cx="2571750" cy="2476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DA-15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40400" y="3144441"/>
            <a:ext cx="257175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15 styków · gameport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800" y="3621881"/>
            <a:ext cx="3416300" cy="8445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12800" y="4555331"/>
            <a:ext cx="3454400" cy="2476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DB-25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4891881"/>
            <a:ext cx="345440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25 styków · LPT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6300" y="3621881"/>
            <a:ext cx="4451350" cy="84455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686300" y="4555331"/>
            <a:ext cx="4489450" cy="2476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DC-37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86300" y="4891881"/>
            <a:ext cx="448945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37 styków · przemysł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3 · Złącza przestarzałe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NASTĘPCY VGA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analogu do cyfry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40000"/>
                <a:gridCol w="1016000"/>
                <a:gridCol w="3302000"/>
                <a:gridCol w="3708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Złącze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Sygnał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Gdzie dziś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VGA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1987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analogowy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serwery, projektory, przełączniki KVM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DVI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1999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cyfrowy (DVI-I także analogowy)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wycofywane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HDMI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cyfrowy obraz i dźwięk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telewizory, konsole, karty graficzne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DisplayPort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cyfrowy, pakietowy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monitory PC, karty graficzne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USB-C (DP Alt Mode)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DisplayPort przez USB-C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laptopy, monitory z zasilaniem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A15C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Najnowsze wersje HDMI i DisplayPort omawiamy w lekcji 7 o złączach kart graficznych.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3 · Złącza przestarzałe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C76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506809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nie wolno łączyć RS-232 bezpośrednio z ESP32?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285144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oznacza zapis „115200 8N1”?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541297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przejściówka USB–LPT nie wysteruje maszyny CNC?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70723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Poprawna nazwa złącza portu COM to DB-9 czy DE-9?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TIA/EIA-232, IEEE 1284, dokumentacja układów MAX3232 i FT232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Lekcja 3: COM, LPT i D-sub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