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podstawie końcowej części dawnej lekcji 'SQL tworzenie' (INSERT, DELETE, SOURCE). UPDATE nie miał osobnego omówienia — doszedł, podobnie jak INSERT … ON DUPLICATE KEY UPDATE, LAST_INSERT_ID() i zasady bezpiecznej pracy (transakcja, najpierw SELECT).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Wersja bez listy kolumn jest krucha: po dodaniu kolumny do tabeli polecenie przestaje działać. Wartość NULL dla kolumny AUTO_INCREMENT oznacza 'nadaj kolejny numer'.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PHP odpowiednikiem jest $pdo-&gt;lastInsertId(). Przy wstawieniu wielu wierszy naraz LAST_INSERT_ID() zwraca numer PIERWSZEGO z nich.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Dawna prezentacja: INSERT INTO biuro2 (biuroNr, miasto) SELECT biuroNr, miasto FROM biuro.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REPLACE fizycznie usuwa wiersz, więc ON DELETE CASCADE skasuje powiązane dane w innych tabelach — dlatego lepiej używać ON DUPLICATE KEY UPDATE.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egzaminacyjne: 'Polecenie UPDATE artykuly SET cena = cena * 0.7' — obniża ceny wszystkich artykułów o 30%. Ceny na slajdzie po zmianie: 1149 → 1034.10 itd. (zmiana wycofana).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Dawna prezentacja: DELETE FROM biuro WHERE biuroNr='B002' oraz DELETE FROM biuro bez warunku, po którym zostaje 'Empty set'.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Tryb safe updates jest domyślnie włączony w MySQL Workbench i wyłączony w konsoli i phpMyAdmin. phpMyAdmin pyta o potwierdzenie przy DELETE bez WHERE.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części praktycznej INF.03 zwykle trzeba zapisać 3–4 zapytania i wykonać zrzuty ekranu wyników. W rozwiązaniu pierwszym tabela sklep wymaga jeszcze e-maila i daty — na egzaminie tabele są prostsze.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Zadanie 4: zamówienie nr 4 jest anulowane; jego pozycje znikną przez CASCADE. Po ROLLBACK wszystko wraca.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4: tylko DELETE (w tabeli InnoDB, wewnątrz transakcji).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D5FD0"/>
                </a:solidFill>
                <a:latin typeface="Arial"/>
              </a:rPr>
              <a:t>Bazy danych · Rok 1 · Lekcja 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478484"/>
            <a:ext cx="10604500" cy="1386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Dodawanie, zmiana i usuwanie danych: DML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4068366"/>
            <a:ext cx="106045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INSERT, UPDATE i DELETE — oraz jak nie skasować przypadkiem całej tabeli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INSERT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Dodawanie wierszy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577280"/>
            <a:ext cx="10566400" cy="2710656"/>
          </a:xfrm>
          <a:prstGeom prst="roundRect">
            <a:avLst>
              <a:gd name="adj" fmla="val 281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577280"/>
            <a:ext cx="50800" cy="2710656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736030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667085"/>
                </a:solidFill>
                <a:latin typeface="Courier New"/>
              </a:rPr>
              <a:t>-- z listą kolumn (zalecane)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1975346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INSERT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INTO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kategorie (nazwa)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VALUES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(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'Sieci'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14662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53977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667085"/>
                </a:solidFill>
                <a:latin typeface="Courier New"/>
              </a:rPr>
              <a:t>-- wiele wierszy jednym poleceniem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93293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INSERT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INTO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klienci (imie, nazwisko, email, miasto, data_rejestracji)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32609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VALUES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(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'Ola'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'Lis'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  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'ola.lis@example.pl'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  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'Lublin'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'2026-10-08'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),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171924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  (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'Jan'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'Dąb'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  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'jan.dab@example.pl'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NULL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     CURRENT_DATE);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411240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650555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667085"/>
                </a:solidFill>
                <a:latin typeface="Courier New"/>
              </a:rPr>
              <a:t>-- bez listy kolumn: wartości dla WSZYSTKICH kolumn, w kolejności z tabeli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889871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INSERT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INTO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kategorie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VALUES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(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NULL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'Smartfony'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4465737"/>
            <a:ext cx="106045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Kolumny pominięte dostają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DEFAULT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, a AUTO_INCREMENT — kolejny numer. Teksty i daty w apostrofach, liczby bez.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10 · DML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EFEKT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Co zobaczymy po INSERT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4102100" cy="759420"/>
          </a:xfrm>
          <a:prstGeom prst="roundRect">
            <a:avLst>
              <a:gd name="adj" fmla="val 100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759420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36766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Query OK, 2 rows affected (0.01 sec)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33191"/>
            <a:ext cx="36766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Records: 2  Duplicates: 0  Warnings: 0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12800" y="2565301"/>
            <a:ext cx="4102100" cy="556816"/>
          </a:xfrm>
          <a:prstGeom prst="roundRect">
            <a:avLst>
              <a:gd name="adj" fmla="val 1368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812800" y="2565301"/>
            <a:ext cx="50800" cy="556816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1066800" y="2724051"/>
            <a:ext cx="36766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LAST_INSERT_ID();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219700" y="1653480"/>
            <a:ext cx="6197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Nowi klienci w tabeli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5219700" y="1894780"/>
          <a:ext cx="6159499" cy="114696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209675"/>
                <a:gridCol w="998934"/>
                <a:gridCol w="1174849"/>
                <a:gridCol w="998934"/>
                <a:gridCol w="1777107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id_klienta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imie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nazwisko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miasto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data_rejestracji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Jan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Dąb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NULL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2026-10-08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Ola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Lis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Lublin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2026-10-08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Kacper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Mazur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Gdańsk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2026-06-30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5219700" y="3108424"/>
            <a:ext cx="6197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3 wiersze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12800" y="3540224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812800" y="3540224"/>
            <a:ext cx="50800" cy="101838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1066800" y="3692624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Zapamiętaj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3908524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1" i="0" u="none">
                <a:solidFill>
                  <a:srgbClr val="142033"/>
                </a:solidFill>
                <a:latin typeface="Arial"/>
              </a:rPr>
              <a:t>LAST_INSERT_ID()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zwraca numer nadany przez AUTO_INCREMENT w tej sesji — potrzebny, gdy zaraz dodajemy powiązane wiersze, np. zamówienie, a potem jego pozycje.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10 · DML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INSERT … SELECT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Kopiowanie danych z zapytania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0566400" cy="1146175"/>
          </a:xfrm>
          <a:prstGeom prst="roundRect">
            <a:avLst>
              <a:gd name="adj" fmla="val 664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146175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10140950" cy="27622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175"/>
              </a:lnSpc>
            </a:pPr>
            <a:r>
              <a:rPr sz="1500" b="1" i="0" u="none">
                <a:solidFill>
                  <a:srgbClr val="1D5FD0"/>
                </a:solidFill>
                <a:latin typeface="Courier New"/>
              </a:rPr>
              <a:t>INSERT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INTO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produkty_archiwum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88455"/>
            <a:ext cx="10140950" cy="27622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175"/>
              </a:lnSpc>
            </a:pPr>
            <a:r>
              <a:rPr sz="15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*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364680"/>
            <a:ext cx="10140950" cy="27622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175"/>
              </a:lnSpc>
            </a:pPr>
            <a:r>
              <a:rPr sz="15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stan = </a:t>
            </a:r>
            <a:r>
              <a:rPr sz="15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3053655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Te wiersze trafią do archiwum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812800" y="3294955"/>
          <a:ext cx="10566400" cy="946548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992537"/>
                <a:gridCol w="6177161"/>
                <a:gridCol w="1396702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id_produktu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stan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1551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Nimbus Air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234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9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Słuchawki z mikrofonem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812800" y="4308177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2 wiersze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4739977"/>
            <a:ext cx="106045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Liczba i typy kolumn w SELECT muszą pasować do tabeli docelowej. Nie ma tu słowa VALUES.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10 · DML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DUPLIKATY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Gdy wiersz już istnieje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15966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4437856"/>
                <a:gridCol w="6128544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Polecenie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Co robi przy powtórzeniu klucza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INSERT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błąd 1062 Duplicate entry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INSERT IGNORE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pomija wiersz, zgłasza tylko ostrzeżenie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INSERT … ON DUPLICATE KEY UPDATE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aktualizuje istniejący wiersz (tzw. upsert)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REPLACE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usuwa stary wiersz i wstawia nowy — uwaga na CASCADE!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507284"/>
            <a:ext cx="10566400" cy="1035447"/>
          </a:xfrm>
          <a:prstGeom prst="roundRect">
            <a:avLst>
              <a:gd name="adj" fmla="val 735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507284"/>
            <a:ext cx="50800" cy="1035447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3666034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INSERT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INTO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produkty (id_produktu, nazwa, cena, stan, data_dodania)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3905349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VALUES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(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7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'Mysz bezprzewodowa'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129.00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10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 CURRENT_DATE)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4144665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ON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DUPLICATE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KEY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UPDATE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stan = stan +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10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     </a:t>
            </a:r>
            <a:r>
              <a:rPr sz="1300" b="0" i="0" u="none">
                <a:solidFill>
                  <a:srgbClr val="667085"/>
                </a:solidFill>
                <a:latin typeface="Courier New"/>
              </a:rPr>
              <a:t>-- dostawa: +10 sztuk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10 · DML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UPDATE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Zmiana danych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Monitory: −10% i dostawa 5 sztuk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130800" cy="1348581"/>
          </a:xfrm>
          <a:prstGeom prst="roundRect">
            <a:avLst>
              <a:gd name="adj" fmla="val 565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134858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2053530"/>
            <a:ext cx="47053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UPDATE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311301"/>
            <a:ext cx="47053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SET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cena = cena * </a:t>
            </a:r>
            <a:r>
              <a:rPr sz="1400" b="0" i="0" u="none">
                <a:solidFill>
                  <a:srgbClr val="7C3AED"/>
                </a:solidFill>
                <a:latin typeface="Courier New"/>
              </a:rPr>
              <a:t>0.9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69071"/>
            <a:ext cx="47053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  stan = stan + </a:t>
            </a:r>
            <a:r>
              <a:rPr sz="1400" b="0" i="0" u="none">
                <a:solidFill>
                  <a:srgbClr val="7C3AED"/>
                </a:solidFill>
                <a:latin typeface="Courier New"/>
              </a:rPr>
              <a:t>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826841"/>
            <a:ext cx="47053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id_kategorii = </a:t>
            </a:r>
            <a:r>
              <a:rPr sz="14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Po zmianie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6248400" y="1894780"/>
          <a:ext cx="5130800" cy="114696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253482"/>
                <a:gridCol w="1171178"/>
                <a:gridCol w="706140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cena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stan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 27" IPS 165 Hz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1034.10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 32" OLED 240 Hz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4139.10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8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 24" biurowy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539.10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6248400" y="3108424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3 wiersze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1400" y="3540224"/>
            <a:ext cx="10375900" cy="925711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030"/>
              </a:lnSpc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kilka kolumn rozdzielamy przecinkami po jednym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SET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nowa wartość może zależeć od starej: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cena = cena * 1.1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to podwyżka o 10%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1" i="0" u="none">
                <a:solidFill>
                  <a:srgbClr val="38445A"/>
                </a:solidFill>
                <a:latin typeface="Arial"/>
              </a:rPr>
              <a:t>WHERE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wskazuje wiersze — bez niego zmienisz całą tabelę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10 · DML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DELETE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Usuwanie wierszy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0566400" cy="2379662"/>
          </a:xfrm>
          <a:prstGeom prst="roundRect">
            <a:avLst>
              <a:gd name="adj" fmla="val 320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379662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DELETE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klienci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70001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id_klienta = </a:t>
            </a:r>
            <a:r>
              <a:rPr sz="1400" b="0" i="0" u="none">
                <a:solidFill>
                  <a:srgbClr val="7C3AED"/>
                </a:solidFill>
                <a:latin typeface="Courier New"/>
              </a:rPr>
              <a:t>7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;          </a:t>
            </a:r>
            <a:r>
              <a:rPr sz="1400" b="0" i="0" u="none">
                <a:solidFill>
                  <a:srgbClr val="667085"/>
                </a:solidFill>
                <a:latin typeface="Courier New"/>
              </a:rPr>
              <a:t>-- jeden konkretny wiersz: warunek na kluczu głównym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327771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85541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DELETE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zamowienia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843312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status = </a:t>
            </a:r>
            <a:r>
              <a:rPr sz="1400" b="0" i="0" u="none">
                <a:solidFill>
                  <a:srgbClr val="0B7A3B"/>
                </a:solidFill>
                <a:latin typeface="Courier New"/>
              </a:rPr>
              <a:t>'anulowane'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101082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AND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data_zamowienia &lt; </a:t>
            </a:r>
            <a:r>
              <a:rPr sz="1400" b="0" i="0" u="none">
                <a:solidFill>
                  <a:srgbClr val="0B7A3B"/>
                </a:solidFill>
                <a:latin typeface="Courier New"/>
              </a:rPr>
              <a:t>'2026-06-01'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358852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616623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DELETE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kategorie;         </a:t>
            </a:r>
            <a:r>
              <a:rPr sz="1400" b="0" i="0" u="none">
                <a:solidFill>
                  <a:srgbClr val="667085"/>
                </a:solidFill>
                <a:latin typeface="Courier New"/>
              </a:rPr>
              <a:t>-- UWAGA: usuwa WSZYSTKIE wiersze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4287143"/>
            <a:ext cx="106045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Jeśli chcesz usunąć dokładnie jeden wiersz, warunek musi dotyczyć klucza głównego. Usuwanie klienta z zamówieniami zablokuje klucz obcy (RESTRICT).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10 · DML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DOBRE NAWYKI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Jak nie zniszczyć danych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767880" cy="1306512"/>
          </a:xfrm>
          <a:prstGeom prst="roundRect">
            <a:avLst>
              <a:gd name="adj" fmla="val 5832"/>
            </a:avLst>
          </a:prstGeom>
          <a:solidFill>
            <a:srgbClr val="F1F4F8"/>
          </a:solidFill>
          <a:ln w="6350">
            <a:solidFill>
              <a:srgbClr val="1D5FD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1767880" cy="381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71550" y="1831280"/>
            <a:ext cx="14884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1. SELECT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550" y="2059880"/>
            <a:ext cx="1488480" cy="75406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napisz najpierw SELECT z tym samym WHERE i sprawdź, które wiersze trafisz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669580" y="2163862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012480" y="1653480"/>
            <a:ext cx="1767880" cy="1306512"/>
          </a:xfrm>
          <a:prstGeom prst="roundRect">
            <a:avLst>
              <a:gd name="adj" fmla="val 5832"/>
            </a:avLst>
          </a:prstGeom>
          <a:solidFill>
            <a:srgbClr val="F1F4F8"/>
          </a:solidFill>
          <a:ln w="6350">
            <a:solidFill>
              <a:srgbClr val="1D5FD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3012480" y="1653480"/>
            <a:ext cx="1767880" cy="381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171230" y="1831280"/>
            <a:ext cx="14884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2. Transakcja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71230" y="2059880"/>
            <a:ext cx="1488480" cy="565547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START TRANSACTION; przed zmianą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69259" y="2163862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212159" y="1653480"/>
            <a:ext cx="1767880" cy="1306512"/>
          </a:xfrm>
          <a:prstGeom prst="roundRect">
            <a:avLst>
              <a:gd name="adj" fmla="val 5832"/>
            </a:avLst>
          </a:prstGeom>
          <a:solidFill>
            <a:srgbClr val="F1F4F8"/>
          </a:solidFill>
          <a:ln w="6350">
            <a:solidFill>
              <a:srgbClr val="1D5FD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5212159" y="1653480"/>
            <a:ext cx="1767880" cy="381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5370909" y="1831280"/>
            <a:ext cx="14884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3. Zmiana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370909" y="2059880"/>
            <a:ext cx="1488480" cy="37703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UPDATE lub DELETE z tym samym WHERE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068939" y="2163862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411839" y="1653480"/>
            <a:ext cx="1767880" cy="1306512"/>
          </a:xfrm>
          <a:prstGeom prst="roundRect">
            <a:avLst>
              <a:gd name="adj" fmla="val 5832"/>
            </a:avLst>
          </a:prstGeom>
          <a:solidFill>
            <a:srgbClr val="F1F4F8"/>
          </a:solidFill>
          <a:ln w="6350">
            <a:solidFill>
              <a:srgbClr val="1D5FD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7411839" y="1653480"/>
            <a:ext cx="1767880" cy="381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7570589" y="1831280"/>
            <a:ext cx="14884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4. Kontrola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570589" y="2059880"/>
            <a:ext cx="1488480" cy="37703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SELECT jeszcze raz — wygląda dobrze?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268619" y="2163862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9611519" y="1653480"/>
            <a:ext cx="1767880" cy="1306512"/>
          </a:xfrm>
          <a:prstGeom prst="roundRect">
            <a:avLst>
              <a:gd name="adj" fmla="val 5832"/>
            </a:avLst>
          </a:prstGeom>
          <a:solidFill>
            <a:srgbClr val="F1F4F8"/>
          </a:solidFill>
          <a:ln w="6350">
            <a:solidFill>
              <a:srgbClr val="1D5FD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9611519" y="1653480"/>
            <a:ext cx="1767880" cy="381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9770269" y="1831280"/>
            <a:ext cx="14884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5. Decyzja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770269" y="2059880"/>
            <a:ext cx="1488480" cy="37703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COMMIT; albo ROLLBACK;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812800" y="3213993"/>
            <a:ext cx="10566400" cy="556816"/>
          </a:xfrm>
          <a:prstGeom prst="roundRect">
            <a:avLst>
              <a:gd name="adj" fmla="val 1368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Rectangle 28"/>
          <p:cNvSpPr/>
          <p:nvPr/>
        </p:nvSpPr>
        <p:spPr>
          <a:xfrm>
            <a:off x="812800" y="3213993"/>
            <a:ext cx="50800" cy="556816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1066800" y="3372743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SQL_SAFE_UPDATES =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   </a:t>
            </a:r>
            <a:r>
              <a:rPr sz="1300" b="0" i="0" u="none">
                <a:solidFill>
                  <a:srgbClr val="667085"/>
                </a:solidFill>
                <a:latin typeface="Courier New"/>
              </a:rPr>
              <a:t>-- blokuje UPDATE/DELETE bez WHERE na kluczu (domyślnie w Workbench)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812800" y="4024809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Rectangle 31"/>
          <p:cNvSpPr/>
          <p:nvPr/>
        </p:nvSpPr>
        <p:spPr>
          <a:xfrm>
            <a:off x="812800" y="4024809"/>
            <a:ext cx="50800" cy="101838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3" name="TextBox 32"/>
          <p:cNvSpPr txBox="1"/>
          <p:nvPr/>
        </p:nvSpPr>
        <p:spPr>
          <a:xfrm>
            <a:off x="1066800" y="4177209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Uwaga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066800" y="4393109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Transakcja działa tylko w tabelach InnoDB. Polecenia DDL (DROP, TRUNCATE, ALTER) zatwierdzają transakcję automatycznie — ich nie cofniesz.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10 · DML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EGZAMIN INF.03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Polecenia DML w zadaniach egzaminacyjnych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16218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4015184"/>
                <a:gridCol w="6551216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Treść zadania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Rozwiązanie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4589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Dodaj do tabeli klienci klientkę Ewę Nowak z Gdyni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INSERT INTO klienci (imie, nazwisko, miasto) VALUES ('Ewa','Nowak','Gdynia');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Podnieś ceny wszystkich laptopów o 5%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UPDATE produkty SET cena = cena * 1.05 WHERE id_kategorii = 1;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Usuń produkty, których nie ma na stanie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DELETE FROM produkty WHERE stan = 0;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Zmień status zamówienia nr 9 na wysłane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UPDATE zamowienia SET status = 'wyslane' WHERE id_zamowienia = 9;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10 · DML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 w bazie sklep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6142335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trzy nowe produkty do kategorii Akcesoria jednym poleceniem INSERT.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593725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Zmień miasto klientki Julii Zielińskiej na Łódź. Sprawdź wynik SELECT-em.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775315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Obniż o 15% ceny produktów dodanych przed 2026 rokiem — najpierw SELECT, potem UPDATE.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7594501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 transakcji usuń wszystkie anulowane zamówienia, sprawdź pozycje, a potem wycofaj zmiany.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732809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nowe zamówienie dla klienta nr 10 i jego dwie pozycje, używając LAST_INSERT_ID().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10 · DML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D5FD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603765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się stanie, jeśli w poleceniu UPDATE pominiemy klauzulę WHERE?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688379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INSERT IGNORE od INSERT … ON DUPLICATE KEY UPDATE?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384611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Do czego służy funkcja LAST_INSERT_ID()?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737542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Które z poleceń DELETE, TRUNCATE, DROP można cofnąć poleceniem ROLLBACK?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dokumentacja MySQL 9.7: INSERT, UPDATE, DELETE, mysql client --safe-updates; arkusze egzaminacyjne INF.03 (CKE)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1.10: DML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