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Łączy formularze HTML (1.05), walidację w JS (2.02) i podstawy PHP (2.04–2.05). Główna myśl: serwer nie ufa żadnym danym od przeglądarki. Wszystkie wyniki pochodzą z PHP 8.3 — strony uruchomiono na wbudowanym serwerze php -S i wysłano do nich prawdziwe żądania GET/POST.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POST nie jest 'szyfrowany' — dane widać w narzędziach F12 (zakładka Sieć). Bezpieczeństwo transmisji daje HTTPS. Zasada: GET tylko odczytuje, POST zmienia stan serwera (zapis do bazy).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po prawej to prawdziwa odpowiedź serwera dla adresu szukaj.php?q=php&amp;strona=2. stripos szuka bez rozróżniania wielkości liter. Pytanie: co się stanie, gdy ktoś wpisze w adres strona=abc? ((int) da 0 — trzeba to obsłużyć, np. max(1, …)).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Pierwsza linia tylko symuluje dane z formularza na potrzeby uruchomienia w konsoli. Formularz sprawdzamy przez $_SERVER['REQUEST_METHOD'] === 'POST' — isset($_POST['wyslij']) zawodzi, gdy formularz wysłano Enterem w niektórych układach lub przycisk nie ma name.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filter_var dla liczb akceptuje białe znaki na brzegach (' 42 ' → 42), ale odrzuca '17.5' i liczby spoza zakresu. FILTER_VALIDATE_EMAIL sprawdza tylko format — czy skrzynka istnieje, wie dopiero serwer poczty (np. link aktywacyjny). Filtry FILTER_SANITIZE_STRING usunięto w PHP 8.1 — do wypisywania używamy htmlspecialchars.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Reguły są takie same jak w JS (lekcja 2.02), ale tu są obowiązkowe — atrybuty required i walidację JS można ominąć. W praktyce sprawdzamy też maksymalną długość pól (np. mb_strlen &lt;= 100), żeby nie przyjmować ogromnych danych. Komunikaty błędów piszemy po ludzku i przy konkretnym polu.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Wysłano: imię Ola "Mała" &lt;b&gt;, e-mail ola@, wiek 9 — to prawdziwa odpowiedź serwera. Dzięki e() (htmlspecialchars) cudzysłów i znacznik w imieniu są pokazane jako zwykły tekst i nie psują atrybutu value. Bez tego cudzysłów zamknąłby atrybut i reszta trafiłaby do kodu strony. novalidate wyłącza walidację przeglądarki, żeby przetestować serwer.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 PHP 8.1 domyślne flagi to ENT_QUOTES | ENT_SUBSTITUTE, więc oba wywołania dają ten sam wynik — jawne podanie flag i kodowania jest jednak czytelne i spotykane w dokumentacji. Przeglądarka pokaże te encje jako zwykłe znaki. Szerzej o ochronie przed XSS w lekcji 2.11.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Bez PRG odświeżenie strony po wysłaniu pyta 'Czy wysłać formularz ponownie?' i może zapisać zamówienie dwa razy. header() musi być wywołane, zanim skrypt wypisze cokolwiek (nawet spację przed &lt;?php) — inaczej błąd 'headers already sent'. exit po header() jest obowiązkowe, bo skrypt działałby dalej. Komunikat 'flash' przez sesję — lekcja 2.09.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egzaminie INF.03 formularz często przesyła dane do skryptu, który zapisuje je w bazie (INSERT) — tę samą listę kontrolną zastosujemy w lekcji 2.07. Dodatkowo przy formularzach zmieniających dane stosuje się tokeny CSRF (lekcja 2.11).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3: dla checkboxa &lt;?= isset($_POST['zgoda']) ? 'checked' : '' ?&gt;, dla opcji select — porównanie wartości i atrybut selected. Hasła nigdy nie wypisujemy z powrotem do value.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Odp. 3: false (a filter_input — null, gdy pola nie ma). Odp. 5: po POST serwer odsyła przekierowanie 303 na stronę GET; odświeżenie nie wysyła formularza ponownie.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PHP — obsługa formularzy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$_GET i $_POST, filtrowanie i walidacja na serwerze, ponowne wypełnianie pól, htmlspecialchars i wzorzec PRG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DWIE METODY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GET i POST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8129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4015184"/>
                <a:gridCol w="4015284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GET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POST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gdzie są dane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 adresie: </a:t>
                      </a: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szukaj.php?q=php&amp;strona=2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 treści żądania (niewidoczne w adresie)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 PHP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$_GET['q']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$_POST['q']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zakładka, link, historia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— adres można zapisać i wysłać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rozmiar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ograniczony długością adresu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duże dane, pliki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do czego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wyszukiwanie, filtry, stronicowanie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logowanie, rejestracja, zapis, usuwanie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723580"/>
            <a:ext cx="10566400" cy="954980"/>
          </a:xfrm>
          <a:prstGeom prst="roundRect">
            <a:avLst>
              <a:gd name="adj" fmla="val 79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723580"/>
            <a:ext cx="50800" cy="95498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3869630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action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"szukaj.php"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method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"get"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409059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"q"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&gt;Szukaj&lt;/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431155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4932561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4932561"/>
            <a:ext cx="50800" cy="75178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66800" y="5084961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5300861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Klucz w $_GET / $_POST to wartość atrybutu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name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pola — nie id. Pole bez name nie zostanie wysłane.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6 · PHP — formularze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$_GET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Parametry z adresu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7115274" cy="3385542"/>
          </a:xfrm>
          <a:prstGeom prst="roundRect">
            <a:avLst>
              <a:gd name="adj" fmla="val 22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38554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$q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trim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$_GET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'q'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$strona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(int)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$_GET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'strona'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$kursy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'HTML i CSS'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'PHP od podstaw'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'PHP i MySQL'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'JavaScript'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'Laravel'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$wyniki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array_filter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$kursy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fn(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=&gt;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$q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!==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&amp;&amp;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stripos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$q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!==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&gt;Szukasz: 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htmlspecialchars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$q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&gt;, strona 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$strona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$wyniki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):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htmlspecialchars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endforeach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671522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32874" y="1653480"/>
            <a:ext cx="3162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232874" y="1894780"/>
            <a:ext cx="3124200" cy="1854200"/>
          </a:xfrm>
          <a:prstGeom prst="roundRect">
            <a:avLst>
              <a:gd name="adj" fmla="val 410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8239224" y="1901130"/>
            <a:ext cx="3111500" cy="508000"/>
          </a:xfrm>
          <a:prstGeom prst="roundRect">
            <a:avLst>
              <a:gd name="adj" fmla="val 15000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8340824" y="21106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8493224" y="21106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8645624" y="21106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8848824" y="1964630"/>
            <a:ext cx="2400300" cy="38100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8937724" y="1977330"/>
            <a:ext cx="22606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localhost/szukaj.php?q=php&amp;strona=2</a:t>
            </a:r>
          </a:p>
        </p:txBody>
      </p:sp>
      <p:pic>
        <p:nvPicPr>
          <p:cNvPr id="28" name="Picture 2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224" y="2409130"/>
            <a:ext cx="3111500" cy="13335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8461474" y="3901380"/>
            <a:ext cx="2955826" cy="147816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739"/>
              </a:lnSpc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?? ''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brak parametru nie powoduje ostrzeżenia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wszystko w $_GET to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tekst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(lub tablica) — liczby rzutujemy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dane z adresu wypisujemy przez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htmlspecialchars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6 · PHP — formularze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SPRAWDZANIE PÓL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isset, empty i ??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413500" cy="2059781"/>
          </a:xfrm>
          <a:prstGeom prst="roundRect">
            <a:avLst>
              <a:gd name="adj" fmla="val 36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05978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'Ola'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'ilosc'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'0'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'uwagi'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isset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isset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'email'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empty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'ilosc'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]),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empty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'uwagi'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'ilosc'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===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'email'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'(brak pola email)'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PHP_EOL;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$_SERVER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'REQUEST_METHOD'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'CLI'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812800" y="3865662"/>
          <a:ext cx="64135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80530"/>
                <a:gridCol w="423297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true, gdy…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isset($x)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zmienna / klucz istnieje i nie jest 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empty($x)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lub „pusta”: '', '0', 0, null, false, []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$x ?? 'd'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wartość lub domyślna, bez ostrzeżenia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7531100" y="1653480"/>
            <a:ext cx="388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 — $_POST wpisany ręcznie)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531100" y="1894780"/>
            <a:ext cx="3848100" cy="1864221"/>
          </a:xfrm>
          <a:prstGeom prst="roundRect">
            <a:avLst>
              <a:gd name="adj" fmla="val 40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7531100" y="1894780"/>
            <a:ext cx="50800" cy="186422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785100" y="2053530"/>
            <a:ext cx="3422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bool(true)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85100" y="2274491"/>
            <a:ext cx="3422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85100" y="2495451"/>
            <a:ext cx="3422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bool(true)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785100" y="2716411"/>
            <a:ext cx="3422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bool(true)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85100" y="2937371"/>
            <a:ext cx="3422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785100" y="3158331"/>
            <a:ext cx="3422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(brak pola email)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785100" y="3379291"/>
            <a:ext cx="3422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CLI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812800" y="5288855"/>
            <a:ext cx="10566400" cy="742950"/>
          </a:xfrm>
          <a:prstGeom prst="roundRect">
            <a:avLst>
              <a:gd name="adj" fmla="val 1025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812800" y="5288855"/>
            <a:ext cx="50800" cy="74295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1066800" y="544125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66800" y="5657155"/>
            <a:ext cx="10147300" cy="222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empty('0') zwraca true — pole z wpisanym zerem zostałoby uznane za puste. Do wymaganych pól lepiej: trim(…) === ''.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6 · PHP — formularze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FILTROWANIE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filter_var i filter_input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926560" cy="2280741"/>
          </a:xfrm>
          <a:prstGeom prst="roundRect">
            <a:avLst>
              <a:gd name="adj" fmla="val 33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8074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$opcje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'options'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'min_range'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'max_range'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]];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'17'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'17.5'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'abc'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'150'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42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filter_var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FILTER_VALIDATE_INT,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$opcje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filter_var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'ola@szkola.pl'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FILTER_VALIDATE_EMAIL));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filter_var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'ola@'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FILTER_VALIDATE_EMAIL));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filter_var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'tak'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FILTER_VALIDATE_BOOL));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filter_var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'https://php.net'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FILTER_VALIDATE_URL));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4086622"/>
            <a:ext cx="6926560" cy="1175941"/>
          </a:xfrm>
          <a:prstGeom prst="roundRect">
            <a:avLst>
              <a:gd name="adj" fmla="val 64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086622"/>
            <a:ext cx="50800" cy="117594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54100" y="4232672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// to samo prosto z żądania: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3632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$wiek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filter_input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(INPUT_POST,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'wiek'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4592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FILTER_VALIDATE_INT,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$opcje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5552"/>
            <a:ext cx="65265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// null — brak pola, false — zła wartość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044160" y="1653480"/>
            <a:ext cx="33731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044160" y="1894780"/>
            <a:ext cx="3335040" cy="2306141"/>
          </a:xfrm>
          <a:prstGeom prst="roundRect">
            <a:avLst>
              <a:gd name="adj" fmla="val 33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8044160" y="1894780"/>
            <a:ext cx="50800" cy="230614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8298160" y="2053530"/>
            <a:ext cx="29095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int(17)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298160" y="2274491"/>
            <a:ext cx="29095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298160" y="2495451"/>
            <a:ext cx="29095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298160" y="2716411"/>
            <a:ext cx="29095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298160" y="2937371"/>
            <a:ext cx="29095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int(42)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298160" y="3158331"/>
            <a:ext cx="29095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string(13) "ola@szkola.pl"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298160" y="3379291"/>
            <a:ext cx="29095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298160" y="3600252"/>
            <a:ext cx="29095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298160" y="3821212"/>
            <a:ext cx="29095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string(15) "https://php.net"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6 · PHP — formularze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WALIDACJA NA SERWERZE · KONTAKT.PHP, CZĘŚĆ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Tablica błędów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413500" cy="4048423"/>
          </a:xfrm>
          <a:prstGeom prst="roundRect">
            <a:avLst>
              <a:gd name="adj" fmla="val 188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048423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[];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$imie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trim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$email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trim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'email'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$wiekTxt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trim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'wiek'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$_SERVER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'REQUEST_METHOD'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===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'POST'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$imie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'Podaj imię.'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(!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filter_var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$email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FILTER_VALIDATE_EMAIL)) 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'email'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'Niepoprawny adres e-mail.'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$wiek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filter_var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$wiekTxt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FILTER_VALIDATE_INT,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'options'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'min_range'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'max_range'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120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]]);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$wiek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'wiek'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'Wiek: liczba od 13 do 120.'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13933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334893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759700" y="1653480"/>
            <a:ext cx="3657600" cy="15335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1. Odczytaj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każde pole przez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?? ''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trim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2. Sprawdź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błąd zapisz pod nazwą pola w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$bledy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3. Zdecyduj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: pusta tablica = dane poprawne → zapis i przekierowanie; inaczej formularz z komunikatami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6 · PHP — formularze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PONOWNE WYPEŁNIANIE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Formularz pamięta wpisane dane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678735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kontakt.php — część 2 (HTML)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6749256" cy="2943622"/>
          </a:xfrm>
          <a:prstGeom prst="roundRect">
            <a:avLst>
              <a:gd name="adj" fmla="val 25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294362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634920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isset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$_GET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'wyslano'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])):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61791"/>
            <a:ext cx="634920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"ok"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&gt;Dziękujemy! Formularz przyjęty.&lt;/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82751"/>
            <a:ext cx="634920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endif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03711"/>
            <a:ext cx="634920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method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"post"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novalidate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24671"/>
            <a:ext cx="634920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&gt;Imię 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"imie"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e(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$imie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45631"/>
            <a:ext cx="634920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"blad"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66591"/>
            <a:ext cx="634920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&gt;E-mail 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"email"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e(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$email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87552"/>
            <a:ext cx="634920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"blad"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'email'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808512"/>
            <a:ext cx="634920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&gt;Wiek 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"wiek"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e(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$wiekTxt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label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29472"/>
            <a:ext cx="634920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"blad"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'wiek'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50432"/>
            <a:ext cx="634920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&gt;Wyślij&lt;/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71392"/>
            <a:ext cx="634920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866856" y="1653480"/>
            <a:ext cx="335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Odpowiedź na błędny POST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866856" y="1894780"/>
            <a:ext cx="3314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7873206" y="1901130"/>
            <a:ext cx="330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974806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8127206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8279606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8482806" y="1964630"/>
            <a:ext cx="259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8571706" y="1977330"/>
            <a:ext cx="245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localhost/kontakt.php</a:t>
            </a:r>
          </a:p>
        </p:txBody>
      </p:sp>
      <p:pic>
        <p:nvPicPr>
          <p:cNvPr id="27" name="Picture 26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3206" y="2231330"/>
            <a:ext cx="3302000" cy="20955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6 · PHP — formularze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WYPISYWANIE DANYCH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htmlspecialchars — dane to tekst, nie kod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175941"/>
          </a:xfrm>
          <a:prstGeom prst="roundRect">
            <a:avLst>
              <a:gd name="adj" fmla="val 64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17594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$dane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'Ola "Mała" &lt;b&gt;Nowak&lt;/b&gt; &amp; syn\'s'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htmlspecialchars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$dane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htmlspecialchars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$dane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ENT_QUOTES,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'UTF-8'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83421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12800" y="3324721"/>
            <a:ext cx="10566400" cy="759420"/>
          </a:xfrm>
          <a:prstGeom prst="roundRect">
            <a:avLst>
              <a:gd name="adj" fmla="val 100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12800" y="3324721"/>
            <a:ext cx="50800" cy="75942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66800" y="348347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Ola &amp;quot;Mała&amp;quot; &amp;lt;b&amp;gt;Nowak&amp;lt;/b&amp;gt; &amp;amp; syn&amp;#039;s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70443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Ola &amp;quot;Mała&amp;quot; &amp;lt;b&amp;gt;Nowak&amp;lt;/b&amp;gt; &amp;amp; syn&amp;#039;s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812800" y="4338141"/>
          <a:ext cx="41021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40780"/>
                <a:gridCol w="246132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Zamiana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&lt;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&gt;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&amp;lt; &amp;gt;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&amp;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&amp;amp;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"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'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&amp;quot; &amp;#039;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Rounded Rectangle 15"/>
          <p:cNvSpPr/>
          <p:nvPr/>
        </p:nvSpPr>
        <p:spPr>
          <a:xfrm>
            <a:off x="5222280" y="4338141"/>
            <a:ext cx="6156920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5222280" y="4338141"/>
            <a:ext cx="50800" cy="9652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5476280" y="4490541"/>
            <a:ext cx="57378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476280" y="4706441"/>
            <a:ext cx="573782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Każdą daną od użytkownika (GET, POST, baza, plik) wypisuj w HTML przez htmlspecialchars — najlepiej krótką funkcją pomocniczą, np.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e()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6 · PHP — formularze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POST/REDIRECT/GET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 udanym zapisie — przekierowanie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POST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59880"/>
            <a:ext cx="2038350" cy="188516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przeglądarka wysyła formularz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2069604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303 See Other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59880"/>
            <a:ext cx="203835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serwer zapisuje dane i odpowiada nagłówkiem </a:t>
            </a:r>
            <a:r>
              <a:rPr sz="1100" b="1" i="0" u="none">
                <a:solidFill>
                  <a:srgbClr val="38445A"/>
                </a:solidFill>
                <a:latin typeface="Arial"/>
              </a:rPr>
              <a:t>Location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2069604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GET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59880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przeglądarka sama pobiera kontakt.php?wyslano=1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2069604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F5 = bezpieczne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59880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odświeżenie powtarza tylko GET — bez drugiego zapisu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12800" y="3025477"/>
            <a:ext cx="6017220" cy="1396901"/>
          </a:xfrm>
          <a:prstGeom prst="roundRect">
            <a:avLst>
              <a:gd name="adj" fmla="val 54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812800" y="3025477"/>
            <a:ext cx="50800" cy="139690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1054100" y="3171527"/>
            <a:ext cx="56171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(!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$bledy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54100" y="3392488"/>
            <a:ext cx="56171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tu: zapis do bazy lub wysłanie wiadomości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54100" y="3613448"/>
            <a:ext cx="56171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header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'Location: kontakt.php?wyslano=1'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303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54100" y="3834408"/>
            <a:ext cx="56171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54100" y="4055368"/>
            <a:ext cx="56171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4574778"/>
            <a:ext cx="60553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Odpowiedź serwera na poprawny POST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12800" y="4816078"/>
            <a:ext cx="6017220" cy="759420"/>
          </a:xfrm>
          <a:prstGeom prst="roundRect">
            <a:avLst>
              <a:gd name="adj" fmla="val 100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Rectangle 31"/>
          <p:cNvSpPr/>
          <p:nvPr/>
        </p:nvSpPr>
        <p:spPr>
          <a:xfrm>
            <a:off x="812800" y="4816078"/>
            <a:ext cx="50800" cy="75942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1066800" y="4974828"/>
            <a:ext cx="5591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HTTP/1.1 303 See Other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66800" y="5195788"/>
            <a:ext cx="5591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Location: kontakt.php?wyslano=1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134820" y="3025477"/>
            <a:ext cx="386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Strona po przekierowaniu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134820" y="3266777"/>
            <a:ext cx="3822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7" name="Rounded Rectangle 36"/>
          <p:cNvSpPr/>
          <p:nvPr/>
        </p:nvSpPr>
        <p:spPr>
          <a:xfrm>
            <a:off x="7141170" y="3273127"/>
            <a:ext cx="381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8" name="Rounded Rectangle 37"/>
          <p:cNvSpPr/>
          <p:nvPr/>
        </p:nvSpPr>
        <p:spPr>
          <a:xfrm>
            <a:off x="7242770" y="3393777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9" name="Rounded Rectangle 38"/>
          <p:cNvSpPr/>
          <p:nvPr/>
        </p:nvSpPr>
        <p:spPr>
          <a:xfrm>
            <a:off x="7395170" y="3393777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40" name="Rounded Rectangle 39"/>
          <p:cNvSpPr/>
          <p:nvPr/>
        </p:nvSpPr>
        <p:spPr>
          <a:xfrm>
            <a:off x="7547570" y="3393777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41" name="Rounded Rectangle 40"/>
          <p:cNvSpPr/>
          <p:nvPr/>
        </p:nvSpPr>
        <p:spPr>
          <a:xfrm>
            <a:off x="7750770" y="3336627"/>
            <a:ext cx="309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42" name="TextBox 41"/>
          <p:cNvSpPr txBox="1"/>
          <p:nvPr/>
        </p:nvSpPr>
        <p:spPr>
          <a:xfrm>
            <a:off x="7839670" y="3349327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localhost/kontakt.php?wyslano=1</a:t>
            </a:r>
          </a:p>
        </p:txBody>
      </p:sp>
      <p:pic>
        <p:nvPicPr>
          <p:cNvPr id="43" name="Picture 4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1170" y="3603327"/>
            <a:ext cx="3810000" cy="12700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6 · PHP — formularze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Bezpieczny formularz — lista kontrolna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34791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13260"/>
                <a:gridCol w="4860528"/>
                <a:gridCol w="3592612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Krok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Jak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Dlaczego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odczyt pól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trim($_POST['x'] ?? '')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pola nie psuje skryptu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sprawdzenie metody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$_SERVER['REQUEST_METHOD'] === 'POST'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przetwarzamy tylko wysłany formularz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70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walidacja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filter_var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długości, wzorce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przeglądarce nie ufamy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70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komunikaty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tablica 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$bledy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przy polach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użytkownik wie, co poprawić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70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wypisywanie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htmlspecialchars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/ 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e()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 nie stają się kodem HTML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 zapisie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header('Location: …', true, 303); exit;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podwójnego wysłania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baza danych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zapytania przygotowane (2.07–2.08)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 nie stają się kodem SQL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6 · PHP — formularze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31386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kalkulator.php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: dwie liczby i działanie z listy &lt;select&gt; (GET); obsłuż dzielenie przez zero i niepoprawne liczby.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03808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30908" y="2029321"/>
            <a:ext cx="10186392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Formularz rejestracji (POST): login 4–20 znaków [a-z0-9_], e-mail, hasło min. 8 znaków, powtórzenie hasła, zgoda na regulamin — z tablicą błędów.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654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654002"/>
            <a:ext cx="945673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Zadbaj, by po błędzie pola się wypełniały (oprócz haseł), a zaznaczony checkbox i opcja w &lt;select&gt; pozostały wybrane.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29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3029843"/>
            <a:ext cx="804257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wzorzec PRG: po poprawnym wysłaniu przekieruj na stronę z komunikatem „Konto utworzone”.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05684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405684"/>
            <a:ext cx="881389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Sprawdź działanie walidacji serwera: wyłącz walidację przeglądarki (novalidate) i wyślij puste oraz błędne dane.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6 · PHP — formularze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647194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przesyłanie danych metodą GET i POST? Kiedy użyć której?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78733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empty() bywa zdradliwe przy sprawdzaniu pól formularza?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632350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zwraca filter_var z FILTER_VALIDATE_INT dla wartości niepoprawnej?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1357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Po co wypisujemy dane przez htmlspecialchars?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485536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Na czym polega wzorzec PRG i jaki problem rozwiązuje?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php.net (Manual: $_GET, $_POST, filter_var, filter_input, htmlspecialchars, header), MDN Web Docs (HTTP 303), arkusze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2.06 PHP — obsługa formularzy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