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9"/>
    <p:sldId id="258" r:id="rId10"/>
    <p:sldId id="259" r:id="rId11"/>
    <p:sldId id="260" r:id="rId12"/>
    <p:sldId id="261" r:id="rId13"/>
    <p:sldId id="262" r:id="rId14"/>
    <p:sldId id="263" r:id="rId15"/>
    <p:sldId id="264" r:id="rId16"/>
    <p:sldId id="265" r:id="rId17"/>
    <p:sldId id="266" r:id="rId18"/>
  </p:sldIdLst>
  <p:sldSz cx="12192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notesMaster" Target="notesMasters/notesMaster1.xml"/><Relationship Id="rId9" Type="http://schemas.openxmlformats.org/officeDocument/2006/relationships/slide" Target="slides/slide2.xml"/><Relationship Id="rId10" Type="http://schemas.openxmlformats.org/officeDocument/2006/relationships/slide" Target="slides/slide3.xml"/><Relationship Id="rId11" Type="http://schemas.openxmlformats.org/officeDocument/2006/relationships/slide" Target="slides/slide4.xml"/><Relationship Id="rId12" Type="http://schemas.openxmlformats.org/officeDocument/2006/relationships/slide" Target="slides/slide5.xml"/><Relationship Id="rId13" Type="http://schemas.openxmlformats.org/officeDocument/2006/relationships/slide" Target="slides/slide6.xml"/><Relationship Id="rId14" Type="http://schemas.openxmlformats.org/officeDocument/2006/relationships/slide" Target="slides/slide7.xml"/><Relationship Id="rId15" Type="http://schemas.openxmlformats.org/officeDocument/2006/relationships/slide" Target="slides/slide8.xml"/><Relationship Id="rId16" Type="http://schemas.openxmlformats.org/officeDocument/2006/relationships/slide" Target="slides/slide9.xml"/><Relationship Id="rId17" Type="http://schemas.openxmlformats.org/officeDocument/2006/relationships/slide" Target="slides/slide10.xml"/><Relationship Id="rId18" Type="http://schemas.openxmlformats.org/officeDocument/2006/relationships/slide" Target="slides/slide11.xml"/></Relationships>
</file>

<file path=ppt/notesMasters/_rels/notesMaster1.xml.rels><?xml version='1.0' encoding='UTF-8' standalone='yes'?>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p="http://schemas.openxmlformats.org/presentationml/2006/main" xmlns:r="http://schemas.openxmlformats.org/officeDocument/2006/relationships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89C1C7-3DCD-1040-A9CF-14679D8B5DDD}" type="datetimeFigureOut">
              <a:rPr lang="en-US" smtClean="0"/>
              <a:t>10/17/16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B5E49A5-4136-284D-997B-48E1D791AD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32521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5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6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7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8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9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10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1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Druga część dawnej prezentacji o dyskach — część praktyczna, przydatna na egzaminie zawodowym i w serwisie komputerowym.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S.M.A.R.T. nie przewidzi każdej awarii — elektronika może paść nagle. Rosnące atrybuty 5, 197, 198 to sygnał do natychmiastowej kopii danych.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GPT ma „ochronny MBR” na początku dysku, żeby stare narzędzia nie uznały dysku za pusty. Konwersja MBR → GPT bez utraty danych: narzędzie mbr2gpt w Windows.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Rysunki nie są w skali: MBR to jeden sektor, a w GPT nagłówek zajmuje LBA 1, wpisy partycji zwykle LBA 2–33. Kopia na końcu dysku pozwala odtworzyć uszkodzoną tablicę.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Partycja EFI (ESP) ma zwykle 100–500 MB i system plików FAT32 — bo tylko taki system plików UEFI musi obsługiwać.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Narzędzia: Zarządzanie dyskami, diskpart (Windows), GParted, fdisk, parted (Linux). Oddzielna partycja na dane ułatwia reinstalację systemu.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Częsty problem uczniów: nie da się skopiować filmu 5 GB na pendrive — bo jest sformatowany w FAT32. Rozwiązanie: exFAT.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Na SSD plik wymiany działa szybciej niż na HDD, ale ciągłe korzystanie z niego oznacza, że po prostu brakuje RAM.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Funkcja „Optymalizuj dyski” w Windows sama rozpoznaje typ nośnika: dla HDD defragmentuje, dla SSD wysyła TRIM.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Zbyt agresywne APM w niektórych dyskach laptopowych powodowało tysiące parkowań głowic dziennie (atrybut S.M.A.R.T. 193 Load Cycle Count).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Pytanie 1: atrybut 199 (UDMA CRC Error Count).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Relationship Id="rId3" Type="http://schemas.openxmlformats.org/officeDocument/2006/relationships/notesSlide" Target="../notesSlides/notesSlide1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3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.png"/><Relationship Id="rId3" Type="http://schemas.openxmlformats.org/officeDocument/2006/relationships/image" Target="../media/image3.png"/><Relationship Id="rId4" Type="http://schemas.openxmlformats.org/officeDocument/2006/relationships/notesSlide" Target="../notesSlides/notesSlide4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5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.png"/><Relationship Id="rId3" Type="http://schemas.openxmlformats.org/officeDocument/2006/relationships/notesSlide" Target="../notesSlides/notesSlide6.xml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7.xml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8.xml"/></Relationships>
</file>

<file path=ppt/slides/_rels/slide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5.png"/><Relationship Id="rId3" Type="http://schemas.openxmlformats.org/officeDocument/2006/relationships/image" Target="../media/image6.png"/><Relationship Id="rId4" Type="http://schemas.openxmlformats.org/officeDocument/2006/relationships/image" Target="../media/image7.png"/><Relationship Id="rId5" Type="http://schemas.openxmlformats.org/officeDocument/2006/relationships/notesSlide" Target="../notesSlides/notesSlide9.xml"/></Relationships>
</file>

<file path=ppt/slides/_rels/slide1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0.xml"/></Relationships>
</file>

<file path=ppt/slides/_rels/slide1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1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2159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00"/>
              </a:lnSpc>
            </a:pPr>
            <a:r>
              <a:rPr sz="1500" b="1" i="0" u="none">
                <a:solidFill>
                  <a:srgbClr val="0369A1"/>
                </a:solidFill>
                <a:latin typeface="Arial"/>
              </a:rPr>
              <a:t>Budowa komputera · Lekcja 7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2216150"/>
            <a:ext cx="6007100" cy="16002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6300"/>
              </a:lnSpc>
            </a:pPr>
            <a:r>
              <a:rPr sz="6000" b="1" i="0" u="none">
                <a:solidFill>
                  <a:srgbClr val="142033"/>
                </a:solidFill>
                <a:latin typeface="Arial"/>
              </a:rPr>
              <a:t>Obsługa dysków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4019550"/>
            <a:ext cx="6007100" cy="6604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600"/>
              </a:lnSpc>
            </a:pPr>
            <a:r>
              <a:rPr sz="2000" b="0" i="0" u="none">
                <a:solidFill>
                  <a:srgbClr val="38445A"/>
                </a:solidFill>
                <a:latin typeface="Arial"/>
              </a:rPr>
              <a:t>S.M.A.R.T., MBR i GPT, partycje, systemy plików i pamięć wirtualna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812800" y="58674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Technikum · informatyk i programista · stan wiedzy: wrzesień 2026</a:t>
            </a:r>
          </a:p>
        </p:txBody>
      </p:sp>
      <p:pic>
        <p:nvPicPr>
          <p:cNvPr id="6" name="Picture 5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61200" y="1270000"/>
            <a:ext cx="4318000" cy="431800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0369A1"/>
                </a:solidFill>
                <a:latin typeface="Arial"/>
              </a:rPr>
              <a:t>DIAGNOSTYKA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S.M.A.R.T. — samodiagnostyka dysku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812800" y="1874441"/>
          <a:ext cx="10566400" cy="2159000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1270000"/>
                <a:gridCol w="3556000"/>
                <a:gridCol w="5740400"/>
              </a:tblGrid>
              <a:tr h="35560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369A1"/>
                          </a:solidFill>
                          <a:latin typeface="Arial"/>
                        </a:rPr>
                        <a:t>Atrybut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369A1"/>
                          </a:solidFill>
                          <a:latin typeface="Arial"/>
                        </a:rPr>
                        <a:t>Nazwa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369A1"/>
                          </a:solidFill>
                          <a:latin typeface="Arial"/>
                        </a:rPr>
                        <a:t>Co oznacza wzrost?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  <a:tr h="3587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5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Reallocated Sectors Count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dysk przeniósł uszkodzone sektory — zbliża się awaria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619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197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Current Pending Sector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sektory czekające na realokację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619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198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Uncorrectable Sector Count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błędy nie do naprawienia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619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199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UDMA CRC Error Count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błędy transmisji — często wina kabla SATA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587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NVMe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Percentage Used, Media Errors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zużycie komórek i błędy nośnika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5" name="Rounded Rectangle 4"/>
          <p:cNvSpPr/>
          <p:nvPr/>
        </p:nvSpPr>
        <p:spPr>
          <a:xfrm>
            <a:off x="812800" y="4338241"/>
            <a:ext cx="10566400" cy="530820"/>
          </a:xfrm>
          <a:prstGeom prst="roundRect">
            <a:avLst>
              <a:gd name="adj" fmla="val 14355"/>
            </a:avLst>
          </a:prstGeom>
          <a:solidFill>
            <a:srgbClr val="F3F5F9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Rectangle 5"/>
          <p:cNvSpPr/>
          <p:nvPr/>
        </p:nvSpPr>
        <p:spPr>
          <a:xfrm>
            <a:off x="812800" y="4338241"/>
            <a:ext cx="38100" cy="530820"/>
          </a:xfrm>
          <a:prstGeom prst="rect">
            <a:avLst/>
          </a:prstGeom>
          <a:solidFill>
            <a:srgbClr val="0369A1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1079500" y="4490641"/>
            <a:ext cx="10109200" cy="22602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142033"/>
                </a:solidFill>
                <a:latin typeface="Arial"/>
              </a:rPr>
              <a:t>Narzędzia: </a:t>
            </a:r>
            <a:r>
              <a:rPr sz="1200" b="1" i="0" u="none">
                <a:solidFill>
                  <a:srgbClr val="0369A1"/>
                </a:solidFill>
                <a:latin typeface="Arial"/>
              </a:rPr>
              <a:t>CrystalDiskInfo</a:t>
            </a:r>
            <a:r>
              <a:rPr sz="1200" b="0" i="0" u="none">
                <a:solidFill>
                  <a:srgbClr val="142033"/>
                </a:solidFill>
                <a:latin typeface="Arial"/>
              </a:rPr>
              <a:t> (Windows), 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smartctl</a:t>
            </a:r>
            <a:r>
              <a:rPr sz="1200" b="0" i="0" u="none">
                <a:solidFill>
                  <a:srgbClr val="142033"/>
                </a:solidFill>
                <a:latin typeface="Arial"/>
              </a:rPr>
              <a:t> (Linux), 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nvme smart-log</a:t>
            </a:r>
            <a:r>
              <a:rPr sz="1200" b="0" i="0" u="none">
                <a:solidFill>
                  <a:srgbClr val="142033"/>
                </a:solidFill>
                <a:latin typeface="Arial"/>
              </a:rPr>
              <a:t> dla NVMe.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Budowa komputera · Lekcja 7 · Obsługa dysków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0369A1"/>
                </a:solidFill>
                <a:latin typeface="Arial"/>
              </a:rPr>
              <a:t>TABLICA PARTYCJI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MBR kontra GPT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812800" y="1874441"/>
          <a:ext cx="10566400" cy="2159000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2540000"/>
                <a:gridCol w="3810000"/>
                <a:gridCol w="4216400"/>
              </a:tblGrid>
              <a:tr h="35560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369A1"/>
                          </a:solidFill>
                          <a:latin typeface="Arial"/>
                        </a:rPr>
                        <a:t>Cecha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369A1"/>
                          </a:solidFill>
                          <a:latin typeface="Arial"/>
                        </a:rPr>
                        <a:t>MBR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369A1"/>
                          </a:solidFill>
                          <a:latin typeface="Arial"/>
                        </a:rPr>
                        <a:t>GPT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  <a:tr h="3587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Od kiedy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1983 (IBM PC DOS 2.0)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część specyfikacji UEFI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619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Maks. rozmiar dysku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2 TiB (przy sektorach 512 B)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praktycznie bez limitu (8 ZiB)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619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Liczba partycji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4 podstawowe (lub 3 + rozszerzona)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128 w Windows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619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Kopia zapasowa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brak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kopia nagłówka na końcu dysku, sumy CRC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587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Rozruch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BIOS / tryb Legacy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UEFI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5" name="Rounded Rectangle 4"/>
          <p:cNvSpPr/>
          <p:nvPr/>
        </p:nvSpPr>
        <p:spPr>
          <a:xfrm>
            <a:off x="812800" y="4338241"/>
            <a:ext cx="10566400" cy="518120"/>
          </a:xfrm>
          <a:prstGeom prst="roundRect">
            <a:avLst>
              <a:gd name="adj" fmla="val 14707"/>
            </a:avLst>
          </a:prstGeom>
          <a:solidFill>
            <a:srgbClr val="F3F5F9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Rectangle 5"/>
          <p:cNvSpPr/>
          <p:nvPr/>
        </p:nvSpPr>
        <p:spPr>
          <a:xfrm>
            <a:off x="812800" y="4338241"/>
            <a:ext cx="38100" cy="518120"/>
          </a:xfrm>
          <a:prstGeom prst="rect">
            <a:avLst/>
          </a:prstGeom>
          <a:solidFill>
            <a:srgbClr val="0369A1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1079500" y="4490641"/>
            <a:ext cx="10109200" cy="21332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142033"/>
                </a:solidFill>
                <a:latin typeface="Arial"/>
              </a:rPr>
              <a:t>Nowy komputer z Windows 11 = </a:t>
            </a:r>
            <a:r>
              <a:rPr sz="1200" b="1" i="0" u="none">
                <a:solidFill>
                  <a:srgbClr val="0369A1"/>
                </a:solidFill>
                <a:latin typeface="Arial"/>
              </a:rPr>
              <a:t>UEFI + GPT</a:t>
            </a:r>
            <a:r>
              <a:rPr sz="1200" b="0" i="0" u="none">
                <a:solidFill>
                  <a:srgbClr val="142033"/>
                </a:solidFill>
                <a:latin typeface="Arial"/>
              </a:rPr>
              <a:t>. MBR spotkamy na starych komputerach i małych nośnikach.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Budowa komputera · Lekcja 7 · Obsługa dysków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0369A1"/>
                </a:solidFill>
                <a:latin typeface="Arial"/>
              </a:rPr>
              <a:t>TABLICA PARTYCJI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Co jest na początku dysku?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1874441"/>
            <a:ext cx="10604500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MBR — pierwszy sektor dysku (512 B)</a:t>
            </a:r>
          </a:p>
        </p:txBody>
      </p:sp>
      <p:pic>
        <p:nvPicPr>
          <p:cNvPr id="5" name="Picture 4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2800" y="2207816"/>
            <a:ext cx="10566400" cy="762000"/>
          </a:xfrm>
          <a:prstGeom prst="rect">
            <a:avLst/>
          </a:prstGeom>
        </p:spPr>
      </p:pic>
      <p:sp>
        <p:nvSpPr>
          <p:cNvPr id="6" name="Rounded Rectangle 5"/>
          <p:cNvSpPr/>
          <p:nvPr/>
        </p:nvSpPr>
        <p:spPr>
          <a:xfrm>
            <a:off x="812800" y="3106936"/>
            <a:ext cx="152400" cy="152400"/>
          </a:xfrm>
          <a:prstGeom prst="roundRect">
            <a:avLst>
              <a:gd name="adj" fmla="val 25000"/>
            </a:avLst>
          </a:prstGeom>
          <a:solidFill>
            <a:srgbClr val="C9B0FF"/>
          </a:solidFill>
          <a:ln w="12700">
            <a:solidFill>
              <a:srgbClr val="38445A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1041400" y="3084116"/>
            <a:ext cx="1740694" cy="1980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6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kod rozruchowy — 446 B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3048794" y="3106936"/>
            <a:ext cx="152400" cy="152400"/>
          </a:xfrm>
          <a:prstGeom prst="roundRect">
            <a:avLst>
              <a:gd name="adj" fmla="val 25000"/>
            </a:avLst>
          </a:prstGeom>
          <a:solidFill>
            <a:srgbClr val="95DBFF"/>
          </a:solidFill>
          <a:ln w="12700">
            <a:solidFill>
              <a:srgbClr val="38445A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9" name="TextBox 8"/>
          <p:cNvSpPr txBox="1"/>
          <p:nvPr/>
        </p:nvSpPr>
        <p:spPr>
          <a:xfrm>
            <a:off x="3277394" y="3084116"/>
            <a:ext cx="1812727" cy="1980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6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tablica partycji — 4 × 16 B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5356820" y="3106936"/>
            <a:ext cx="152400" cy="152400"/>
          </a:xfrm>
          <a:prstGeom prst="roundRect">
            <a:avLst>
              <a:gd name="adj" fmla="val 25000"/>
            </a:avLst>
          </a:prstGeom>
          <a:solidFill>
            <a:srgbClr val="F7C766"/>
          </a:solidFill>
          <a:ln w="12700">
            <a:solidFill>
              <a:srgbClr val="38445A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5585420" y="3084116"/>
            <a:ext cx="1579959" cy="1980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6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sygnatura 55AA — 2 B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2800" y="3637756"/>
            <a:ext cx="10604500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GPT — układ całego dysku</a:t>
            </a:r>
          </a:p>
        </p:txBody>
      </p:sp>
      <p:pic>
        <p:nvPicPr>
          <p:cNvPr id="13" name="Picture 12" descr="ima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2800" y="3971131"/>
            <a:ext cx="10566400" cy="762000"/>
          </a:xfrm>
          <a:prstGeom prst="rect">
            <a:avLst/>
          </a:prstGeom>
        </p:spPr>
      </p:pic>
      <p:sp>
        <p:nvSpPr>
          <p:cNvPr id="14" name="Rounded Rectangle 13"/>
          <p:cNvSpPr/>
          <p:nvPr/>
        </p:nvSpPr>
        <p:spPr>
          <a:xfrm>
            <a:off x="812800" y="4870252"/>
            <a:ext cx="152400" cy="152400"/>
          </a:xfrm>
          <a:prstGeom prst="roundRect">
            <a:avLst>
              <a:gd name="adj" fmla="val 25000"/>
            </a:avLst>
          </a:prstGeom>
          <a:solidFill>
            <a:srgbClr val="B8C2CF"/>
          </a:solidFill>
          <a:ln w="12700">
            <a:solidFill>
              <a:srgbClr val="38445A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5" name="TextBox 14"/>
          <p:cNvSpPr txBox="1"/>
          <p:nvPr/>
        </p:nvSpPr>
        <p:spPr>
          <a:xfrm>
            <a:off x="1041400" y="4847431"/>
            <a:ext cx="1596628" cy="1980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6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ochronny MBR (LBA 0)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2904728" y="4870252"/>
            <a:ext cx="152400" cy="152400"/>
          </a:xfrm>
          <a:prstGeom prst="roundRect">
            <a:avLst>
              <a:gd name="adj" fmla="val 25000"/>
            </a:avLst>
          </a:prstGeom>
          <a:solidFill>
            <a:srgbClr val="FFAD8A"/>
          </a:solidFill>
          <a:ln w="12700">
            <a:solidFill>
              <a:srgbClr val="38445A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7" name="TextBox 16"/>
          <p:cNvSpPr txBox="1"/>
          <p:nvPr/>
        </p:nvSpPr>
        <p:spPr>
          <a:xfrm>
            <a:off x="3133328" y="4847431"/>
            <a:ext cx="1848247" cy="1980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6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nagłówek GPT i jego kopia</a:t>
            </a:r>
          </a:p>
        </p:txBody>
      </p:sp>
      <p:sp>
        <p:nvSpPr>
          <p:cNvPr id="18" name="Rounded Rectangle 17"/>
          <p:cNvSpPr/>
          <p:nvPr/>
        </p:nvSpPr>
        <p:spPr>
          <a:xfrm>
            <a:off x="5248275" y="4870252"/>
            <a:ext cx="152400" cy="152400"/>
          </a:xfrm>
          <a:prstGeom prst="roundRect">
            <a:avLst>
              <a:gd name="adj" fmla="val 25000"/>
            </a:avLst>
          </a:prstGeom>
          <a:solidFill>
            <a:srgbClr val="95DBFF"/>
          </a:solidFill>
          <a:ln w="12700">
            <a:solidFill>
              <a:srgbClr val="38445A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9" name="TextBox 18"/>
          <p:cNvSpPr txBox="1"/>
          <p:nvPr/>
        </p:nvSpPr>
        <p:spPr>
          <a:xfrm>
            <a:off x="5476875" y="4847431"/>
            <a:ext cx="1664295" cy="1980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6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wpisy partycji i ich kopia</a:t>
            </a:r>
          </a:p>
        </p:txBody>
      </p:sp>
      <p:sp>
        <p:nvSpPr>
          <p:cNvPr id="20" name="Rounded Rectangle 19"/>
          <p:cNvSpPr/>
          <p:nvPr/>
        </p:nvSpPr>
        <p:spPr>
          <a:xfrm>
            <a:off x="7407870" y="4870252"/>
            <a:ext cx="152400" cy="152400"/>
          </a:xfrm>
          <a:prstGeom prst="roundRect">
            <a:avLst>
              <a:gd name="adj" fmla="val 25000"/>
            </a:avLst>
          </a:prstGeom>
          <a:solidFill>
            <a:srgbClr val="9FDFAA"/>
          </a:solidFill>
          <a:ln w="12700">
            <a:solidFill>
              <a:srgbClr val="38445A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1" name="TextBox 20"/>
          <p:cNvSpPr txBox="1"/>
          <p:nvPr/>
        </p:nvSpPr>
        <p:spPr>
          <a:xfrm>
            <a:off x="7636470" y="4847431"/>
            <a:ext cx="2858393" cy="1980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6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partycje (np. EFI, MSR, C:, odzyskiwania)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Budowa komputera · Lekcja 7 · Obsługa dysków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0369A1"/>
                </a:solidFill>
                <a:latin typeface="Arial"/>
              </a:rPr>
              <a:t>ROZRUCH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Jak uruchamia się system?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874441"/>
            <a:ext cx="2339975" cy="469900"/>
          </a:xfrm>
          <a:prstGeom prst="roundRect">
            <a:avLst>
              <a:gd name="adj" fmla="val 16216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876300" y="2020491"/>
            <a:ext cx="2212975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ctr">
              <a:lnSpc>
                <a:spcPts val="1439"/>
              </a:lnSpc>
            </a:pPr>
            <a:r>
              <a:rPr sz="1200" b="0" i="0" u="none">
                <a:solidFill>
                  <a:srgbClr val="142033"/>
                </a:solidFill>
                <a:latin typeface="Arial"/>
              </a:rPr>
              <a:t>Firmware UEFI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228975" y="1966516"/>
            <a:ext cx="292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0" i="0" u="none">
                <a:solidFill>
                  <a:srgbClr val="5A6475"/>
                </a:solidFill>
                <a:latin typeface="Arial"/>
              </a:rPr>
              <a:t>→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3559175" y="1874441"/>
            <a:ext cx="2339975" cy="469900"/>
          </a:xfrm>
          <a:prstGeom prst="roundRect">
            <a:avLst>
              <a:gd name="adj" fmla="val 16216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3622675" y="2020491"/>
            <a:ext cx="2212975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ctr">
              <a:lnSpc>
                <a:spcPts val="1439"/>
              </a:lnSpc>
            </a:pPr>
            <a:r>
              <a:rPr sz="1200" b="0" i="0" u="none">
                <a:solidFill>
                  <a:srgbClr val="142033"/>
                </a:solidFill>
                <a:latin typeface="Arial"/>
              </a:rPr>
              <a:t>Partycja EFI (FAT32)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5975350" y="1966516"/>
            <a:ext cx="292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0" i="0" u="none">
                <a:solidFill>
                  <a:srgbClr val="5A6475"/>
                </a:solidFill>
                <a:latin typeface="Arial"/>
              </a:rPr>
              <a:t>→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6305550" y="1880791"/>
            <a:ext cx="2327275" cy="457200"/>
          </a:xfrm>
          <a:prstGeom prst="roundRect">
            <a:avLst>
              <a:gd name="adj" fmla="val 16666"/>
            </a:avLst>
          </a:prstGeom>
          <a:solidFill>
            <a:srgbClr val="95DBFF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6362700" y="2020491"/>
            <a:ext cx="2212975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ctr">
              <a:lnSpc>
                <a:spcPts val="1439"/>
              </a:lnSpc>
            </a:pPr>
            <a:r>
              <a:rPr sz="1200" b="1" i="0" u="none">
                <a:solidFill>
                  <a:srgbClr val="142033"/>
                </a:solidFill>
                <a:latin typeface="Arial"/>
              </a:rPr>
              <a:t>Bootloader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709025" y="1966516"/>
            <a:ext cx="292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0" i="0" u="none">
                <a:solidFill>
                  <a:srgbClr val="5A6475"/>
                </a:solidFill>
                <a:latin typeface="Arial"/>
              </a:rPr>
              <a:t>→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9039225" y="1874441"/>
            <a:ext cx="2339975" cy="469900"/>
          </a:xfrm>
          <a:prstGeom prst="roundRect">
            <a:avLst>
              <a:gd name="adj" fmla="val 16216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4" name="TextBox 13"/>
          <p:cNvSpPr txBox="1"/>
          <p:nvPr/>
        </p:nvSpPr>
        <p:spPr>
          <a:xfrm>
            <a:off x="9102725" y="2020491"/>
            <a:ext cx="2212975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ctr">
              <a:lnSpc>
                <a:spcPts val="1439"/>
              </a:lnSpc>
            </a:pPr>
            <a:r>
              <a:rPr sz="1200" b="0" i="0" u="none">
                <a:solidFill>
                  <a:srgbClr val="142033"/>
                </a:solidFill>
                <a:latin typeface="Arial"/>
              </a:rPr>
              <a:t>Jądro systemu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812800" y="2649141"/>
            <a:ext cx="3386634" cy="1341636"/>
          </a:xfrm>
          <a:prstGeom prst="roundRect">
            <a:avLst>
              <a:gd name="adj" fmla="val 757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6" name="TextBox 15"/>
          <p:cNvSpPr txBox="1"/>
          <p:nvPr/>
        </p:nvSpPr>
        <p:spPr>
          <a:xfrm>
            <a:off x="1047750" y="28586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Bootloadery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047750" y="3141266"/>
            <a:ext cx="2954834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Windows Boot Manager, GRUB (Linux), systemd-boot. Kilka systemów = kilka wpisów w menu UEFI.</a:t>
            </a:r>
          </a:p>
        </p:txBody>
      </p:sp>
      <p:sp>
        <p:nvSpPr>
          <p:cNvPr id="18" name="Rounded Rectangle 17"/>
          <p:cNvSpPr/>
          <p:nvPr/>
        </p:nvSpPr>
        <p:spPr>
          <a:xfrm>
            <a:off x="4402634" y="2649141"/>
            <a:ext cx="3386634" cy="1341636"/>
          </a:xfrm>
          <a:prstGeom prst="roundRect">
            <a:avLst>
              <a:gd name="adj" fmla="val 757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9" name="TextBox 18"/>
          <p:cNvSpPr txBox="1"/>
          <p:nvPr/>
        </p:nvSpPr>
        <p:spPr>
          <a:xfrm>
            <a:off x="4637584" y="28586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W trybie Legacy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4637584" y="3141266"/>
            <a:ext cx="2954834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BIOS czyta pierwszy sektor dysku (MBR) z kodem rozruchowym — 446 bajtów kodu.</a:t>
            </a:r>
          </a:p>
        </p:txBody>
      </p:sp>
      <p:sp>
        <p:nvSpPr>
          <p:cNvPr id="21" name="Rounded Rectangle 20"/>
          <p:cNvSpPr/>
          <p:nvPr/>
        </p:nvSpPr>
        <p:spPr>
          <a:xfrm>
            <a:off x="7992467" y="2649141"/>
            <a:ext cx="3386634" cy="1341636"/>
          </a:xfrm>
          <a:prstGeom prst="roundRect">
            <a:avLst>
              <a:gd name="adj" fmla="val 757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2" name="TextBox 21"/>
          <p:cNvSpPr txBox="1"/>
          <p:nvPr/>
        </p:nvSpPr>
        <p:spPr>
          <a:xfrm>
            <a:off x="8227417" y="28586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Naprawa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8227417" y="3141266"/>
            <a:ext cx="2954834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Windows: bcdboot i środowisko odzyskiwania; Linux: ponowna instalacja GRUB z pendrive’a.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Budowa komputera · Lekcja 7 · Obsługa dysków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0369A1"/>
                </a:solidFill>
                <a:latin typeface="Arial"/>
              </a:rPr>
              <a:t>PARTYCJE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Partycje i typowy układ dysku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823641"/>
            <a:ext cx="10566400" cy="419100"/>
          </a:xfrm>
          <a:prstGeom prst="roundRect">
            <a:avLst>
              <a:gd name="adj" fmla="val 18181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823641"/>
            <a:ext cx="88900" cy="419100"/>
          </a:xfrm>
          <a:prstGeom prst="rect">
            <a:avLst/>
          </a:prstGeom>
          <a:solidFill>
            <a:srgbClr val="F7C766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79500" y="1944291"/>
            <a:ext cx="1015365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142033"/>
                </a:solidFill>
                <a:latin typeface="Arial"/>
              </a:rPr>
              <a:t>Partycja EFI — 100 MB, FAT32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812800" y="2306241"/>
            <a:ext cx="10566400" cy="419100"/>
          </a:xfrm>
          <a:prstGeom prst="roundRect">
            <a:avLst>
              <a:gd name="adj" fmla="val 18181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8" name="Rectangle 7"/>
          <p:cNvSpPr/>
          <p:nvPr/>
        </p:nvSpPr>
        <p:spPr>
          <a:xfrm>
            <a:off x="812800" y="2306241"/>
            <a:ext cx="88900" cy="419100"/>
          </a:xfrm>
          <a:prstGeom prst="rect">
            <a:avLst/>
          </a:prstGeom>
          <a:solidFill>
            <a:srgbClr val="C9B0FF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9" name="TextBox 8"/>
          <p:cNvSpPr txBox="1"/>
          <p:nvPr/>
        </p:nvSpPr>
        <p:spPr>
          <a:xfrm>
            <a:off x="1079500" y="2426891"/>
            <a:ext cx="1015365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142033"/>
                </a:solidFill>
                <a:latin typeface="Arial"/>
              </a:rPr>
              <a:t>Partycja MSR — 16 MB, zarezerwowana przez Windows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812800" y="2788841"/>
            <a:ext cx="10566400" cy="406400"/>
          </a:xfrm>
          <a:prstGeom prst="roundRect">
            <a:avLst>
              <a:gd name="adj" fmla="val 18750"/>
            </a:avLst>
          </a:prstGeom>
          <a:solidFill>
            <a:srgbClr val="95DBFF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Rectangle 10"/>
          <p:cNvSpPr/>
          <p:nvPr/>
        </p:nvSpPr>
        <p:spPr>
          <a:xfrm>
            <a:off x="812800" y="2788841"/>
            <a:ext cx="88900" cy="406400"/>
          </a:xfrm>
          <a:prstGeom prst="rect">
            <a:avLst/>
          </a:prstGeom>
          <a:solidFill>
            <a:srgbClr val="95DBFF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2" name="TextBox 11"/>
          <p:cNvSpPr txBox="1"/>
          <p:nvPr/>
        </p:nvSpPr>
        <p:spPr>
          <a:xfrm>
            <a:off x="1079500" y="2903141"/>
            <a:ext cx="101600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142033"/>
                </a:solidFill>
                <a:latin typeface="Arial"/>
              </a:rPr>
              <a:t>C: — system Windows (NTFS)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812800" y="3258741"/>
            <a:ext cx="10566400" cy="419100"/>
          </a:xfrm>
          <a:prstGeom prst="roundRect">
            <a:avLst>
              <a:gd name="adj" fmla="val 18181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4" name="Rectangle 13"/>
          <p:cNvSpPr/>
          <p:nvPr/>
        </p:nvSpPr>
        <p:spPr>
          <a:xfrm>
            <a:off x="812800" y="3258741"/>
            <a:ext cx="88900" cy="419100"/>
          </a:xfrm>
          <a:prstGeom prst="rect">
            <a:avLst/>
          </a:prstGeom>
          <a:solidFill>
            <a:srgbClr val="7FE3D6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5" name="TextBox 14"/>
          <p:cNvSpPr txBox="1"/>
          <p:nvPr/>
        </p:nvSpPr>
        <p:spPr>
          <a:xfrm>
            <a:off x="1079500" y="3379391"/>
            <a:ext cx="1015365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142033"/>
                </a:solidFill>
                <a:latin typeface="Arial"/>
              </a:rPr>
              <a:t>Partycja odzyskiwania — ok. 1 GB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812800" y="3741341"/>
            <a:ext cx="10566400" cy="419100"/>
          </a:xfrm>
          <a:prstGeom prst="roundRect">
            <a:avLst>
              <a:gd name="adj" fmla="val 18181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7" name="Rectangle 16"/>
          <p:cNvSpPr/>
          <p:nvPr/>
        </p:nvSpPr>
        <p:spPr>
          <a:xfrm>
            <a:off x="812800" y="3741341"/>
            <a:ext cx="88900" cy="419100"/>
          </a:xfrm>
          <a:prstGeom prst="rect">
            <a:avLst/>
          </a:prstGeom>
          <a:solidFill>
            <a:srgbClr val="9FDFAA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8" name="TextBox 17"/>
          <p:cNvSpPr txBox="1"/>
          <p:nvPr/>
        </p:nvSpPr>
        <p:spPr>
          <a:xfrm>
            <a:off x="1079500" y="3861991"/>
            <a:ext cx="1015365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142033"/>
                </a:solidFill>
                <a:latin typeface="Arial"/>
              </a:rPr>
              <a:t>Ewentualnie D: — dane</a:t>
            </a:r>
          </a:p>
        </p:txBody>
      </p:sp>
      <p:pic>
        <p:nvPicPr>
          <p:cNvPr id="19" name="Picture 18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2800" y="4414441"/>
            <a:ext cx="7874000" cy="533400"/>
          </a:xfrm>
          <a:prstGeom prst="rect">
            <a:avLst/>
          </a:prstGeom>
        </p:spPr>
      </p:pic>
      <p:sp>
        <p:nvSpPr>
          <p:cNvPr id="20" name="Rounded Rectangle 19"/>
          <p:cNvSpPr/>
          <p:nvPr/>
        </p:nvSpPr>
        <p:spPr>
          <a:xfrm>
            <a:off x="8940800" y="4604941"/>
            <a:ext cx="152400" cy="152400"/>
          </a:xfrm>
          <a:prstGeom prst="roundRect">
            <a:avLst>
              <a:gd name="adj" fmla="val 25000"/>
            </a:avLst>
          </a:prstGeom>
          <a:solidFill>
            <a:srgbClr val="FFAD8A"/>
          </a:solidFill>
          <a:ln w="12700">
            <a:solidFill>
              <a:srgbClr val="38445A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1" name="TextBox 20"/>
          <p:cNvSpPr txBox="1"/>
          <p:nvPr/>
        </p:nvSpPr>
        <p:spPr>
          <a:xfrm>
            <a:off x="9169400" y="4483100"/>
            <a:ext cx="2247900" cy="39608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6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nagłówek GPT i jego kopia na końcu dysku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12800" y="5201841"/>
            <a:ext cx="10604500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38445A"/>
                </a:solidFill>
                <a:latin typeface="Arial"/>
              </a:rPr>
              <a:t>W MBR: partycje </a:t>
            </a:r>
            <a:r>
              <a:rPr sz="1400" b="1" i="0" u="none">
                <a:solidFill>
                  <a:srgbClr val="0369A1"/>
                </a:solidFill>
                <a:latin typeface="Arial"/>
              </a:rPr>
              <a:t>podstawowe</a:t>
            </a:r>
            <a:r>
              <a:rPr sz="1400" b="0" i="0" u="none">
                <a:solidFill>
                  <a:srgbClr val="38445A"/>
                </a:solidFill>
                <a:latin typeface="Arial"/>
              </a:rPr>
              <a:t>, jedna </a:t>
            </a:r>
            <a:r>
              <a:rPr sz="1400" b="1" i="0" u="none">
                <a:solidFill>
                  <a:srgbClr val="0369A1"/>
                </a:solidFill>
                <a:latin typeface="Arial"/>
              </a:rPr>
              <a:t>rozszerzona</a:t>
            </a:r>
            <a:r>
              <a:rPr sz="1400" b="0" i="0" u="none">
                <a:solidFill>
                  <a:srgbClr val="38445A"/>
                </a:solidFill>
                <a:latin typeface="Arial"/>
              </a:rPr>
              <a:t> i w niej </a:t>
            </a:r>
            <a:r>
              <a:rPr sz="1400" b="1" i="0" u="none">
                <a:solidFill>
                  <a:srgbClr val="0369A1"/>
                </a:solidFill>
                <a:latin typeface="Arial"/>
              </a:rPr>
              <a:t>logiczne</a:t>
            </a:r>
            <a:r>
              <a:rPr sz="1400" b="0" i="0" u="none">
                <a:solidFill>
                  <a:srgbClr val="38445A"/>
                </a:solidFill>
                <a:latin typeface="Arial"/>
              </a:rPr>
              <a:t>. W GPT ten podział nie istnieje.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Budowa komputera · Lekcja 7 · Obsługa dysków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0369A1"/>
                </a:solidFill>
                <a:latin typeface="Arial"/>
              </a:rPr>
              <a:t>SYSTEMY PLIKÓW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Systemy plików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812800" y="1874441"/>
          <a:ext cx="10566400" cy="2520950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2286000"/>
                <a:gridCol w="3556000"/>
                <a:gridCol w="4724400"/>
              </a:tblGrid>
              <a:tr h="35560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369A1"/>
                          </a:solidFill>
                          <a:latin typeface="Arial"/>
                        </a:rPr>
                        <a:t>System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369A1"/>
                          </a:solidFill>
                          <a:latin typeface="Arial"/>
                        </a:rPr>
                        <a:t>Gdzie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369A1"/>
                          </a:solidFill>
                          <a:latin typeface="Arial"/>
                        </a:rPr>
                        <a:t>Uwagi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  <a:tr h="3587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FAT32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pendrive’y, partycja EFI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plik maks. 4 GB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619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exFAT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karty SD, dyski przenośne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duże pliki, zgodny z Windows, macOS, Linux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619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NTFS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Windows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uprawnienia, kompresja, dziennik zmian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619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ReFS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Windows Server, Dev Drive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odporność na błędy, duże woluminy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619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ext4 / Btrfs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Linux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Btrfs: migawki (snapshoty), sumy kontrolne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587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APFS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macOS, iOS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migawki, szyfrowanie, optymalizacja pod SSD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Budowa komputera · Lekcja 7 · Obsługa dysków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0369A1"/>
                </a:solidFill>
                <a:latin typeface="Arial"/>
              </a:rPr>
              <a:t>PAMIĘĆ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Pamięć wirtualna i plik wymiany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874441"/>
            <a:ext cx="3386634" cy="1341636"/>
          </a:xfrm>
          <a:prstGeom prst="roundRect">
            <a:avLst>
              <a:gd name="adj" fmla="val 757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1047750" y="20839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Pamięć wirtualna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47750" y="2366566"/>
            <a:ext cx="2954834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Każdy proces widzi własną przestrzeń adresową. System mapuje ją na RAM i dysk.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4402634" y="1874441"/>
            <a:ext cx="3386634" cy="1341636"/>
          </a:xfrm>
          <a:prstGeom prst="roundRect">
            <a:avLst>
              <a:gd name="adj" fmla="val 757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4637584" y="20839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Plik wymiany / swap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637584" y="2366566"/>
            <a:ext cx="2954834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Gdy brakuje RAM, rzadziej używane strony trafiają na dysk: pagefile.sys (Windows), partycja lub plik swap (Linux).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7992467" y="1874441"/>
            <a:ext cx="3386634" cy="1341636"/>
          </a:xfrm>
          <a:prstGeom prst="roundRect">
            <a:avLst>
              <a:gd name="adj" fmla="val 757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8227417" y="20839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zram / kompresja pamięci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227417" y="2366566"/>
            <a:ext cx="2954834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Kompresja stron w RAM zamiast wymiany na dysk — Linux, Windows i macOS robią to automatycznie.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Budowa komputera · Lekcja 7 · Obsługa dysków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0369A1"/>
                </a:solidFill>
                <a:latin typeface="Arial"/>
              </a:rPr>
              <a:t>KONSERWACJA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Defragmentacja, TRIM i ReadyBoost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874441"/>
            <a:ext cx="3397250" cy="2535436"/>
          </a:xfrm>
          <a:prstGeom prst="roundRect">
            <a:avLst>
              <a:gd name="adj" fmla="val 4007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pic>
        <p:nvPicPr>
          <p:cNvPr id="5" name="Picture 4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7750" y="2083991"/>
            <a:ext cx="2927350" cy="10795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047750" y="3252391"/>
            <a:ext cx="2965450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Defragmentacja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47750" y="3560366"/>
            <a:ext cx="2965450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Łączy rozrzucone fragmenty plików na HDD — szybszy odczyt. Windows robi to automatycznie.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4413250" y="1874441"/>
            <a:ext cx="3397250" cy="2535436"/>
          </a:xfrm>
          <a:prstGeom prst="roundRect">
            <a:avLst>
              <a:gd name="adj" fmla="val 4007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pic>
        <p:nvPicPr>
          <p:cNvPr id="9" name="Picture 8" descr="ima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48200" y="2083991"/>
            <a:ext cx="2927350" cy="107950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4648200" y="3252391"/>
            <a:ext cx="2965450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TRIM zamiast defragmentacji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648200" y="3560366"/>
            <a:ext cx="2965450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Na SSD defragmentacja nic nie daje i zużywa komórki. System wysyła TRIM (Optymalizuj dyski).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8013700" y="1874441"/>
            <a:ext cx="3397250" cy="2535436"/>
          </a:xfrm>
          <a:prstGeom prst="roundRect">
            <a:avLst>
              <a:gd name="adj" fmla="val 4007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pic>
        <p:nvPicPr>
          <p:cNvPr id="13" name="Picture 12" descr="imag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48650" y="2083991"/>
            <a:ext cx="2927350" cy="1079500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8248650" y="3252391"/>
            <a:ext cx="2965450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ReadyBoost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248650" y="3560366"/>
            <a:ext cx="2965450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Pendrive jako cache dla wolnego HDD (Windows Vista/7). Przy SSD bez sensu — praktycznie martwa funkcja.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Budowa komputera · Lekcja 7 · Obsługa dysków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0369A1"/>
                </a:solidFill>
                <a:latin typeface="Arial"/>
              </a:rPr>
              <a:t>HISTORIA I CIEKAWOSTKI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AAM, APM i master/slave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874441"/>
            <a:ext cx="3386634" cy="1341636"/>
          </a:xfrm>
          <a:prstGeom prst="roundRect">
            <a:avLst>
              <a:gd name="adj" fmla="val 757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1047750" y="20839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AAM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47750" y="2366566"/>
            <a:ext cx="2954834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Automatic Acoustic Management: wolniejszy ruch głowic = ciszej. Większość nowych dysków już tego nie obsługuje.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4402634" y="1874441"/>
            <a:ext cx="3386634" cy="1341636"/>
          </a:xfrm>
          <a:prstGeom prst="roundRect">
            <a:avLst>
              <a:gd name="adj" fmla="val 757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4637584" y="20839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APM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637584" y="2366566"/>
            <a:ext cx="2954834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Advanced Power Management: agresywne parkowanie głowic oszczędza energię, ale zbyt częste zużywa mechanikę.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7992467" y="1874441"/>
            <a:ext cx="3386634" cy="1341636"/>
          </a:xfrm>
          <a:prstGeom prst="roundRect">
            <a:avLst>
              <a:gd name="adj" fmla="val 757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8227417" y="20839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Dwa dyski ATA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227417" y="2366566"/>
            <a:ext cx="2954834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Na jednej taśmie PATA: jeden master, drugi slave — zworki albo Cable Select (lekcja o złączach napędów).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Budowa komputera · Lekcja 7 · Obsługa dysków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95DB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142033"/>
                </a:solidFill>
                <a:latin typeface="Arial"/>
              </a:rPr>
              <a:t>SPRAWDŹ SIĘ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Pytania na koniec lekcji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1874441"/>
            <a:ext cx="419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142033"/>
                </a:solidFill>
                <a:latin typeface="Arial"/>
              </a:rPr>
              <a:t>1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397000" y="1906191"/>
            <a:ext cx="5377954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142033"/>
                </a:solidFill>
                <a:latin typeface="Arial"/>
              </a:rPr>
              <a:t>Który atrybut S.M.A.R.T. wskazuje na uszkodzony kabel SATA?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12800" y="2350691"/>
            <a:ext cx="419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142033"/>
                </a:solidFill>
                <a:latin typeface="Arial"/>
              </a:rPr>
              <a:t>2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397000" y="2382441"/>
            <a:ext cx="5370612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142033"/>
                </a:solidFill>
                <a:latin typeface="Arial"/>
              </a:rPr>
              <a:t>Dlaczego dysku 4 TB nie wykorzystamy w pełni z tablicą MBR?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12800" y="2826941"/>
            <a:ext cx="419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142033"/>
                </a:solidFill>
                <a:latin typeface="Arial"/>
              </a:rPr>
              <a:t>3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397000" y="2858691"/>
            <a:ext cx="4831457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142033"/>
                </a:solidFill>
                <a:latin typeface="Arial"/>
              </a:rPr>
              <a:t>Dlaczego na pendrive FAT32 nie skopiujemy pliku 5 GB?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12800" y="3303191"/>
            <a:ext cx="419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142033"/>
                </a:solidFill>
                <a:latin typeface="Arial"/>
              </a:rPr>
              <a:t>4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397000" y="3334941"/>
            <a:ext cx="3775770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142033"/>
                </a:solidFill>
                <a:latin typeface="Arial"/>
              </a:rPr>
              <a:t>Czy defragmentować dysk SSD? Dlaczego?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142033"/>
                </a:solidFill>
                <a:latin typeface="Arial"/>
              </a:rPr>
              <a:t>Źródła: Microsoft (dokumentacja partycjonowania), smartmontools, specyfikacja UEFI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Sprzęt 7: Obsługa dysków</dc:title>
  <dc:subject/>
  <dc:creator>Damian Radzik</dc:creator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