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Kontynuacja lekcji o LCD. Najpierw typy matryc, potem podświetlenie i typowe wady. Stare slajdy z przykładowymi monitorami zastąpiła tabela porównawcza.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slajd do zapamiętania. Ogólna reguła: IPS — kolory i kąty, VA — kontrast, TN — szybkość i cena. W 2026 r. różnice się zacierają (Fast IPS, Fast VA), a dużą część rynku premium przejął 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Stare przekonanie, że TN najlepiej sprawdza się w biurze, jest nietrafione — słaby kontrast i kąty męczą przy pracy z tekstem.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RTC to ta sama technika, którą dziś nazywamy overdrive. Za mocno ustawiona daje overshoot (omawiamy na końcu lekcji).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Stara prezentacja miała listy odmian Hitachi i LG — zostały najważniejsze dziś. IPS Black (2022) to odmiana LG Display z ok. dwukrotnie lepszym kontrastem, spotykana w monitorach Dell i innych.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Producenci paneli ze starej prezentacji: AU Optronics, BOE, LG Display, Samsung Display, Sharp, Japan Display (JDI). Samsung Display zakończył produkcję paneli LCD w 2022 r. i skupił się na 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VA to dobry wybór do filmów w ciemnym pokoju. Smużenie ciemnych obiektów jest widoczne np. w grach z ciemnymi scenami.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zdanie ze starej prezentacji wciąż jest prawdziwe. Warto dodać, że białe diody LED to zwykle diody niebieskie z żółtym luminoforem.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CES 2026 technologię RGB Mini LED pokazali m.in. Hisense, Samsung (pod nazwą „Micro RGB”), LG, Sony i TCL. Mimo nazwy „Micro” to nadal podświetlenie LCD, a nie MicroLED.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QLED to marketingowa nazwa Samsunga dla LCD z kropkami kwantowymi — nie mylić z OLED. Szczegóły kropek kwantowych w lekcji 6.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PDLC widać w salach konferencyjnych i samochodach premium (szklany dach przełączany na mleczny). Dual-layer LCD stosują np. profesjonalne monitory do kolorowania filmów.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IPS glow i bleeding często się myli: glow zmienia się, gdy poruszamy głową, bleeding — nie. Oba są najlepiej widoczne na czarnym tle w ciemnym pokoju.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3: nie — to LCD z podświetleniem z diod RGB.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3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6D3FD0"/>
                </a:solidFill>
                <a:latin typeface="Arial"/>
              </a:rPr>
              <a:t>Monitory i ekrany · Lekcja 5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981200"/>
            <a:ext cx="6007100" cy="24003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6300"/>
              </a:lnSpc>
            </a:pPr>
            <a:r>
              <a:rPr sz="6000" b="1" i="0" u="none">
                <a:solidFill>
                  <a:srgbClr val="142033"/>
                </a:solidFill>
                <a:latin typeface="Arial"/>
              </a:rPr>
              <a:t>Matryce i podświetlenie LCD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4584700"/>
            <a:ext cx="60071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TN, IPS, VA oraz od CCFL do RGB Mini LED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58674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Technikum · informatyk i programista · stan wiedzy: wrzesień 2026</a:t>
            </a:r>
          </a:p>
        </p:txBody>
      </p:sp>
      <p:pic>
        <p:nvPicPr>
          <p:cNvPr id="6" name="Picture 5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1200" y="1270000"/>
            <a:ext cx="4318000" cy="431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PRZEGLĄD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TN, IPS i VA w jednej tabeli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6987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0000"/>
                <a:gridCol w="2286000"/>
                <a:gridCol w="3048000"/>
                <a:gridCol w="2692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TN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IPS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VA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Ułożenie kryształów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skręcone o 90°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równolegle do ekranu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pionowo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Kontrast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1000:1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1000:1 (IPS Black ok. 2000:1)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ok. 3000:1 i więcej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Kąty widzenia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słabe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dobre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Kolory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przeciętne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najlepsze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Czas reakcji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bardzo krótki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krótki (Fast IPS)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smużenie w ciemnych scenach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5365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Typowe użycie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e-sport, tanie laptopy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grafika, biuro, gry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filmy, telewizory, zakrzywione monitory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TN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Twisted Nematic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6149340" cy="13335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Cząsteczki tworzą skręconą wstęgę — polaryzacja obraca się o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90°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Najtańsza i najstarsza technologia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Bardzo krótki czas reakcji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Słabe kąty widzenia — zwłaszcza od dołu kolory się odwracają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Często 6 bitów + FRC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360341"/>
            <a:ext cx="2832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Bez napięcia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06800" y="3360341"/>
            <a:ext cx="992386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Z napięciem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620691"/>
            <a:ext cx="5435600" cy="16637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12800" y="53707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1400" y="5347891"/>
            <a:ext cx="203706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cząsteczka ciekłego kryształu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243560" y="53707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472160" y="5347891"/>
            <a:ext cx="6565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93791" y="53707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3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522391" y="5347891"/>
            <a:ext cx="82589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piksel jasny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513388" y="53707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741988" y="5347891"/>
            <a:ext cx="5208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ciemny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442200" y="1874441"/>
            <a:ext cx="3937000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7677150" y="2083991"/>
            <a:ext cx="350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TN w 2026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77150" y="2366566"/>
            <a:ext cx="35052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Przetrwało głównie w e-sportowych monitorach 24–25″ o odświeżaniu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500 Hz i więcej</a:t>
            </a:r>
            <a:r>
              <a:rPr sz="1200" b="0" i="0" u="none">
                <a:solidFill>
                  <a:srgbClr val="38445A"/>
                </a:solidFill>
                <a:latin typeface="Arial"/>
              </a:rPr>
              <a:t> oraz w najtańszych laptopach.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TN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Ulepszenia TN i sztuczki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STN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Super Twisted Nematic: skręt ok. 270°. Szybsza reakcja w matrycach pasywnych — stare telefony i kalkulatory.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RTC / Overdrive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Response Time Compensation: chwilowo wyższe napięcie przyspiesza zmianę stanu piksela. Dziś w każdym monitorze gamingowym.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Dodatkowe subpiksele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Np. czwarty, żółty subpiksel (Sharp Quattron) miał poszerzyć gamę barw. Pomysł się nie przyjął.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In-Plane Switching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5260340" cy="16002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Cząsteczki leżą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równolegle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do ekranu i obracają się w jego płaszczyźnie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Najlepsze kolory i kąty widzenia wśród LCD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Słabszy kontrast i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IPS glow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w ciemności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Opracowane przez Hitachi (1996), rozwijane głównie przez LG Display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627041"/>
            <a:ext cx="2832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Bez napięcia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06800" y="3627041"/>
            <a:ext cx="992386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Z napięciem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887391"/>
            <a:ext cx="5435600" cy="16637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12800" y="56374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1400" y="5614591"/>
            <a:ext cx="203706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cząsteczka ciekłego kryształu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243560" y="56374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472160" y="5614591"/>
            <a:ext cx="6565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93791" y="56374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3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522391" y="5614591"/>
            <a:ext cx="82589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piksel jasny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513388" y="56374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741988" y="5614591"/>
            <a:ext cx="5208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ciemny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553200" y="1874441"/>
          <a:ext cx="4826000" cy="20066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2921000"/>
              </a:tblGrid>
              <a:tr h="3302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Odmiana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Cecha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S-IPS, H-IPS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lepsza reakcja i kontrast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AH-IPS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dokładniejsze kolory, mniej energii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Nano IPS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szersza gama barw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65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Fast IPS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czas reakcji ok. 1 ms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3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IPS Black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kontrast ok. 2000:1</a:t>
                      </a:r>
                    </a:p>
                  </a:txBody>
                  <a:tcPr marL="127000" marT="76200" marR="127000" marB="762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IPS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Technologie pokrewne IPS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PLS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Plane to Line Switching (Samsung): lepsze kąty, ok. 10% jaśniej i taniej w produkcji niż klasyczne IPS.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AHVA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Advanced Hyper-Viewing Angle (AU Optronics): parametry zbliżone do IPS i PLS.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341636"/>
          </a:xfrm>
          <a:prstGeom prst="roundRect">
            <a:avLst>
              <a:gd name="adj" fmla="val 757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ADS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Advanced Super Dimension Switch (BOE): popularna odmiana w tańszych monitorach i laptopach.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520877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W specyfikacjach często wszystkie te panele nazywa się po prostu „IPS” — to rodzina podobnych rozwiązań różnych producentów.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VA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Vertical Alignment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6160" y="1874441"/>
            <a:ext cx="5260340" cy="106680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Cząsteczki ustawione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pionowo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bez napięcia blokują światło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Najwyższy kontrast wśród LCD: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3000:1–5000:1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Wolne przejścia z ciemnych odcieni — </a:t>
            </a:r>
            <a:r>
              <a:rPr sz="1400" b="1" i="0" u="none">
                <a:solidFill>
                  <a:srgbClr val="6D3FD0"/>
                </a:solidFill>
                <a:latin typeface="Arial"/>
              </a:rPr>
              <a:t>black smearing</a:t>
            </a:r>
          </a:p>
          <a:p>
            <a:pPr algn="l" marL="195580" indent="-195580">
              <a:lnSpc>
                <a:spcPts val="2100"/>
              </a:lnSpc>
              <a:buClr>
                <a:srgbClr val="142033"/>
              </a:buClr>
              <a:buFont typeface="Arial"/>
              <a:buChar char="•"/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Popularne w telewizorach i monitorach zakrzywionych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093641"/>
            <a:ext cx="28321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Bez napięcia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06800" y="3093641"/>
            <a:ext cx="992386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6D3FD0"/>
                </a:solidFill>
                <a:latin typeface="Arial"/>
              </a:rPr>
              <a:t>Z napięciem</a:t>
            </a:r>
          </a:p>
        </p:txBody>
      </p:sp>
      <p:pic>
        <p:nvPicPr>
          <p:cNvPr id="7" name="Picture 6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3353991"/>
            <a:ext cx="5435600" cy="1663700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812800" y="51040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C9B0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41400" y="5081191"/>
            <a:ext cx="203706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cząsteczka ciekłego kryształu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243560" y="51040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9CC8FF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472160" y="5081191"/>
            <a:ext cx="656530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elektrody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293791" y="51040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FFF3D0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4522391" y="5081191"/>
            <a:ext cx="825897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piksel jasny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513388" y="5104011"/>
            <a:ext cx="152400" cy="152400"/>
          </a:xfrm>
          <a:prstGeom prst="roundRect">
            <a:avLst>
              <a:gd name="adj" fmla="val 25000"/>
            </a:avLst>
          </a:prstGeom>
          <a:solidFill>
            <a:srgbClr val="142033"/>
          </a:solidFill>
          <a:ln w="12700">
            <a:solidFill>
              <a:srgbClr val="38445A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5741988" y="5081191"/>
            <a:ext cx="520898" cy="1980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ciemny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6553200" y="1874441"/>
          <a:ext cx="4826000" cy="14351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397000"/>
                <a:gridCol w="34290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Odmiana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MVA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domen, pochylenie w różne strony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PVA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Samsung: wyższy kontrast, niższy koszt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Fast VA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szybsze przejścia do gier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PODŚWIETLENIE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Od świetlówek do LED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1816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do ok. 2010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252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CCFL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47750" y="2607866"/>
            <a:ext cx="4749800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Zimne katody (świetlówki) po bokach ekranu. Potrzebują inwertera ok. 35 kHz o wysokim napięciu — częsta awaria w starych laptopach. Zawierają rtęć.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97600" y="1874441"/>
            <a:ext cx="5181600" cy="1582936"/>
          </a:xfrm>
          <a:prstGeom prst="roundRect">
            <a:avLst>
              <a:gd name="adj" fmla="val 641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6432550" y="2083991"/>
            <a:ext cx="4749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od ok. 2010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432550" y="2325291"/>
            <a:ext cx="47498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LED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32550" y="2607866"/>
            <a:ext cx="47498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Niskie napięcie, długa żywotność, cieńsze obudowy, szersza gama barw, brak rtęci. Dziś standard.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12800" y="3762177"/>
            <a:ext cx="10566400" cy="518120"/>
          </a:xfrm>
          <a:prstGeom prst="roundRect">
            <a:avLst>
              <a:gd name="adj" fmla="val 14707"/>
            </a:avLst>
          </a:prstGeom>
          <a:solidFill>
            <a:srgbClr val="F3F5F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812800" y="3762177"/>
            <a:ext cx="38100" cy="518120"/>
          </a:xfrm>
          <a:prstGeom prst="rect">
            <a:avLst/>
          </a:prstGeom>
          <a:solidFill>
            <a:srgbClr val="6D3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1079500" y="3914577"/>
            <a:ext cx="10109200" cy="2133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O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kątach widzenia i szybkości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decyduje matryca, a o </a:t>
            </a:r>
            <a:r>
              <a:rPr sz="1200" b="1" i="0" u="none">
                <a:solidFill>
                  <a:srgbClr val="6D3FD0"/>
                </a:solidFill>
                <a:latin typeface="Arial"/>
              </a:rPr>
              <a:t>kolorach, jasności, żywotności i zużyciu energii</a:t>
            </a:r>
            <a:r>
              <a:rPr sz="1200" b="0" i="0" u="none">
                <a:solidFill>
                  <a:srgbClr val="142033"/>
                </a:solidFill>
                <a:latin typeface="Arial"/>
              </a:rPr>
              <a:t> — głównie podświetlenie.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PODŚWIETLENIE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Edge, Direct, FALD i Mini LED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215900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5000"/>
                <a:gridCol w="2921000"/>
                <a:gridCol w="1905000"/>
                <a:gridCol w="3835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Układ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Gdzie są diody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Strefy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Efekt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Edge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krawędziach + światłowód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lub kilka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cienki ekran, nierówne świecenie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Direct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 ekranem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równomiernie, bez lokalnego wygaszania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FALD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 ekranem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dziesiątki–setki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dobra czerń, trochę poświaty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tysiące diod ok. 0,1–0,2 mm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setki–tysiące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wysoka jasność, bardzo dobry HDR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RGB Mini LED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diody R, G, B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setki–tysiące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szersza gama barw — trend 2026 r.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KOLOR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Kropki kwantowe i RGB w podświetleniu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Quantum Dot (QLED)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2954834" cy="8532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Niebieskie diody + warstwa nanokryształów, które zamieniają część światła na czystą czerwień i zieleń. Szersza gama barw.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402634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637584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RGB Mini LED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37584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Diody świecą od razu w trzech kolorach — podświetlenie może dopasować barwę strefy do obrazu.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92467" y="1874441"/>
            <a:ext cx="3386634" cy="1554956"/>
          </a:xfrm>
          <a:prstGeom prst="roundRect">
            <a:avLst>
              <a:gd name="adj" fmla="val 65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227417" y="2083991"/>
            <a:ext cx="2954834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Czwarty kolor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27417" y="2366566"/>
            <a:ext cx="2954834" cy="6399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Hisense w modelu 116UXS (2026) dodał diodę cyjanową — dla jeszcze szerszej gamy barw.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CIEKAWOSTKI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Nietypowe odmiany LCD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874441"/>
          <a:ext cx="10566400" cy="17970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86000"/>
                <a:gridCol w="8280400"/>
              </a:tblGrid>
              <a:tr h="35560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Technologia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6D3FD0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PDLC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kropelki kryształu w polimerze — „inteligentne szyby” przełączane z mlecznych na przezroczyste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FLCD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ciekły kryształ ferroelektryczny: bardzo szybki, niski pobór mocy; stosowany w mikrowyświetlaczach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61950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PALC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matryca adresowana plazmą — próba taniego dużego LCD, porzucona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58775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000000"/>
                          </a:solidFill>
                          <a:latin typeface="Arial"/>
                        </a:rPr>
                        <a:t>Dual-layer LCD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dwie matryce jedna za drugą: kontrast jak OLED — monitory referencyjne dla studiów</a:t>
                      </a:r>
                    </a:p>
                  </a:txBody>
                  <a:tcPr marL="127000" marT="88900" marR="127000" marB="8890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0">
                      <a:noFil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6D3FD0"/>
                </a:solidFill>
                <a:latin typeface="Arial"/>
              </a:rPr>
              <a:t>PROBLEMY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Typowe wady matryc LCD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477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Overshoot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477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Za mocny overdrive: piksel „przeskakuje” docelowy kolor — jasne lub ciemne obwódki za ruchomymi obiektami.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874441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407150" y="2083991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IPS glow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07150" y="2366566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Poświata w rogach IPS przy ciemnym obrazie, zależna od kąta patrzenia.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477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Backlight bleeding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77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Prześwity podświetlenia przy krawędziach — zależą od konkretnego egzemplarza.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155156"/>
            <a:ext cx="5207000" cy="1128316"/>
          </a:xfrm>
          <a:prstGeom prst="roundRect">
            <a:avLst>
              <a:gd name="adj" fmla="val 90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407150" y="3364706"/>
            <a:ext cx="4775200" cy="21907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25"/>
              </a:lnSpc>
            </a:pPr>
            <a:r>
              <a:rPr sz="1500" b="1" i="0" u="none">
                <a:solidFill>
                  <a:srgbClr val="142033"/>
                </a:solidFill>
                <a:latin typeface="Arial"/>
              </a:rPr>
              <a:t>Blooming i martwe piksele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407150" y="3647281"/>
            <a:ext cx="4775200" cy="4266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38445A"/>
                </a:solidFill>
                <a:latin typeface="Arial"/>
              </a:rPr>
              <a:t>Poświata wokół jasnych obiektów w FALD/Mini LED. Martwe piksele klasyfikuje norma ISO 9241-307.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Monitory i ekrany · Lekcja 5 · Matryce i podświetlenie LCD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9B0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812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1066800"/>
            <a:ext cx="10604500" cy="502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960"/>
              </a:lnSpc>
            </a:pPr>
            <a:r>
              <a:rPr sz="3600" b="1" i="0" u="none">
                <a:solidFill>
                  <a:srgbClr val="142033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8744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97000" y="1906191"/>
            <a:ext cx="693062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Którą matrycę wybierzesz do obróbki zdjęć, a którą do filmów w ciemnym pokoju?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3506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97000" y="2382441"/>
            <a:ext cx="414664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Czym różni się IPS glow od backlight bleedingu?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82694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7000" y="2858691"/>
            <a:ext cx="348892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Czy telewizor „Micro RGB” to MicroLED?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303191"/>
            <a:ext cx="419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142033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97000" y="3334941"/>
            <a:ext cx="595372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142033"/>
                </a:solidFill>
                <a:latin typeface="Arial"/>
              </a:rPr>
              <a:t>Dlaczego od podświetlenia zależą kolory, a od matrycy kąty widzenia?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2738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142033"/>
                </a:solidFill>
                <a:latin typeface="Arial"/>
              </a:rPr>
              <a:t>Źródła: materiały LG Display, Samsung, Hisense (CES 2026), testy monitorów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Ekrany 5: Rodzaje matryc LCD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