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zamykająca rok 1. Pierwsza część: jak strona trafia do internetu. Druga: powtórka i przygotowanie do części praktycznej INF.03. Wynik poleceń Git na slajdzie pochodzi z prawdziwego uruchomienia (Git 2.43, angielskie komunikaty); w polskiej wersji językowej komunikaty są przetłumaczone.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Nawiązanie do lekcji 1.01 (klient–serwer, DNS). Zapytać klasę: co się dzieje między wpisaniem adresu a wyświetleniem strony? Kolejność: DNS → połączenie TCP → TLS → żądanie HTTP → odpowiedź.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 wyborze hostingu patrzymy na: wersję PHP, bazy danych, certyfikat SSL w cenie, kopie zapasowe, lokalizację serwerów (RODO), cenę odnowienia — nie tylko pierwszego roku.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Adresy 203.0.113.x i 2001:db8:: to zakresy zarezerwowane do dokumentacji — nie są prawdziwymi serwerami. Sprawdzenie rekordów: nslookup pizzeria-roma.pl albo dig. Domeny w przykładach są fikcyjne.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Częste błędy: wysłanie całego folderu projektu zamiast jego zawartości (strona jest wtedy pod adresem /projekt/), wielkie litery w nazwach plików (serwery Linux rozróżniają Logo.png i logo.png), ścieżki typu C:\Users\… w kodzie.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Plan skracania okresu ważności ogłosił Let's Encrypt w grudniu 2025 r. (stopniowo do 45 dni w 2028 r., zgodnie z wymaganiami CA/Browser Forum). Na hostingu współdzielonym odnowienie robi panel, na VPS — certbot lub inny klient ACME uruchamiany automatycznie. Reguła .htaccess jest standardowym przykładem z dokumentacji Apache; wiele paneli ma też przełącznik „wymuszaj HTTPS”.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Przed pierwszym commitem trzeba raz ustawić git config --global user.name i user.email. ?? w git status oznacza pliki nieśledzone. Skrót commita (7d9230d) za każdym razem jest inny. GitHub przy push przez HTTPS wymaga tokenu lub logowania przez przeglądarkę — nie hasła do konta.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Limity GitHub Pages (wg dokumentacji): opublikowana strona do 1 GB, zalecany transfer do 100 GB miesięcznie; nie służy do sklepów i serwisów komercyjnych. Ścieżki w kodzie muszą być względne (css/style.css), bo strona leży w podkatalogu /nazwa-repo/.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Podgląd to szkic wyniku wyszukiwania zrobiony w HTML/CSS — nie zrzut prawdziwej wyszukiwarki; wyszukiwarka może też sama wybrać inny opis. SEO to przede wszystkim dobra treść i poprawny, semantyczny HTML — te same rzeczy, które sprawdza dostępność (lekcja 1.06). Pizzeria jest fikcyjna.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Pokazać na żywo Lighthouse na stronie zrobionej przez uczniów w poprzednich lekcjach — najczęstsze uwagi: za duże obrazy, brak meta description, za słaby kontrast. Na egzaminie nikt nie uruchamia walidatora, ale poprawny kod to mniej niespodzianek w przeglądarce.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Formuła 2019/2023: część pisemna 60 minut i 40 zadań, praktyczna 150 minut; progi 50% i 75%. Wyniki zapisuje się w folderze wskazanym w arkuszu (w dotychczasowych arkuszach — nazwanym numerem PESEL zdającego). Warto co roku sprawdzić aktualny komunikat dyrektora CKE o materiałach i przyborach.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Dobrym zakończeniem roku jest próbny egzamin: jeden archiwalny arkusz w warunkach egzaminacyjnych na ostatnich zajęciach i omówienie punktacji według kryteriów oceniania z CKE.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Ćw. 1 — przypomnieć o publicznym repozytorium: żadnych danych osobowych ani haseł w plikach.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2: A — adres IPv4 serwera, CNAME — alias do innej nazwy, MX — serwer poczty dla domeny.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18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Publikacja strony i powtórka INF.03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Hosting, domena i DNS, SFTP, HTTPS, Git i GitHub Pages, walidacja, SEO, Lighthouse oraz część „witryna” egzaminu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PUBLIKACJA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Od plików na dysku do strony w internecie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76788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Pliki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66230"/>
            <a:ext cx="1488480" cy="591443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index.html, css/, img/, js/ — sprawdzone lokalnie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9580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12480" y="1653480"/>
            <a:ext cx="176788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012480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171230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Hosting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71230" y="2066230"/>
            <a:ext cx="1488480" cy="591443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serwer WWW, na który wysyłamy pliki (SFTP, Git)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69259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12159" y="1653480"/>
            <a:ext cx="176788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212159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370909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Domena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70909" y="2066230"/>
            <a:ext cx="148848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czytelny adres, np. pizzeria-roma.pl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68939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411839" y="1653480"/>
            <a:ext cx="176788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7411839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570589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DNS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70589" y="2066230"/>
            <a:ext cx="1488480" cy="591443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zamienia nazwę domeny na adres IP serwera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68619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11519" y="1653480"/>
            <a:ext cx="176788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9611519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770269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HTTPS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770269" y="2066230"/>
            <a:ext cx="1488480" cy="591443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certyfikat — szyfrowane połączenie, kłódka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12800" y="3057723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1022350" y="3241873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Lokalnie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22350" y="3549154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XAMPP / Live Server — tylko na twoim komputerze, adres localhost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248400" y="3057723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6457950" y="3241873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Publicznie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57950" y="3549154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hosting + domena — strona dostępna dla każdego, 24 h na dobę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18 · Publikacja i powtórka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HOSTING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Gdzie umieścić stronę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0637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4649192"/>
                <a:gridCol w="3381276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Rodzaj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Co dostajesz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Dla kogo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48895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hosting współdzielony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miejsce na serwerze z wieloma klientami, panel, PHP, MySQL, poczta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małe firmy, strony z PHP — najczęstszy wybór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hosting statyczny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pliki HTML/CSS/JS (np. GitHub Pages, Cloudflare Pages)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portfolio, wizytówki, dokumentacja — często za darmo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VPS / serwer w chmurze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własna maszyna wirtualna, pełny dostęp administratora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większe aplikacje; trzeba umieć administrować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 domowy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własny komputer podłączony do internetu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nauka; ryzyko i problem z publicznym IP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4405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74405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12680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342705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Strona statyczna (HTML, CSS, JS) działa wszędzie. Strona z PHP i bazą danych potrzebuje hostingu z PHP i MySQL/MariaDB — tego uczymy się w roku 2.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18 · Publikacja i powtórka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DOMENA I DNS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Rekordy, które ustawia się najczęściej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18129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79252"/>
                <a:gridCol w="3803848"/>
                <a:gridCol w="5283299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Rekord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Wskazuje 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adres IPv4 serwera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pizzeria-roma.pl → 203.0.113.25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AAAA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adres IPv6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pizzeria-roma.pl → 2001:db8::25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CNAME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inną nazwę (alias)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www → pizzeria-roma.pl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 poczty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mail.hosting.pl, priorytet 10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TXT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dowolny tekst: weryfikacja, SPF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v=spf1 include:… ~all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1400" y="3723580"/>
            <a:ext cx="4940300" cy="870347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domenę kupujemy u rejestratora na rok lub dłużej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domeny .pl nadzoruje NASK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zmiana DNS działa po czasie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TTL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od minut do kilku godzin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48400" y="3723580"/>
            <a:ext cx="5130800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248400" y="3723580"/>
            <a:ext cx="50800" cy="9652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502400" y="38759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02400" y="4091880"/>
            <a:ext cx="47117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Domena wygasła = strona i poczta przestają działać, a adres może kupić ktoś inny. Ustaw automatyczne odnawianie.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18 · Publikacja i powtórka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PRZESYŁANIE PLIKÓW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FileZilla: SFTP zamiast FTP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638800" cy="18129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68252"/>
                <a:gridCol w="3270548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 w FileZilla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Wartość (przykład)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Host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sftp://serwer123.hosting.pl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Nazwa użytkownika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dane z panelu hostingu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Hasło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dane z panelu (nie z domeny!)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Port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22 (SFTP) · 21 (FTP/FTPS)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Katalog docelowy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public_html lub www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756400" y="1653480"/>
          <a:ext cx="4622800" cy="12096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86780"/>
                <a:gridCol w="3236020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Protokół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Szyfrowanie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FTP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brak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 — hasło leci otwartym tekstem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FTPS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FTP + TLS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SFTP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przez SSH — </a:t>
                      </a: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zalecany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756400" y="3018730"/>
            <a:ext cx="46609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Lewa strona okna FileZilli to twój komputer, prawa — serwer. Przeciągasz pliki z lewej na prawą.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3723580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812800" y="37235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66800" y="387598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4091880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Strona główna musi nazywać się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index.html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(lub index.php) i leżeć bezpośrednio w katalogu publicznym — inaczej zobaczysz listę plików albo błąd 403.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18 · Publikacja i powtórka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HTTPS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Certyfikat i Let's Encrypt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427240" cy="230028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certyfikat potwierdza, że serwer należy do domeny, i umożliwia szyfrowanie (TLS)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Let's Encrypt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darmowy, automatyczny urząd certyfikacji; większość hostingów włącza go jednym kliknięciem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certyfikaty Let's Encrypt są ważne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90 dni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; ogłoszono skracanie do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45 dni do 2028 r.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odnawianie musi być automatyczne (ACME, np. certbot)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bez HTTPS przeglądarka oznacza stronę jako „niezabezpieczoną”, a formularze ostrzegają przy wysyłaniu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35340" y="1653480"/>
            <a:ext cx="568196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Wymuszenie HTTPS na hostingu z Apache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735340" y="1894780"/>
            <a:ext cx="5643860" cy="1102122"/>
          </a:xfrm>
          <a:prstGeom prst="roundRect">
            <a:avLst>
              <a:gd name="adj" fmla="val 691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735340" y="1894780"/>
            <a:ext cx="50800" cy="110212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976640" y="2040830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# .htaccess (Apache) — przekierowanie na HTTPS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76640" y="2243336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RewriteEngine 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76640" y="2445841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RewriteCond %{HTTPS} off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76640" y="2648347"/>
            <a:ext cx="524381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RewriteRule ^ https://%{HTTP_HOST}%{REQUEST_URI} [L,R=301]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735340" y="3149302"/>
            <a:ext cx="5643860" cy="742950"/>
          </a:xfrm>
          <a:prstGeom prst="roundRect">
            <a:avLst>
              <a:gd name="adj" fmla="val 1025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5735340" y="3149302"/>
            <a:ext cx="50800" cy="74295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5989340" y="3301702"/>
            <a:ext cx="522476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989340" y="3517602"/>
            <a:ext cx="5224760" cy="222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HTTPS to dziś standard dla każdej strony, nie tylko sklepów i banków.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18 · Publikacja i powtórka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GIT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Historia zmian projektu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114649"/>
          </a:xfrm>
          <a:prstGeom prst="roundRect">
            <a:avLst>
              <a:gd name="adj" fmla="val 36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114649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7C3AED"/>
                </a:solidFill>
                <a:latin typeface="Courier New"/>
              </a:rPr>
              <a:t>cd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~/strona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git init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git status --short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git add 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git commit -m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"Pierwsza wersja strony"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# połączenie z GitHubem i wysłanie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git remote add origin https://github.com/ola/strona.git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git push -u origin main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pierwszych poleceń (Git 2.43)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5130800" cy="1735038"/>
          </a:xfrm>
          <a:prstGeom prst="roundRect">
            <a:avLst>
              <a:gd name="adj" fmla="val 439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248400" y="1894780"/>
            <a:ext cx="50800" cy="1735038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502400" y="20535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Initialized empty Git repository in ~/strona/.git/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2560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?? css/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24585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?? index.html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26610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[main (root-commit) 7d9230d] Pierwsza wersja strony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28635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2 files changed, 2 insertions(+)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30660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create mode 100644 css/style.css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32685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create mode 100644 index.html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812800" y="4022130"/>
          <a:ext cx="105664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592512"/>
                <a:gridCol w="697388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Polecenie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robi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git init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tworzy repozytorium w bieżącym folderze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git add plik / .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dodaje zmiany do następnego zapisu (staging)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git commit -m "opis"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zapisuje migawkę projektu z opisem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git push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wysyła commity na serwer (GitHub, GitLab)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18 · Publikacja i powtórka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GITHUB PAGES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Darmowa publikacja strony statycznej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1. Repozytorium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66230"/>
            <a:ext cx="203835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publiczne repo z index.html w katalogu głównym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1987153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2. Ustawienia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66230"/>
            <a:ext cx="2038350" cy="197148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Settings → Pages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1987153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3. Źródło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66230"/>
            <a:ext cx="203835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Deploy from a branch: main, folder / (root)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1987153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4. Adres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66230"/>
            <a:ext cx="203835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https://login.github.io/nazwa-repo/ po ok. minucie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41400" y="2860576"/>
            <a:ext cx="4940300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każdy kolejny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git push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automatycznie aktualizuje stronę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HTTPS jest włączony od razu; można podpiąć własną domenę (CNAME)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tylko strony statyczne —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bez PHP i bazy danych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248400" y="2860576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248400" y="2860576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502400" y="3012976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3228876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Repozytorium jest publiczne: nie umieszczaj w nim haseł, kluczy API ani danych osobowych.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18 · Publikacja i powtórka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SEO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Podstawy widoczności w wyszukiwarce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616450" cy="2722166"/>
          </a:xfrm>
          <a:prstGeom prst="roundRect">
            <a:avLst>
              <a:gd name="adj" fmla="val 27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22166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head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meta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charset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"utf-8"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title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&gt;Menu — Pizzeria Roma,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Kraków Kazimierz&lt;/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title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meta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"description"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content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"Pizza neapolitańska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  z pieca opalanego drewnem…"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head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&gt;Nasze menu&lt;/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img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"img/margherita.webp"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42164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alt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"Pizza margherita z bazylią"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34050" y="1653480"/>
            <a:ext cx="41148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Tak title i description mogą wyglądać w wynikach (szkic)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734050" y="2072580"/>
            <a:ext cx="4076700" cy="1422400"/>
          </a:xfrm>
          <a:prstGeom prst="roundRect">
            <a:avLst>
              <a:gd name="adj" fmla="val 535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5740400" y="2078930"/>
            <a:ext cx="4064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5842000" y="21995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5994400" y="21995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146800" y="21995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350000" y="2142430"/>
            <a:ext cx="3352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438900" y="2155130"/>
            <a:ext cx="3213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0400" y="2409130"/>
            <a:ext cx="4064000" cy="1079500"/>
          </a:xfrm>
          <a:prstGeom prst="rect">
            <a:avLst/>
          </a:prstGeom>
        </p:spPr>
      </p:pic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5734050" y="3647380"/>
          <a:ext cx="564515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19288"/>
                <a:gridCol w="3725862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Element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&lt;title&gt;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unikalny dla każdej podstrony, ok. 50–60 znaków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meta description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zachęcające streszczenie, ok. 150 znaków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h1–h6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h1, logiczna hierarchia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alt, adresy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opisowe alt, czytelne nazwy plików i adresów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18 · Publikacja i powtórka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KONTROLA JAKOŚCI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Walidator W3C i Lighthouse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61645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23545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validator.w3.org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23545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sprawdza HTML: niezamknięte znaczniki, zduplikowane id, brak alt, zły zagnieżdżenie (np. div w p)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2925961"/>
            <a:ext cx="461645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22350" y="3110111"/>
            <a:ext cx="423545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jigsaw.w3.org/css-validator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22350" y="3417391"/>
            <a:ext cx="423545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sprawdza CSS: literówki we właściwościach, błędne wartości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5734050" y="1653480"/>
          <a:ext cx="5645150" cy="18123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58020"/>
                <a:gridCol w="3387130"/>
              </a:tblGrid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Lighthouse (F12 → Lighthouse)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ocenia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Performance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szybkość ładowania, rozmiar obrazów, LCP, CLS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Accessibility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kontrast, alt, etykiety, kolejność nagłówków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Best Practices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HTTPS, błędy w konsoli, przestarzałe API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title, description, czytelne linki, viewport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734050" y="3621385"/>
            <a:ext cx="5683250" cy="222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Wynik 0–100 w każdej kategorii, z listą konkretnych poprawek.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4300041"/>
            <a:ext cx="10566400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4300041"/>
            <a:ext cx="50800" cy="9652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66800" y="4452441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4668341"/>
            <a:ext cx="101473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Ostrzeżenie walidatora to nie zawsze błąd, ale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Error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 trzeba poprawić. Zielony walidator + Lighthouse ≥ 90 to dobry standard przed oddaniem strony klientowi.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18 · Publikacja i powtórka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wygląda egzamin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0F766E"/>
                </a:solidFill>
                <a:latin typeface="Arial"/>
              </a:rPr>
              <a:t>60 min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część pisemna: 40 pytań testowych, próg zdania 50%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0F766E"/>
                </a:solidFill>
                <a:latin typeface="Arial"/>
              </a:rPr>
              <a:t>150 min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część praktyczna przy komputerze, próg zdania 75%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0F766E"/>
                </a:solidFill>
                <a:latin typeface="Arial"/>
              </a:rPr>
              <a:t>3 zadania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praktyce: baza danych, witryna (HTML + CSS), skrypt (JS lub PHP)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229471"/>
          <a:ext cx="105664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803046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Część praktyczna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zwykle trzeba oddać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baza danych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import pliku SQL, zapytania zapisane w pliku tekstowym, zrzuty ekranu wyników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witryna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plik HTML zgodny z opisem i rysunkiem bloków (baner, panele, stopka) + arkusz CSS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grafika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obraz przygotowany wg wymagań (wymiary, format, nazwa)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skrypt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JavaScript w przeglądarce lub PHP z bazą (mysqli)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18 · Publikacja i powtórka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PRZYGOTOWANIE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Część „witryna” — lista kontrolna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453360" cy="16859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czytaj polecenie do końca i odhaczaj każde wymaganie — za każde jest osobny punkt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najpierw szkielet HTML z blokami w kolejności z rysunku, potem CSS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nazwy plików, klas i id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dokładnie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jak w arkuszu (wielkość liter!)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kolory, czcionki, szerokości w procentach — przepisuj wartości z polecenia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po każdym etapie: zapisz, odśwież, F12 → Console bez błędów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761460" y="1653480"/>
            <a:ext cx="461774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971010" y="1837630"/>
            <a:ext cx="423674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Ćwicz na arkuszach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971010" y="2144911"/>
            <a:ext cx="423674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rozwiązuj archiwalne arkusze z mierzeniem czasu: 150 minut to mało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761460" y="2925961"/>
            <a:ext cx="461774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971010" y="3110111"/>
            <a:ext cx="423674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Najczęstsze straty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71010" y="3417391"/>
            <a:ext cx="423674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brak alt, zła ścieżka do obrazu, CSS nie podpięty, nie ten format grafiki, brak zrzutów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12800" y="4300041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12800" y="4300041"/>
            <a:ext cx="50800" cy="75178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66800" y="4452441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4668341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Strona nie musi być piękna — ma być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zgodna z poleceniem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. Dokładność daje więcej punktów niż własne pomysły.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18 · Publikacja i powtórka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51919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Załóż konto na GitHubie, utwórz repozytorium i opublikuj swoją stronę z roku na GitHub Pages.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05070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Wykonaj trzy commity z sensownymi opisami (np. „Dodano galerię”, „Poprawiono menu na telefonie”).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75054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Sprawdź stronę walidatorem W3C (HTML i CSS) i popraw wszystkie błędy typu Error.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82714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Uruchom Lighthouse, zapisz wyniki czterech kategorii i popraw co najmniej trzy uwagi.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39973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Rozwiąż część „witryna” archiwalnego arkusza INF.03 w 75 minut i oceń ją wg kryteriów CKE.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18 · Publikacja i powtórka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631715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hosting współdzielony od statycznego (np. GitHub Pages)?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98700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służą rekordy DNS A, CNAME i MX?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44338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zamiast FTP używamy SFTP?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76101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Jaką rolę pełnią polecenia git add, git commit i git push?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511006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 elementy strony mają największe znaczenie dla SEO?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Docs, letsencrypt.org, docs.github.com (Pages), git-scm.com, validator.w3.org, developer.chrome.com (Lighthouse), informator i arkusze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1.18 Publikacja strony i powtórka INF.03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