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lekcja o CSS. Cel: uczeń dołącza zewnętrzny arkusz, zna podstawowe selektory z arkuszy INF.03 i potrafi policzyć specyficzność. Na egzaminie w części praktycznej arkusz styl.css jest zawsze osobnym plikiem.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Zapytaj klasę: dlaczego jeden plik dla całej witryny? Zmiana koloru w jednym miejscu, przeglądarka trzyma plik w pamięci podręcznej. Typowy błąd: rel="stylesheet" pominięte albo zła ścieżka — strona bez stylów, a w F12 Network widać 404.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Brak średnika po ostatniej deklaracji jest dozwolony, ale dopisujemy go zawsze — przy dopisaniu kolejnej linii unikniemy błędu. Błędna deklaracja jest po prostu pomijana: przeglądarka nie zgłasza błędu, dlatego warto sprawdzać w F12.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błąd: kropka w HTML (class=".wazne") albo brak kropki w CSS. Nazwy klas są wrażliwe na wielkość liter. Do stylowania wolimy klasy — id ma bardzo wysoką specyficzność, co utrudnia późniejsze zmiany.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Narysuj na tablicy drzewo: article → h2, p, p, div → p. Zapytaj, dlaczego akapit w div jest szary, a nie zielony. Selektor potomka występuje w niemal każdym arkuszu INF.03, np. „odnośniki w panelu lewym” → #lewy 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Selektor [type="text"] przydaje się w formularzach (lekcja 5). Zapytaj: jaki kolor ma odnośnik https z target="_blank"? Wygrywa reguła zapisana później przy tej samej specyficzności — to wstęp do kaskady.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Wiersz nagłówka też jest dzieckiem, dlatego parzyste to Kraków, Poznań, Opole. Pokaż na żywo :hover. Tabele w paski to częste polecenie w INF.03: „co drugi wiersz tabeli ma tło…”.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Słowo kaskada oznacza, że wiele arkuszy i reguł spływa na element, a przeglądarka rozstrzyga konflikty po kolei. Style inline (atrybut style) mają wyższy priorytet niż każdy selektor z arkusza. Nowoczesny CSS ma też warstwy @layer — na razie wystarczy wiedzieć, że istnieją.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 ustne: policz ul li a (0,0,3) i .menu a:hover (0,2,1). Nie dodajemy tego jak liczb dziesiętnych — 11 klas nie pokona jednego id. W F12 po najechaniu na selektor w panelu Styles widać jego specyficzność.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Poproś uczniów, by przed pokazaniem wyniku zgadli kolor. Potem otwórz F12 → Elements → Styles: przekreślone deklaracje to te, które przegrały. To najszybszy sposób na pytanie „czemu mój styl nie działa?”.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Wartość odziedziczona ma najniższy priorytet — każda reguła wskazująca element bezpośrednio, nawet zwykłe p, ją pokona. Typowy błąd: ustawienie color na div, a potem zdziwienie, że odnośnik w środku jest niebieski — przeglądarka ma własną regułę dla 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Odpowiedź: C (1,0,1). B ma 0,2,1, A — 0,0,4, D — 0,1,1. W części praktycznej oceniane jest, czy styl dotyczy właściwych elementów — zły selektor to stracony punkt, nawet jeśli wartości są dobre.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4: 1,0,1; 0,1,2; 0,1,1; 0,0,3. Zad. 5 uczy czytania panelu Styles — to podstawowe narzędzie przy szukaniu błędów.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pochodzenie i !important, specyficzność, kolejność w kodzie.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CSS — selektory i kaskada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Jak dołączyć arkusz, jak wskazać element i która reguła wygrywa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TRZY SPOSOBY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Gdzie można zapisać style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0170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&lt;!-- 1. atrybut style (inline) --&gt;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style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"color: red;"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&gt;Tekst&lt;/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&lt;!-- 2. element &lt;style&gt; w &lt;head&gt; --&gt;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style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navy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style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&lt;!-- 3. plik zewnętrzny (zalecany) --&gt;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link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rel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"stylesheet"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"styl.css"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248400" y="1653480"/>
          <a:ext cx="5130799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39180"/>
                <a:gridCol w="1539180"/>
                <a:gridCol w="205243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Sposób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Zasięg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style="…"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element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wyjątkowo, np. w e-mailu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&lt;style&gt;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jedna strona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szybkie testy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&lt;link&gt;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cała witryna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zawsze w projektach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Rounded Rectangle 16"/>
          <p:cNvSpPr/>
          <p:nvPr/>
        </p:nvSpPr>
        <p:spPr>
          <a:xfrm>
            <a:off x="6248400" y="2975074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6248400" y="2975074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502400" y="3127474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3343374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Na egzaminie INF.03 polecenie brzmi zwykle: „styl zapisany w pliku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styl.css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, dołączony do strony”. Element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&lt;link&gt;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umieszczamy w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&lt;head&gt;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SKŁADNIA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Budowa reguły CSS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967309"/>
          </a:xfrm>
          <a:prstGeom prst="roundRect">
            <a:avLst>
              <a:gd name="adj" fmla="val 387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67309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/* komentarz w CSS */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38846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8162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#0f766e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17477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font-size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32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56793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96109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235424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300" b="0" i="0" u="none">
                <a:solidFill>
                  <a:srgbClr val="1D5FD0"/>
                </a:solidFill>
                <a:latin typeface="Courier New"/>
              </a:rPr>
              <a:t>h2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font-family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Arial,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sans-serif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1400" y="3773190"/>
            <a:ext cx="4940300" cy="11858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selektor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które elementy (tu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h1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blok deklaracji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w nawiasach klamrowych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deklaracja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= właściwość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: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wartość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;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przecinek grupuje selektory: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h1, h2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48400" y="1894780"/>
            <a:ext cx="4838700" cy="2755900"/>
          </a:xfrm>
          <a:prstGeom prst="roundRect">
            <a:avLst>
              <a:gd name="adj" fmla="val 276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localhost/regula.html</a:t>
            </a:r>
          </a:p>
        </p:txBody>
      </p:sp>
      <p:pic>
        <p:nvPicPr>
          <p:cNvPr id="22" name="Picture 2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413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SELEKTORY PROSTE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Element, klasa, identyfikator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02680"/>
            <a:ext cx="5130800" cy="1562497"/>
          </a:xfrm>
          <a:prstGeom prst="roundRect">
            <a:avLst>
              <a:gd name="adj" fmla="val 487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02680"/>
            <a:ext cx="50800" cy="156249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487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#374151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element */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19604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wazne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#b91c1c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klasa */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1721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#stopka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#e5e7eb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id */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38392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*   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margin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     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wszystko */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595662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wazne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font-weight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bold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p z klasą */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0739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duze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font-size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22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317577"/>
            <a:ext cx="5130800" cy="1139031"/>
          </a:xfrm>
          <a:prstGeom prst="roundRect">
            <a:avLst>
              <a:gd name="adj" fmla="val 66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317577"/>
            <a:ext cx="50800" cy="113903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54100" y="346362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&gt;Zwykły akapit&lt;/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7536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"wazne"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&gt;Ważny akapit&lt;/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8709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"wazne duze"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&gt;Dwie klasy&lt;/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9882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"stopka"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&gt;Stopka&lt;/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48400" y="16026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48400" y="1843980"/>
            <a:ext cx="458470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254750" y="18503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356350" y="19709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508750" y="19709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661150" y="19709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864350" y="19138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953250" y="19265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localhost/selektory.html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180530"/>
            <a:ext cx="4572000" cy="1905000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6248400" y="4244280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6248400" y="42442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502400" y="43966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02400" y="4612580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Klasa (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.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) może wystąpić wiele razy,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id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(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#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) — tylko raz na stronie. Element może mieć kilka klas oddzielonych spacją.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RELACJE W DRZEWIE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Selektory potomka, dziecka i sąsiada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5113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41773"/>
                <a:gridCol w="3489027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Wybiera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nav 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każde a wewnątrz nav (potomek)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ul &gt; li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li, które jest dzieckiem ul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h2 + 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 tuż za h2 (sąsiad)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h2 ~ 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każde p za h2 (rodzeństwo)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320355"/>
            <a:ext cx="5130800" cy="982662"/>
          </a:xfrm>
          <a:prstGeom prst="roundRect">
            <a:avLst>
              <a:gd name="adj" fmla="val 77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320355"/>
            <a:ext cx="50800" cy="9826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34664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article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 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#6b7280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36965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article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&gt; 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0" i="0" u="none">
                <a:solidFill>
                  <a:srgbClr val="7C3AED"/>
                </a:solidFill>
                <a:latin typeface="Courier New"/>
              </a:rPr>
              <a:t>#0f766e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392678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D5FD0"/>
                </a:solidFill>
                <a:latin typeface="Courier New"/>
              </a:rPr>
              <a:t>h2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25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      {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font-weight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50" b="1" i="0" u="none">
                <a:solidFill>
                  <a:srgbClr val="0F766E"/>
                </a:solidFill>
                <a:latin typeface="Courier New"/>
              </a:rPr>
              <a:t>bold</a:t>
            </a:r>
            <a:r>
              <a:rPr sz="12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48400" y="1894780"/>
            <a:ext cx="483870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localhost/relacje.html</a:t>
            </a:r>
          </a:p>
        </p:txBody>
      </p:sp>
      <p:pic>
        <p:nvPicPr>
          <p:cNvPr id="18" name="Picture 17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1905000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6248400" y="4295080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248400" y="42950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502400" y="4447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4663380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Spacja to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potomek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na dowolnej głębokości,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&gt;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to tylko bezpośrednie dziecko.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SELEKTORY ATRYBUTU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Wybór po atrybucie i jego wartości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139031"/>
          </a:xfrm>
          <a:prstGeom prst="roundRect">
            <a:avLst>
              <a:gd name="adj" fmla="val 66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13903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target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      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purple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^=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"https"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green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$=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".pdf"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crimson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type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"text"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]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border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solid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teal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812800" y="2944912"/>
          <a:ext cx="51308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52241"/>
                <a:gridCol w="30785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[attr]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atrybut istnieje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[attr="x"]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wartość dokładnie 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[attr^="x"]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zaczyna się od 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[attr$="x"]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kończy się na 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[attr*="x"]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zawiera 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248400" y="1653480"/>
            <a:ext cx="462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48400" y="1894780"/>
            <a:ext cx="4584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6254750" y="1901130"/>
            <a:ext cx="457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864350" y="1964630"/>
            <a:ext cx="386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953250" y="1977330"/>
            <a:ext cx="372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localhost/atrybuty.html</a:t>
            </a:r>
          </a:p>
        </p:txBody>
      </p:sp>
      <p:pic>
        <p:nvPicPr>
          <p:cNvPr id="19" name="Picture 1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572000" cy="2095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PSEUDOKLASY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Stan i pozycja elementu: :hover, :nth-child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562497"/>
          </a:xfrm>
          <a:prstGeom prst="roundRect">
            <a:avLst>
              <a:gd name="adj" fmla="val 487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56249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:hover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orange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:first-child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font-weight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bold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:last-child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gray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:nth-child(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even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#f0fdfa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:nth-child(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3n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+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 … } 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1, 4, 7… */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:not(.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wybrany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opacity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.6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368377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368377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66800" y="3520777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736677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:nth-child(odd)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= nieparzyste,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even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= parzyste. Liczymy od 1, a pod uwagę bierzemy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wszystkie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dzieci rodzica.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Tabela „w paski” — tr:nth-child(even)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4838700" cy="2438400"/>
          </a:xfrm>
          <a:prstGeom prst="roundRect">
            <a:avLst>
              <a:gd name="adj" fmla="val 31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localhost/pogoda.html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20955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KASKADA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Która reguła wygrywa, gdy kilka pasuje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234234" cy="1023541"/>
          </a:xfrm>
          <a:prstGeom prst="roundRect">
            <a:avLst>
              <a:gd name="adj" fmla="val 744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3234234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954834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1. Pochodzenie i ważność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85280"/>
            <a:ext cx="2954834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style przeglądarki &lt; style autora &lt; deklaracje !important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35934" y="202237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478834" y="1653480"/>
            <a:ext cx="3234234" cy="1023541"/>
          </a:xfrm>
          <a:prstGeom prst="roundRect">
            <a:avLst>
              <a:gd name="adj" fmla="val 744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4478834" y="1653480"/>
            <a:ext cx="3234234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637584" y="1831280"/>
            <a:ext cx="2954834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2. Specyficzność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7584" y="2085280"/>
            <a:ext cx="2954834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dokładniejszy selektor wygrywa: id &gt; klasa &gt; element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01967" y="2022376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44867" y="1653480"/>
            <a:ext cx="3234234" cy="1023541"/>
          </a:xfrm>
          <a:prstGeom prst="roundRect">
            <a:avLst>
              <a:gd name="adj" fmla="val 744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44867" y="1653480"/>
            <a:ext cx="3234234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303617" y="1831280"/>
            <a:ext cx="2954834" cy="203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3. Kolejność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03617" y="2085280"/>
            <a:ext cx="2954834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przy remisie wygrywa reguła zapisana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później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2931021"/>
            <a:ext cx="5130800" cy="1249362"/>
          </a:xfrm>
          <a:prstGeom prst="roundRect">
            <a:avLst>
              <a:gd name="adj" fmla="val 60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12800" y="2931021"/>
            <a:ext cx="50800" cy="12493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54100" y="3077071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blue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3316387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green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/* wygrywa */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3555702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54100" y="3795018"/>
            <a:ext cx="47307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300" b="0" i="0" u="none">
                <a:solidFill>
                  <a:srgbClr val="1D4ED8"/>
                </a:solidFill>
                <a:latin typeface="Courier New"/>
              </a:rPr>
              <a:t>info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red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!important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248400" y="2931021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6248400" y="2931021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6502400" y="3083421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502400" y="3299321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!important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łamie normalną kolejność i trudno go potem nadpisać. Używaj wyjątkowo — w arkuszu egzaminacyjnym nie jest potrzebny.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OBLICZANIE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Specyficzność: trzy liczby (a, b, c)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6153150" cy="232886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92127"/>
                <a:gridCol w="861417"/>
                <a:gridCol w="1107480"/>
                <a:gridCol w="984448"/>
                <a:gridCol w="110767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Selektor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a: id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b: klasy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c: elem.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Wynik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0,0,1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nav 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0,0,2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.menu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0,1,0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a:hover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0,1,1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ul.menu li 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0,1,3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#menu 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1,0,1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#menu .aktywny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1,1,0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7274520" y="1653480"/>
            <a:ext cx="4104680" cy="1445022"/>
          </a:xfrm>
          <a:prstGeom prst="roundRect">
            <a:avLst>
              <a:gd name="adj" fmla="val 527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44502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9243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Kolumna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b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to klasy, atrybuty i pseudoklasy. Porównujemy od lewej: najpierw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a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, przy remisie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b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, potem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c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 Jedno id pokonuje dowolnie wiele klas.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03120" y="3250902"/>
            <a:ext cx="3914180" cy="11493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*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kombinatory (spacja, &gt;, +, ~) — 0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:not(x)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:is(x)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liczy się x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:where(x)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zawsze 0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atrybut style — wygrywa z każdym selektorem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 PRAKTYCE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Konflikt reguł — kto wygrywa?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139031"/>
          </a:xfrm>
          <a:prstGeom prst="roundRect">
            <a:avLst>
              <a:gd name="adj" fmla="val 668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13903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#menu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crimson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}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1,0,1 */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150" b="0" i="0" u="none">
                <a:solidFill>
                  <a:srgbClr val="1D4ED8"/>
                </a:solidFill>
                <a:latin typeface="Courier New"/>
              </a:rPr>
              <a:t>menu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green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  }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0,1,1 */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blue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   }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0,0,4 */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           {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gray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   } </a:t>
            </a:r>
            <a:r>
              <a:rPr sz="1150" b="0" i="0" u="none">
                <a:solidFill>
                  <a:srgbClr val="667085"/>
                </a:solidFill>
                <a:latin typeface="Courier New"/>
              </a:rPr>
              <a:t>/* 0,0,1 */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4912"/>
            <a:ext cx="5130800" cy="1562497"/>
          </a:xfrm>
          <a:prstGeom prst="roundRect">
            <a:avLst>
              <a:gd name="adj" fmla="val 487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2944912"/>
            <a:ext cx="50800" cy="156249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54100" y="3090962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02695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"menu"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"menu"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14427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"#"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&gt;Start&lt;/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li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26160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37893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nav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49626"/>
            <a:ext cx="47307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"#"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&gt;Link poza menu&lt;/</a:t>
            </a:r>
            <a:r>
              <a:rPr sz="1150" b="0" i="0" u="none">
                <a:solidFill>
                  <a:srgbClr val="1D5FD0"/>
                </a:solidFill>
                <a:latin typeface="Courier New"/>
              </a:rPr>
              <a:t>a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48400" y="1894780"/>
            <a:ext cx="4457700" cy="1612900"/>
          </a:xfrm>
          <a:prstGeom prst="roundRect">
            <a:avLst>
              <a:gd name="adj" fmla="val 4724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localhost/menu.html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1270000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6248400" y="3660080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6248400" y="3660080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502400" y="3812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02400" y="4028380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Odnośnik w menu jest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czerwony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: selektor z id ma najwyższą specyficzność, choć zapisano go pierwszy. Link poza menu pasuje tylko do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a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DZIEDZICZENIE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przechodzi z rodzica na dzieci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130800" cy="1431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65400"/>
                <a:gridCol w="256540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Dziedziczone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Niedziedziczone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color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margin, padding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font-family, font-size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border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line-height, text-align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background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list-style, visibility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width, height, display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240385"/>
            <a:ext cx="5130800" cy="1175941"/>
          </a:xfrm>
          <a:prstGeom prst="roundRect">
            <a:avLst>
              <a:gd name="adj" fmla="val 64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240385"/>
            <a:ext cx="50800" cy="1175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3386435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color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#1e3a8a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3607395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font-family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Georgia,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serif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3828355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D5FD0"/>
                </a:solidFill>
                <a:latin typeface="Courier New"/>
              </a:rPr>
              <a:t>div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solid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#0f766e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4049316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jak-rodzic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inherit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48400" y="1894780"/>
            <a:ext cx="4838700" cy="2120900"/>
          </a:xfrm>
          <a:prstGeom prst="roundRect">
            <a:avLst>
              <a:gd name="adj" fmla="val 3592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ounded Rectangle 12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localhost/dziedziczenie.html</a:t>
            </a:r>
          </a:p>
        </p:txBody>
      </p:sp>
      <p:pic>
        <p:nvPicPr>
          <p:cNvPr id="19" name="Picture 1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1778000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6248400" y="4168080"/>
            <a:ext cx="51308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6248400" y="4168080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6502400" y="4320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4536380"/>
            <a:ext cx="47117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Dlatego krój i kolor tekstu ustawiamy raz — dla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body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. Wartości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inherit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initial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i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unset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wymuszają lub kasują dziedziczenie.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EGZAMIN 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Selektory w arkuszach egzaminacyjnych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6153150" cy="21145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937992"/>
                <a:gridCol w="2215158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 w arkuszu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Selektor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styl panelu lewego (id lewy)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#lewy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obrazy w panelu prawym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#prawy img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nagłówki drugiego stopnia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h2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odnośnik po najechaniu kursorem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a:hover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co drugi wiersz tabeli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tr:nth-child(even)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elementy z klasą zdjecie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.zdjecie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270750" y="1653480"/>
            <a:ext cx="414655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Test: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który selektor ma najwyższą specyficzność?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270750" y="2054721"/>
          <a:ext cx="410845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92919"/>
                <a:gridCol w="3615531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Selektor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nav ul li 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.menu a:hover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#menu 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a[href]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45829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Utwórz stronę z plikiem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styl.css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dołączonym przez &lt;link&gt;; ustaw dla body krój Verdana i kolor tekstu #333.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32931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Nadaj klasę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wazne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dwóm akapitom i wyróżnij je kolorem tła; jednemu elementowi nadaj id i ustaw ramkę.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44517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Zbuduj tabelę 6×2 i pokoloruj co drugi wiersz; po najechaniu kursorem wiersz ma zmieniać tło.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566062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Policz specyficzność: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#stopka 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ul.menu &gt; li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a:hover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article h2 + 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18244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Zapisz dwie sprzeczne reguły i w F12 (Elements → Styles) wskaż przekreśloną deklarację.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7 · Selektory i kaskada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90351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zalecamy zewnętrzny arkusz stylów zamiast atrybutu style?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53714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selektor </a:t>
            </a:r>
            <a:r>
              <a:rPr sz="1500" b="1" i="0" u="none">
                <a:solidFill>
                  <a:srgbClr val="FFFFFF"/>
                </a:solidFill>
                <a:latin typeface="Arial"/>
              </a:rPr>
              <a:t>div p</a:t>
            </a:r>
            <a:r>
              <a:rPr sz="1500" b="0" i="0" u="none">
                <a:solidFill>
                  <a:srgbClr val="FFFFFF"/>
                </a:solidFill>
                <a:latin typeface="Arial"/>
              </a:rPr>
              <a:t> od </a:t>
            </a:r>
            <a:r>
              <a:rPr sz="1500" b="1" i="0" u="none">
                <a:solidFill>
                  <a:srgbClr val="FFFFFF"/>
                </a:solidFill>
                <a:latin typeface="Arial"/>
              </a:rPr>
              <a:t>div &gt; p</a:t>
            </a:r>
            <a:r>
              <a:rPr sz="1500" b="0" i="0" u="none">
                <a:solidFill>
                  <a:srgbClr val="FFFFFF"/>
                </a:solidFill>
                <a:latin typeface="Arial"/>
              </a:rPr>
              <a:t>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90855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 jakiej kolejności przeglądarka rozstrzyga konflikt reguł?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719623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Które właściwości są dziedziczone? Podaj dwie dziedziczone i dwie niedziedziczone.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(CSS selectors, Cascade, Specificity, Inheritance), W3C Selectors Level 4,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1.07 CSS — selektory i kaskada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