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notesMaster" Target="notesMasters/notesMaster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89C1C7-3DCD-1040-A9CF-14679D8B5DDD}" type="datetimeFigureOut">
              <a:rPr lang="en-US" smtClean="0"/>
              <a:t>10/17/16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5E49A5-4136-284D-997B-48E1D791AD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25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Na podstawie dawnej lekcji 'SQL złączenia' — jej pierwsza połowa to podzapytania (z równością, z funkcją agregującą, zagnieżdżone podwójnie). Przykłady z biura nieruchomości przeniesione na bazę sklep. Dochodzą EXISTS, podzapytania w FROM (tabele pochodne), UNION oraz CTE (WITH) jako zapowiedź roku 2.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Dawny przykład: pracownicy z pensją wyższą od średniej, wraz z różnicą pensja − (SELECT AVG(pensja) …). Funkcji agregującej nie można wpisać wprost do WHERE (WHERE cena &gt; AVG(cena) to błąd) — stąd potrzeba podzapytania.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Typowy błąd: WHERE id_klienta = (SELECT id_klienta FROM klienci WHERE miasto = 'Kraków') — w Krakowie jest trzech klientów, trzeba użyć IN.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Dawny przykład: 'Podaj wszystkich pracowników zatrudnionych w biurze przy ulicy Dobrej 22' — podzapytanie zwracające numer biura.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Tu kolumna id_produktu w pozycjach jest NOT NULL, więc wynik jest poprawny. Gdyby podzapytanie dotyczyło kolumny dopuszczającej NULL (np. produkty.id_kategorii), NOT IN zachowałby się zaskakująco.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SELECT 1 — wartość nie ma znaczenia, liczy się tylko to, czy jakikolwiek wiersz istnieje. NOT EXISTS daje klientów bez opłaconych zamówień.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Wynik jak LEFT JOIN + GROUP BY z lekcji 14. Przy dużych tabelach złączenie bywa szybsze, ale optymalizator MySQL 8+ często sam przepisuje takie zapytania.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Dawny przykład: 'nieruchomości wynajmowane częściej niż średnio' — HAVING count(*) &gt;= (SELECT AVG(ile) FROM (SELECT count(*) AS ile … ) tmp). W roku 2 to samo zapiszemy czytelniej przez WITH (CTE).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UNION to także obejście braku FULL OUTER JOIN: LEFT JOIN … UNION … RIGHT JOIN.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Zad. 4: WHERE pensja &gt; (SELECT AVG(pensja) FROM pracownicy p2 WHERE p2.stanowisko = p.stanowisko) — wynik: Ola Wieczorek (sprzedawca).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Odpowiedź 1: funkcje agregujące działają na grupach, a WHERE filtruje pojedyncze wiersze przed grupowaniem; podzapytanie liczy średnią osobno i zwraca jedną liczbę.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8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9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0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1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203200" cy="6858000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812800" y="812800"/>
            <a:ext cx="106045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1D5FD0"/>
                </a:solidFill>
                <a:latin typeface="Arial"/>
              </a:rPr>
              <a:t>Bazy danych · Rok 1 · Lekcja 15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2825155"/>
            <a:ext cx="10604500" cy="6933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5460"/>
              </a:lnSpc>
            </a:pPr>
            <a:r>
              <a:rPr sz="5200" b="1" i="0" u="none">
                <a:solidFill>
                  <a:srgbClr val="142033"/>
                </a:solidFill>
                <a:latin typeface="Arial"/>
              </a:rPr>
              <a:t>Podzapytania i UNION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12800" y="3721695"/>
            <a:ext cx="10604500" cy="330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600"/>
              </a:lnSpc>
            </a:pPr>
            <a:r>
              <a:rPr sz="2000" b="0" i="0" u="none">
                <a:solidFill>
                  <a:srgbClr val="38445A"/>
                </a:solidFill>
                <a:latin typeface="Arial"/>
              </a:rPr>
              <a:t>Zapytanie w zapytaniu: porównania ze średnią, IN, EXISTS i łączenie wyników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5848350"/>
            <a:ext cx="10604500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0" i="0" u="none">
                <a:solidFill>
                  <a:srgbClr val="5A6475"/>
                </a:solidFill>
                <a:latin typeface="Arial"/>
              </a:rPr>
              <a:t>Technikum · informatyk i programista · MySQL 8.4 / 9.7 LTS i MariaDB · stan wiedzy: październik 2026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POMYSŁ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Odpowiedź jednego zapytania jako dane dla drugiego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130800" cy="1753394"/>
          </a:xfrm>
          <a:prstGeom prst="roundRect">
            <a:avLst>
              <a:gd name="adj" fmla="val 4345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1753394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66800" y="1812230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667085"/>
                </a:solidFill>
                <a:latin typeface="Courier New"/>
              </a:rPr>
              <a:t>-- produkty droższe niż średnia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66800" y="2051546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1" i="0" u="none">
                <a:solidFill>
                  <a:srgbClr val="1D5FD0"/>
                </a:solidFill>
                <a:latin typeface="Courier New"/>
              </a:rPr>
              <a:t>SELECT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nazwa, cena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2290862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1" i="0" u="none">
                <a:solidFill>
                  <a:srgbClr val="1D5FD0"/>
                </a:solidFill>
                <a:latin typeface="Courier New"/>
              </a:rPr>
              <a:t>FROM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produkty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6800" y="2530177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1" i="0" u="none">
                <a:solidFill>
                  <a:srgbClr val="1D5FD0"/>
                </a:solidFill>
                <a:latin typeface="Courier New"/>
              </a:rPr>
              <a:t>WHERE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cena &gt; (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SELECT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AVG(cena)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66800" y="2769493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              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FROM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produkty)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66800" y="3008809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1" i="0" u="none">
                <a:solidFill>
                  <a:srgbClr val="1D5FD0"/>
                </a:solidFill>
                <a:latin typeface="Courier New"/>
              </a:rPr>
              <a:t>ORDER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BY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cena 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DESC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graphicFrame>
        <p:nvGraphicFramePr>
          <p:cNvPr id="12" name="Table 11"/>
          <p:cNvGraphicFramePr>
            <a:graphicFrameLocks noGrp="1"/>
          </p:cNvGraphicFramePr>
          <p:nvPr/>
        </p:nvGraphicFramePr>
        <p:xfrm>
          <a:off x="6248400" y="1653480"/>
          <a:ext cx="5130800" cy="1715691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3772694"/>
                <a:gridCol w="1358106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nazwa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cena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</a:tr>
              <a:tr h="28753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Laptop Vertex 16 Pro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5499.00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8436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Monitor 32" OLED 240 Hz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4599.00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8436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Laptop Nimbus Air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4199.00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8436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Laptop Vertex 14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3299.00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8436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Karta graficzna 16 GB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2899.00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6248400" y="3435846"/>
            <a:ext cx="5168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5 wierszy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812800" y="3867646"/>
            <a:ext cx="10566400" cy="1018381"/>
          </a:xfrm>
          <a:prstGeom prst="roundRect">
            <a:avLst>
              <a:gd name="adj" fmla="val 7482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Rectangle 14"/>
          <p:cNvSpPr/>
          <p:nvPr/>
        </p:nvSpPr>
        <p:spPr>
          <a:xfrm>
            <a:off x="812800" y="3867646"/>
            <a:ext cx="50800" cy="1018381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6" name="TextBox 15"/>
          <p:cNvSpPr txBox="1"/>
          <p:nvPr/>
        </p:nvSpPr>
        <p:spPr>
          <a:xfrm>
            <a:off x="1066800" y="4020046"/>
            <a:ext cx="101473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D5FD0"/>
                </a:solidFill>
                <a:latin typeface="Arial"/>
              </a:rPr>
              <a:t>Zapamiętaj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66800" y="4235946"/>
            <a:ext cx="10147300" cy="4976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Podzapytanie zapisujemy w nawiasach. Najpierw wykonuje się to wewnętrzne (średnia = 1700,33 zł), a jego wynik trafia do zapytania zewnętrznego.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15 · Podzapytania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RODZAJE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Co może zwrócić podzapytanie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653480"/>
          <a:ext cx="10566399" cy="1673025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3592512"/>
                <a:gridCol w="3592512"/>
                <a:gridCol w="3381375"/>
              </a:tblGrid>
              <a:tr h="333970">
                <a:tc>
                  <a:txBody>
                    <a:bodyPr wrap="square"/>
                    <a:lstStyle/>
                    <a:p>
                      <a:pPr algn="l">
                        <a:lnSpc>
                          <a:spcPts val="1680"/>
                        </a:lnSpc>
                      </a:pPr>
                      <a:r>
                        <a:rPr sz="1400" b="1" i="0" u="none">
                          <a:solidFill>
                            <a:srgbClr val="142033"/>
                          </a:solidFill>
                          <a:latin typeface="Arial"/>
                        </a:rPr>
                        <a:t>Wynik podzapytania</a:t>
                      </a:r>
                    </a:p>
                  </a:txBody>
                  <a:tcPr marL="106680" marT="62230" marR="106680" marB="6223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680"/>
                        </a:lnSpc>
                      </a:pPr>
                      <a:r>
                        <a:rPr sz="1400" b="1" i="0" u="none">
                          <a:solidFill>
                            <a:srgbClr val="142033"/>
                          </a:solidFill>
                          <a:latin typeface="Arial"/>
                        </a:rPr>
                        <a:t>Gdzie użyć</a:t>
                      </a:r>
                    </a:p>
                  </a:txBody>
                  <a:tcPr marL="106680" marT="62230" marR="106680" marB="6223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680"/>
                        </a:lnSpc>
                      </a:pPr>
                      <a:r>
                        <a:rPr sz="1400" b="1" i="0" u="none">
                          <a:solidFill>
                            <a:srgbClr val="142033"/>
                          </a:solidFill>
                          <a:latin typeface="Arial"/>
                        </a:rPr>
                        <a:t>Operator</a:t>
                      </a:r>
                    </a:p>
                  </a:txBody>
                  <a:tcPr marL="106680" marT="62230" marR="106680" marB="6223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</a:tr>
              <a:tr h="337145">
                <a:tc>
                  <a:txBody>
                    <a:bodyPr wrap="square"/>
                    <a:lstStyle/>
                    <a:p>
                      <a:pPr algn="l">
                        <a:lnSpc>
                          <a:spcPts val="1680"/>
                        </a:lnSpc>
                      </a:pPr>
                      <a:r>
                        <a:rPr sz="1400" b="0" i="0" u="none">
                          <a:solidFill>
                            <a:srgbClr val="38445A"/>
                          </a:solidFill>
                          <a:latin typeface="Arial"/>
                        </a:rPr>
                        <a:t>jedna wartość (skalar)</a:t>
                      </a:r>
                    </a:p>
                  </a:txBody>
                  <a:tcPr marL="106680" marT="62230" marR="106680" marB="6223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680"/>
                        </a:lnSpc>
                      </a:pPr>
                      <a:r>
                        <a:rPr sz="1400" b="0" i="0" u="none">
                          <a:solidFill>
                            <a:srgbClr val="38445A"/>
                          </a:solidFill>
                          <a:latin typeface="Arial"/>
                        </a:rPr>
                        <a:t>WHERE, SELECT</a:t>
                      </a:r>
                    </a:p>
                  </a:txBody>
                  <a:tcPr marL="106680" marT="62230" marR="106680" marB="6223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680"/>
                        </a:lnSpc>
                      </a:pPr>
                      <a:r>
                        <a:rPr sz="1400" b="0" i="0" u="none">
                          <a:solidFill>
                            <a:srgbClr val="38445A"/>
                          </a:solidFill>
                          <a:latin typeface="Arial"/>
                        </a:rPr>
                        <a:t>=, &lt;, &gt;, &lt;&gt; …</a:t>
                      </a:r>
                    </a:p>
                  </a:txBody>
                  <a:tcPr marL="106680" marT="62230" marR="106680" marB="6223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3970">
                <a:tc>
                  <a:txBody>
                    <a:bodyPr wrap="square"/>
                    <a:lstStyle/>
                    <a:p>
                      <a:pPr algn="l">
                        <a:lnSpc>
                          <a:spcPts val="1680"/>
                        </a:lnSpc>
                      </a:pPr>
                      <a:r>
                        <a:rPr sz="1400" b="0" i="0" u="none">
                          <a:solidFill>
                            <a:srgbClr val="38445A"/>
                          </a:solidFill>
                          <a:latin typeface="Arial"/>
                        </a:rPr>
                        <a:t>jedna kolumna, wiele wierszy</a:t>
                      </a:r>
                    </a:p>
                  </a:txBody>
                  <a:tcPr marL="106680" marT="62230" marR="106680" marB="6223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680"/>
                        </a:lnSpc>
                      </a:pPr>
                      <a:r>
                        <a:rPr sz="1400" b="0" i="0" u="none">
                          <a:solidFill>
                            <a:srgbClr val="38445A"/>
                          </a:solidFill>
                          <a:latin typeface="Arial"/>
                        </a:rPr>
                        <a:t>WHERE</a:t>
                      </a:r>
                    </a:p>
                  </a:txBody>
                  <a:tcPr marL="106680" marT="62230" marR="106680" marB="6223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680"/>
                        </a:lnSpc>
                      </a:pPr>
                      <a:r>
                        <a:rPr sz="1400" b="0" i="0" u="none">
                          <a:solidFill>
                            <a:srgbClr val="38445A"/>
                          </a:solidFill>
                          <a:latin typeface="Arial"/>
                        </a:rPr>
                        <a:t>IN, NOT IN, ANY, ALL</a:t>
                      </a:r>
                    </a:p>
                  </a:txBody>
                  <a:tcPr marL="106680" marT="62230" marR="106680" marB="6223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3970">
                <a:tc>
                  <a:txBody>
                    <a:bodyPr wrap="square"/>
                    <a:lstStyle/>
                    <a:p>
                      <a:pPr algn="l">
                        <a:lnSpc>
                          <a:spcPts val="1680"/>
                        </a:lnSpc>
                      </a:pPr>
                      <a:r>
                        <a:rPr sz="1400" b="0" i="0" u="none">
                          <a:solidFill>
                            <a:srgbClr val="38445A"/>
                          </a:solidFill>
                          <a:latin typeface="Arial"/>
                        </a:rPr>
                        <a:t>cokolwiek / nic</a:t>
                      </a:r>
                    </a:p>
                  </a:txBody>
                  <a:tcPr marL="106680" marT="62230" marR="106680" marB="6223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680"/>
                        </a:lnSpc>
                      </a:pPr>
                      <a:r>
                        <a:rPr sz="1400" b="0" i="0" u="none">
                          <a:solidFill>
                            <a:srgbClr val="38445A"/>
                          </a:solidFill>
                          <a:latin typeface="Arial"/>
                        </a:rPr>
                        <a:t>WHERE</a:t>
                      </a:r>
                    </a:p>
                  </a:txBody>
                  <a:tcPr marL="106680" marT="62230" marR="106680" marB="6223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680"/>
                        </a:lnSpc>
                      </a:pPr>
                      <a:r>
                        <a:rPr sz="1400" b="0" i="0" u="none">
                          <a:solidFill>
                            <a:srgbClr val="38445A"/>
                          </a:solidFill>
                          <a:latin typeface="Arial"/>
                        </a:rPr>
                        <a:t>EXISTS, NOT EXISTS</a:t>
                      </a:r>
                    </a:p>
                  </a:txBody>
                  <a:tcPr marL="106680" marT="62230" marR="106680" marB="6223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3970">
                <a:tc>
                  <a:txBody>
                    <a:bodyPr wrap="square"/>
                    <a:lstStyle/>
                    <a:p>
                      <a:pPr algn="l">
                        <a:lnSpc>
                          <a:spcPts val="1680"/>
                        </a:lnSpc>
                      </a:pPr>
                      <a:r>
                        <a:rPr sz="1400" b="0" i="0" u="none">
                          <a:solidFill>
                            <a:srgbClr val="38445A"/>
                          </a:solidFill>
                          <a:latin typeface="Arial"/>
                        </a:rPr>
                        <a:t>cała tabela</a:t>
                      </a:r>
                    </a:p>
                  </a:txBody>
                  <a:tcPr marL="106680" marT="62230" marR="106680" marB="6223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680"/>
                        </a:lnSpc>
                      </a:pPr>
                      <a:r>
                        <a:rPr sz="1400" b="0" i="0" u="none">
                          <a:solidFill>
                            <a:srgbClr val="38445A"/>
                          </a:solidFill>
                          <a:latin typeface="Arial"/>
                        </a:rPr>
                        <a:t>FROM (tabela pochodna)</a:t>
                      </a:r>
                    </a:p>
                  </a:txBody>
                  <a:tcPr marL="106680" marT="62230" marR="106680" marB="6223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680"/>
                        </a:lnSpc>
                      </a:pPr>
                      <a:r>
                        <a:rPr sz="1400" b="0" i="0" u="none">
                          <a:solidFill>
                            <a:srgbClr val="38445A"/>
                          </a:solidFill>
                          <a:latin typeface="Arial"/>
                        </a:rPr>
                        <a:t>trzeba nadać alias</a:t>
                      </a:r>
                    </a:p>
                  </a:txBody>
                  <a:tcPr marL="106680" marT="62230" marR="106680" marB="6223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Rounded Rectangle 4"/>
          <p:cNvSpPr/>
          <p:nvPr/>
        </p:nvSpPr>
        <p:spPr>
          <a:xfrm>
            <a:off x="812800" y="3583682"/>
            <a:ext cx="10566400" cy="1018381"/>
          </a:xfrm>
          <a:prstGeom prst="roundRect">
            <a:avLst>
              <a:gd name="adj" fmla="val 7482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12800" y="3583682"/>
            <a:ext cx="50800" cy="1018381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66800" y="3736082"/>
            <a:ext cx="101473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D5FD0"/>
                </a:solidFill>
                <a:latin typeface="Arial"/>
              </a:rPr>
              <a:t>Uwaga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3951982"/>
            <a:ext cx="10147300" cy="4976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Podzapytanie z operatorem = musi zwrócić </a:t>
            </a:r>
            <a:r>
              <a:rPr sz="1400" b="1" i="0" u="none">
                <a:solidFill>
                  <a:srgbClr val="142033"/>
                </a:solidFill>
                <a:latin typeface="Arial"/>
              </a:rPr>
              <a:t>dokładnie jedną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 wartość. Gdy zwróci więcej: </a:t>
            </a:r>
            <a:r>
              <a:rPr sz="1400" b="1" i="0" u="none">
                <a:solidFill>
                  <a:srgbClr val="142033"/>
                </a:solidFill>
                <a:latin typeface="Arial"/>
              </a:rPr>
              <a:t>ERROR 1242: Subquery returns more than 1 row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15 · Podzapytania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IN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Lista wartości z innej tabeli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130800" cy="2471341"/>
          </a:xfrm>
          <a:prstGeom prst="roundRect">
            <a:avLst>
              <a:gd name="adj" fmla="val 308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2471341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66800" y="1812230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667085"/>
                </a:solidFill>
                <a:latin typeface="Courier New"/>
              </a:rPr>
              <a:t>-- zamówienia klientów z Krakowa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66800" y="2051546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1" i="0" u="none">
                <a:solidFill>
                  <a:srgbClr val="1D5FD0"/>
                </a:solidFill>
                <a:latin typeface="Courier New"/>
              </a:rPr>
              <a:t>SELECT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id_zamowienia, id_klienta,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2290862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       status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6800" y="2530177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1" i="0" u="none">
                <a:solidFill>
                  <a:srgbClr val="1D5FD0"/>
                </a:solidFill>
                <a:latin typeface="Courier New"/>
              </a:rPr>
              <a:t>FROM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zamowienia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66800" y="2769493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1" i="0" u="none">
                <a:solidFill>
                  <a:srgbClr val="1D5FD0"/>
                </a:solidFill>
                <a:latin typeface="Courier New"/>
              </a:rPr>
              <a:t>WHERE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id_klienta 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IN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(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66800" y="3008809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SELECT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id_klienta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66800" y="3248124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FROM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klienci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6800" y="3487440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WHERE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miasto = </a:t>
            </a:r>
            <a:r>
              <a:rPr sz="1300" b="0" i="0" u="none">
                <a:solidFill>
                  <a:srgbClr val="0B7A3B"/>
                </a:solidFill>
                <a:latin typeface="Courier New"/>
              </a:rPr>
              <a:t>'Kraków'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66800" y="3726755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graphicFrame>
        <p:nvGraphicFramePr>
          <p:cNvPr id="15" name="Table 14"/>
          <p:cNvGraphicFramePr>
            <a:graphicFrameLocks noGrp="1"/>
          </p:cNvGraphicFramePr>
          <p:nvPr/>
        </p:nvGraphicFramePr>
        <p:xfrm>
          <a:off x="6248400" y="1653480"/>
          <a:ext cx="5130800" cy="1715691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049562"/>
                <a:gridCol w="1442740"/>
                <a:gridCol w="1638498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id_zamowienia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id_klienta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status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</a:tr>
              <a:tr h="28753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wyslane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8436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3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wyslane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8436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4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3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anulowane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8436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10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oplacone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8436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11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9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nowe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6248400" y="3435846"/>
            <a:ext cx="5168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5 wierszy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12800" y="4378821"/>
            <a:ext cx="10604500" cy="4976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To samo da się zapisać złączeniem. Podzapytanie bywa czytelniejsze, gdy z drugiej tabeli potrzebujemy tylko warunku, a nie kolumn do wyniku.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15 · Podzapytania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PUŁAPKA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NOT IN i wartość NULL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130800" cy="1753394"/>
          </a:xfrm>
          <a:prstGeom prst="roundRect">
            <a:avLst>
              <a:gd name="adj" fmla="val 4345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1753394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66800" y="1812230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667085"/>
                </a:solidFill>
                <a:latin typeface="Courier New"/>
              </a:rPr>
              <a:t>-- produkty, których nikt nie kupił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66800" y="2051546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1" i="0" u="none">
                <a:solidFill>
                  <a:srgbClr val="1D5FD0"/>
                </a:solidFill>
                <a:latin typeface="Courier New"/>
              </a:rPr>
              <a:t>SELECT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nazwa 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FROM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produkty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2290862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1" i="0" u="none">
                <a:solidFill>
                  <a:srgbClr val="1D5FD0"/>
                </a:solidFill>
                <a:latin typeface="Courier New"/>
              </a:rPr>
              <a:t>WHERE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id_produktu 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NOT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IN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(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6800" y="2530177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SELECT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id_produktu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66800" y="2769493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FROM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pozycje_zamowienia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66800" y="3008809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graphicFrame>
        <p:nvGraphicFramePr>
          <p:cNvPr id="12" name="Table 11"/>
          <p:cNvGraphicFramePr>
            <a:graphicFrameLocks noGrp="1"/>
          </p:cNvGraphicFramePr>
          <p:nvPr/>
        </p:nvGraphicFramePr>
        <p:xfrm>
          <a:off x="812800" y="3559274"/>
          <a:ext cx="5130800" cy="578247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5130800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nazwa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</a:tr>
              <a:tr h="28753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Laptop Nimbus Air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812800" y="4204196"/>
            <a:ext cx="5168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1 wiersz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6248400" y="1653480"/>
            <a:ext cx="5130800" cy="1516062"/>
          </a:xfrm>
          <a:prstGeom prst="roundRect">
            <a:avLst>
              <a:gd name="adj" fmla="val 5026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Rectangle 14"/>
          <p:cNvSpPr/>
          <p:nvPr/>
        </p:nvSpPr>
        <p:spPr>
          <a:xfrm>
            <a:off x="6248400" y="1653480"/>
            <a:ext cx="50800" cy="1516062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6" name="TextBox 15"/>
          <p:cNvSpPr txBox="1"/>
          <p:nvPr/>
        </p:nvSpPr>
        <p:spPr>
          <a:xfrm>
            <a:off x="6502400" y="1805880"/>
            <a:ext cx="47117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D5FD0"/>
                </a:solidFill>
                <a:latin typeface="Arial"/>
              </a:rPr>
              <a:t>Uwaga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502400" y="2021780"/>
            <a:ext cx="4711700" cy="995362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Jeśli podzapytanie w NOT IN zwróci choć jeden </a:t>
            </a:r>
            <a:r>
              <a:rPr sz="1400" b="1" i="0" u="none">
                <a:solidFill>
                  <a:srgbClr val="142033"/>
                </a:solidFill>
                <a:latin typeface="Arial"/>
              </a:rPr>
              <a:t>NULL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, całe zapytanie zwróci </a:t>
            </a:r>
            <a:r>
              <a:rPr sz="1400" b="1" i="0" u="none">
                <a:solidFill>
                  <a:srgbClr val="142033"/>
                </a:solidFill>
                <a:latin typeface="Arial"/>
              </a:rPr>
              <a:t>zero wierszy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 (porównanie z NULL daje „nie wiadomo”). Bezpieczniej użyć NOT EXISTS albo LEFT JOIN … IS NULL.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15 · Podzapytania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EXISTS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Czy istnieje choć jeden pasujący wiersz?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130800" cy="2527102"/>
          </a:xfrm>
          <a:prstGeom prst="roundRect">
            <a:avLst>
              <a:gd name="adj" fmla="val 3015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2527102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66800" y="1812230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667085"/>
                </a:solidFill>
                <a:latin typeface="Courier New"/>
              </a:rPr>
              <a:t>-- klienci z co najmniej jednym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66800" y="203319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667085"/>
                </a:solidFill>
                <a:latin typeface="Courier New"/>
              </a:rPr>
              <a:t>-- zamówieniem opłaconym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225415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1D5FD0"/>
                </a:solidFill>
                <a:latin typeface="Courier New"/>
              </a:rPr>
              <a:t>SELECT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k.imie, k.nazwisko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6800" y="247511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1D5FD0"/>
                </a:solidFill>
                <a:latin typeface="Courier New"/>
              </a:rPr>
              <a:t>FROM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klienci k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66800" y="269607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1D5FD0"/>
                </a:solidFill>
                <a:latin typeface="Courier New"/>
              </a:rPr>
              <a:t>WHERE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1" i="0" u="none">
                <a:solidFill>
                  <a:srgbClr val="1D5FD0"/>
                </a:solidFill>
                <a:latin typeface="Courier New"/>
              </a:rPr>
              <a:t>EXISTS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(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66800" y="291703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200" b="1" i="0" u="none">
                <a:solidFill>
                  <a:srgbClr val="1D5FD0"/>
                </a:solidFill>
                <a:latin typeface="Courier New"/>
              </a:rPr>
              <a:t>SELECT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1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66800" y="313799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200" b="1" i="0" u="none">
                <a:solidFill>
                  <a:srgbClr val="1D5FD0"/>
                </a:solidFill>
                <a:latin typeface="Courier New"/>
              </a:rPr>
              <a:t>FROM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zamowienia z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6800" y="3358952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200" b="1" i="0" u="none">
                <a:solidFill>
                  <a:srgbClr val="1D5FD0"/>
                </a:solidFill>
                <a:latin typeface="Courier New"/>
              </a:rPr>
              <a:t>WHERE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z.id_klienta = k.id_klienta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66800" y="3579912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  </a:t>
            </a:r>
            <a:r>
              <a:rPr sz="1200" b="1" i="0" u="none">
                <a:solidFill>
                  <a:srgbClr val="1D5FD0"/>
                </a:solidFill>
                <a:latin typeface="Courier New"/>
              </a:rPr>
              <a:t>AND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z.status = 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'oplacone'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6800" y="3800872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graphicFrame>
        <p:nvGraphicFramePr>
          <p:cNvPr id="16" name="Table 15"/>
          <p:cNvGraphicFramePr>
            <a:graphicFrameLocks noGrp="1"/>
          </p:cNvGraphicFramePr>
          <p:nvPr/>
        </p:nvGraphicFramePr>
        <p:xfrm>
          <a:off x="6248400" y="1653480"/>
          <a:ext cx="5130800" cy="1146969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954411"/>
                <a:gridCol w="3176389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imie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nazwisko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</a:tr>
              <a:tr h="28753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Anna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Nowak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8436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Maja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Kamińska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8436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Tomasz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Lewandowski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7" name="TextBox 16"/>
          <p:cNvSpPr txBox="1"/>
          <p:nvPr/>
        </p:nvSpPr>
        <p:spPr>
          <a:xfrm>
            <a:off x="6248400" y="2867124"/>
            <a:ext cx="5168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3 wiersze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248400" y="3197324"/>
            <a:ext cx="5168900" cy="6932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To </a:t>
            </a:r>
            <a:r>
              <a:rPr sz="1300" b="1" i="0" u="none">
                <a:solidFill>
                  <a:srgbClr val="38445A"/>
                </a:solidFill>
                <a:latin typeface="Arial"/>
              </a:rPr>
              <a:t>podzapytanie skorelowane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: odwołuje się do k.id_klienta z zapytania zewnętrznego i jest sprawdzane dla każdego klienta osobno.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15 · Podzapytania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W SELECT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Podzapytanie jako kolumna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10566400" cy="1864122"/>
          </a:xfrm>
          <a:prstGeom prst="roundRect">
            <a:avLst>
              <a:gd name="adj" fmla="val 4087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1864122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66800" y="1812230"/>
            <a:ext cx="10140950" cy="25777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030"/>
              </a:lnSpc>
            </a:pPr>
            <a:r>
              <a:rPr sz="1400" b="1" i="0" u="none">
                <a:solidFill>
                  <a:srgbClr val="1D5FD0"/>
                </a:solidFill>
                <a:latin typeface="Courier New"/>
              </a:rPr>
              <a:t>SELECT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k.imie, k.nazwisko,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66800" y="2070001"/>
            <a:ext cx="10140950" cy="25777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030"/>
              </a:lnSpc>
            </a:pPr>
            <a:r>
              <a:rPr sz="1400" b="0" i="0" u="none">
                <a:solidFill>
                  <a:srgbClr val="142033"/>
                </a:solidFill>
                <a:latin typeface="Courier New"/>
              </a:rPr>
              <a:t>       (</a:t>
            </a:r>
            <a:r>
              <a:rPr sz="1400" b="1" i="0" u="none">
                <a:solidFill>
                  <a:srgbClr val="1D5FD0"/>
                </a:solidFill>
                <a:latin typeface="Courier New"/>
              </a:rPr>
              <a:t>SELECT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COUNT(*) </a:t>
            </a:r>
            <a:r>
              <a:rPr sz="1400" b="1" i="0" u="none">
                <a:solidFill>
                  <a:srgbClr val="1D5FD0"/>
                </a:solidFill>
                <a:latin typeface="Courier New"/>
              </a:rPr>
              <a:t>FROM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zamowienia z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2327771"/>
            <a:ext cx="10140950" cy="25777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030"/>
              </a:lnSpc>
            </a:pPr>
            <a:r>
              <a:rPr sz="1400" b="0" i="0" u="none">
                <a:solidFill>
                  <a:srgbClr val="142033"/>
                </a:solidFill>
                <a:latin typeface="Courier New"/>
              </a:rPr>
              <a:t>        </a:t>
            </a:r>
            <a:r>
              <a:rPr sz="1400" b="1" i="0" u="none">
                <a:solidFill>
                  <a:srgbClr val="1D5FD0"/>
                </a:solidFill>
                <a:latin typeface="Courier New"/>
              </a:rPr>
              <a:t>WHERE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z.id_klienta = k.id_klienta) </a:t>
            </a:r>
            <a:r>
              <a:rPr sz="1400" b="1" i="0" u="none">
                <a:solidFill>
                  <a:srgbClr val="1D5FD0"/>
                </a:solidFill>
                <a:latin typeface="Courier New"/>
              </a:rPr>
              <a:t>AS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zamowien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6800" y="2585541"/>
            <a:ext cx="10140950" cy="25777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030"/>
              </a:lnSpc>
            </a:pPr>
            <a:r>
              <a:rPr sz="1400" b="1" i="0" u="none">
                <a:solidFill>
                  <a:srgbClr val="1D5FD0"/>
                </a:solidFill>
                <a:latin typeface="Courier New"/>
              </a:rPr>
              <a:t>FROM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klienci k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66800" y="2843312"/>
            <a:ext cx="10140950" cy="25777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030"/>
              </a:lnSpc>
            </a:pPr>
            <a:r>
              <a:rPr sz="1400" b="1" i="0" u="none">
                <a:solidFill>
                  <a:srgbClr val="1D5FD0"/>
                </a:solidFill>
                <a:latin typeface="Courier New"/>
              </a:rPr>
              <a:t>ORDER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400" b="1" i="0" u="none">
                <a:solidFill>
                  <a:srgbClr val="1D5FD0"/>
                </a:solidFill>
                <a:latin typeface="Courier New"/>
              </a:rPr>
              <a:t>BY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zamowien </a:t>
            </a:r>
            <a:r>
              <a:rPr sz="1400" b="1" i="0" u="none">
                <a:solidFill>
                  <a:srgbClr val="1D5FD0"/>
                </a:solidFill>
                <a:latin typeface="Courier New"/>
              </a:rPr>
              <a:t>DESC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66800" y="3101082"/>
            <a:ext cx="10140950" cy="25777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030"/>
              </a:lnSpc>
            </a:pPr>
            <a:r>
              <a:rPr sz="1400" b="1" i="0" u="none">
                <a:solidFill>
                  <a:srgbClr val="1D5FD0"/>
                </a:solidFill>
                <a:latin typeface="Courier New"/>
              </a:rPr>
              <a:t>LIMIT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400" b="0" i="0" u="none">
                <a:solidFill>
                  <a:srgbClr val="7C3AED"/>
                </a:solidFill>
                <a:latin typeface="Courier New"/>
              </a:rPr>
              <a:t>5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3771602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Wynik</a:t>
            </a:r>
          </a:p>
        </p:txBody>
      </p:sp>
      <p:graphicFrame>
        <p:nvGraphicFramePr>
          <p:cNvPr id="13" name="Table 12"/>
          <p:cNvGraphicFramePr>
            <a:graphicFrameLocks noGrp="1"/>
          </p:cNvGraphicFramePr>
          <p:nvPr/>
        </p:nvGraphicFramePr>
        <p:xfrm>
          <a:off x="812800" y="4012902"/>
          <a:ext cx="10566400" cy="1715691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729905"/>
                <a:gridCol w="4436368"/>
                <a:gridCol w="3400127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imie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nazwisko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zamowien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</a:tr>
              <a:tr h="28753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Anna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Nowak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3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8436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Piotr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Kowalski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2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8436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Jakub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Wójcik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2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8436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Maja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Kamińska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8436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Tomasz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Lewandowski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4" name="TextBox 13"/>
          <p:cNvSpPr txBox="1"/>
          <p:nvPr/>
        </p:nvSpPr>
        <p:spPr>
          <a:xfrm>
            <a:off x="812800" y="5795268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5 wierszy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15 · Podzapytania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W FROM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Tabela pochodna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130800" cy="2710656"/>
          </a:xfrm>
          <a:prstGeom prst="roundRect">
            <a:avLst>
              <a:gd name="adj" fmla="val 2811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2710656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66800" y="1812230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667085"/>
                </a:solidFill>
                <a:latin typeface="Courier New"/>
              </a:rPr>
              <a:t>-- średnia wartość zamówienia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66800" y="2051546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1" i="0" u="none">
                <a:solidFill>
                  <a:srgbClr val="1D5FD0"/>
                </a:solidFill>
                <a:latin typeface="Courier New"/>
              </a:rPr>
              <a:t>SELECT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ROUND(AVG(wartosc), </a:t>
            </a:r>
            <a:r>
              <a:rPr sz="1300" b="0" i="0" u="none">
                <a:solidFill>
                  <a:srgbClr val="7C3AED"/>
                </a:solidFill>
                <a:latin typeface="Courier New"/>
              </a:rPr>
              <a:t>2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)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2290862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       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AS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srednie_zamowienie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6800" y="2530177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1" i="0" u="none">
                <a:solidFill>
                  <a:srgbClr val="1D5FD0"/>
                </a:solidFill>
                <a:latin typeface="Courier New"/>
              </a:rPr>
              <a:t>FROM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(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66800" y="2769493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SELECT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id_zamowienia,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66800" y="3008809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         SUM(ilosc * cena_jedn)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66800" y="3248124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           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AS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wartosc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6800" y="3487440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FROM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pozycje_zamowienia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66800" y="3726755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GROUP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BY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id_zamowienia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6800" y="3966071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) 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AS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t;</a:t>
            </a:r>
          </a:p>
        </p:txBody>
      </p:sp>
      <p:graphicFrame>
        <p:nvGraphicFramePr>
          <p:cNvPr id="16" name="Table 15"/>
          <p:cNvGraphicFramePr>
            <a:graphicFrameLocks noGrp="1"/>
          </p:cNvGraphicFramePr>
          <p:nvPr/>
        </p:nvGraphicFramePr>
        <p:xfrm>
          <a:off x="6248400" y="1653480"/>
          <a:ext cx="5130800" cy="578247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5130800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srednie_zamowienie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</a:tr>
              <a:tr h="28753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3019.83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7" name="TextBox 16"/>
          <p:cNvSpPr txBox="1"/>
          <p:nvPr/>
        </p:nvSpPr>
        <p:spPr>
          <a:xfrm>
            <a:off x="6248400" y="2298402"/>
            <a:ext cx="5168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1 wiersz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6248400" y="2628602"/>
            <a:ext cx="5130800" cy="1018381"/>
          </a:xfrm>
          <a:prstGeom prst="roundRect">
            <a:avLst>
              <a:gd name="adj" fmla="val 7482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9" name="Rectangle 18"/>
          <p:cNvSpPr/>
          <p:nvPr/>
        </p:nvSpPr>
        <p:spPr>
          <a:xfrm>
            <a:off x="6248400" y="2628602"/>
            <a:ext cx="50800" cy="1018381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TextBox 19"/>
          <p:cNvSpPr txBox="1"/>
          <p:nvPr/>
        </p:nvSpPr>
        <p:spPr>
          <a:xfrm>
            <a:off x="6502400" y="2781002"/>
            <a:ext cx="47117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D5FD0"/>
                </a:solidFill>
                <a:latin typeface="Arial"/>
              </a:rPr>
              <a:t>Zapamiętaj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502400" y="2996902"/>
            <a:ext cx="4711700" cy="4976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Tabela pochodna musi mieć alias (tu </a:t>
            </a:r>
            <a:r>
              <a:rPr sz="1400" b="1" i="0" u="none">
                <a:solidFill>
                  <a:srgbClr val="142033"/>
                </a:solidFill>
                <a:latin typeface="Arial"/>
              </a:rPr>
              <a:t>t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). Nie da się policzyć „średniej z sum” jednym GROUP BY — stąd dwa poziomy.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15 · Podzapytania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UNION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Łączenie wyników kilku zapytań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130800" cy="1643261"/>
          </a:xfrm>
          <a:prstGeom prst="roundRect">
            <a:avLst>
              <a:gd name="adj" fmla="val 4637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1643261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66800" y="1812230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1D5FD0"/>
                </a:solidFill>
                <a:latin typeface="Courier New"/>
              </a:rPr>
              <a:t>SELECT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imie, nazwisko, 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'klient'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1" i="0" u="none">
                <a:solidFill>
                  <a:srgbClr val="1D5FD0"/>
                </a:solidFill>
                <a:latin typeface="Courier New"/>
              </a:rPr>
              <a:t>AS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kto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66800" y="203319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1D5FD0"/>
                </a:solidFill>
                <a:latin typeface="Courier New"/>
              </a:rPr>
              <a:t>FROM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klienci </a:t>
            </a:r>
            <a:r>
              <a:rPr sz="1200" b="1" i="0" u="none">
                <a:solidFill>
                  <a:srgbClr val="1D5FD0"/>
                </a:solidFill>
                <a:latin typeface="Courier New"/>
              </a:rPr>
              <a:t>WHERE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miasto = 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'Gdańsk'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225415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1D5FD0"/>
                </a:solidFill>
                <a:latin typeface="Courier New"/>
              </a:rPr>
              <a:t>UNION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6800" y="247511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1D5FD0"/>
                </a:solidFill>
                <a:latin typeface="Courier New"/>
              </a:rPr>
              <a:t>SELECT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imie, nazwisko, 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'pracownik'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66800" y="269607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1D5FD0"/>
                </a:solidFill>
                <a:latin typeface="Courier New"/>
              </a:rPr>
              <a:t>FROM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pracownicy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66800" y="291703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1D5FD0"/>
                </a:solidFill>
                <a:latin typeface="Courier New"/>
              </a:rPr>
              <a:t>WHERE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stanowisko = 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'sprzedawca'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graphicFrame>
        <p:nvGraphicFramePr>
          <p:cNvPr id="12" name="Table 11"/>
          <p:cNvGraphicFramePr>
            <a:graphicFrameLocks noGrp="1"/>
          </p:cNvGraphicFramePr>
          <p:nvPr/>
        </p:nvGraphicFramePr>
        <p:xfrm>
          <a:off x="6248400" y="1653480"/>
          <a:ext cx="5130800" cy="143133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368127"/>
                <a:gridCol w="1881287"/>
                <a:gridCol w="1881386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imie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nazwisko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kto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</a:tr>
              <a:tr h="28753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Jakub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Wójcik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klient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8436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Kacper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Mazur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klient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8436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Adam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Król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pracownik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8436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Ola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Wieczorek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pracownik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6248400" y="3151485"/>
            <a:ext cx="5168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4 wiersze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41400" y="3583285"/>
            <a:ext cx="10375900" cy="898029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88595" indent="-188595">
              <a:lnSpc>
                <a:spcPts val="1957"/>
              </a:lnSpc>
              <a:buClr>
                <a:srgbClr val="38445A"/>
              </a:buClr>
              <a:buFont typeface="Arial"/>
              <a:buChar char="•"/>
            </a:pPr>
            <a:r>
              <a:rPr sz="1350" b="0" i="0" u="none">
                <a:solidFill>
                  <a:srgbClr val="38445A"/>
                </a:solidFill>
                <a:latin typeface="Arial"/>
              </a:rPr>
              <a:t>oba zapytania muszą mieć tyle samo kolumn o zgodnych typach; nazwy kolumn bierze się z pierwszego</a:t>
            </a:r>
          </a:p>
          <a:p>
            <a:pPr algn="l" marL="188595" indent="-188595">
              <a:lnSpc>
                <a:spcPts val="1957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50" b="1" i="0" u="none">
                <a:solidFill>
                  <a:srgbClr val="38445A"/>
                </a:solidFill>
                <a:latin typeface="Arial"/>
              </a:rPr>
              <a:t>UNION</a:t>
            </a:r>
            <a:r>
              <a:rPr sz="1350" b="0" i="0" u="none">
                <a:solidFill>
                  <a:srgbClr val="38445A"/>
                </a:solidFill>
                <a:latin typeface="Arial"/>
              </a:rPr>
              <a:t> usuwa duplikaty, </a:t>
            </a:r>
            <a:r>
              <a:rPr sz="1350" b="1" i="0" u="none">
                <a:solidFill>
                  <a:srgbClr val="38445A"/>
                </a:solidFill>
                <a:latin typeface="Arial"/>
              </a:rPr>
              <a:t>UNION ALL</a:t>
            </a:r>
            <a:r>
              <a:rPr sz="1350" b="0" i="0" u="none">
                <a:solidFill>
                  <a:srgbClr val="38445A"/>
                </a:solidFill>
                <a:latin typeface="Arial"/>
              </a:rPr>
              <a:t> zostawia wszystko (i jest szybszy)</a:t>
            </a:r>
          </a:p>
          <a:p>
            <a:pPr algn="l" marL="188595" indent="-188595">
              <a:lnSpc>
                <a:spcPts val="1957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50" b="0" i="0" u="none">
                <a:solidFill>
                  <a:srgbClr val="38445A"/>
                </a:solidFill>
                <a:latin typeface="Arial"/>
              </a:rPr>
              <a:t>MySQL 8.0.31+ i MariaDB mają też </a:t>
            </a:r>
            <a:r>
              <a:rPr sz="1350" b="1" i="0" u="none">
                <a:solidFill>
                  <a:srgbClr val="38445A"/>
                </a:solidFill>
                <a:latin typeface="Arial"/>
              </a:rPr>
              <a:t>INTERSECT</a:t>
            </a:r>
            <a:r>
              <a:rPr sz="1350" b="0" i="0" u="none">
                <a:solidFill>
                  <a:srgbClr val="38445A"/>
                </a:solidFill>
                <a:latin typeface="Arial"/>
              </a:rPr>
              <a:t> (część wspólna) i </a:t>
            </a:r>
            <a:r>
              <a:rPr sz="1350" b="1" i="0" u="none">
                <a:solidFill>
                  <a:srgbClr val="38445A"/>
                </a:solidFill>
                <a:latin typeface="Arial"/>
              </a:rPr>
              <a:t>EXCEPT</a:t>
            </a:r>
            <a:r>
              <a:rPr sz="1350" b="0" i="0" u="none">
                <a:solidFill>
                  <a:srgbClr val="38445A"/>
                </a:solidFill>
                <a:latin typeface="Arial"/>
              </a:rPr>
              <a:t> (różnica)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15 · Podzapytania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DO ZROBIENIA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Ćwiczenia w bazie sklep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53480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D5FD0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270000" y="1653480"/>
            <a:ext cx="3980061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Wyświetl produkty tańsze od najtańszego laptopa.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029321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D5FD0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270000" y="2029321"/>
            <a:ext cx="5957590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Pokaż klientów, którzy złożyli zamówienie w maju 2026 (IN i podzapytanie).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405162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D5FD0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270000" y="2405162"/>
            <a:ext cx="7245152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Znajdź klientów bez żadnego zamówienia — raz przez NOT EXISTS, raz przez LEFT JOIN.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2781002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D5FD0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270000" y="2781002"/>
            <a:ext cx="8179594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Wyświetl pracowników zarabiających więcej niż średnia na ich stanowisku (podzapytanie skorelowane).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3156843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D5FD0"/>
                </a:solidFill>
                <a:latin typeface="Arial"/>
              </a:rPr>
              <a:t>5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270000" y="3156843"/>
            <a:ext cx="6629995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Policz, ile wynosi największa wartość pojedynczego zamówienia (tabela pochodna).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15 · Podzapytania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D5FD0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FFFFFF"/>
                </a:solidFill>
                <a:latin typeface="Arial"/>
              </a:rPr>
              <a:t>SPRAWDŹ SIĘ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FFFFFF"/>
                </a:solidFill>
                <a:latin typeface="Arial"/>
              </a:rPr>
              <a:t>Pytania na koniec lekcji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788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46200" y="1710630"/>
            <a:ext cx="6276876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Dlaczego WHERE cena &gt; AVG(cena) jest błędem, a podzapytanie działa?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12973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46200" y="2161480"/>
            <a:ext cx="4735016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Kiedy podzapytanie z operatorem = zgłasza błąd 1242?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5805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46200" y="2612330"/>
            <a:ext cx="4803080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Czym różni się podzapytanie skorelowane od zwykłego?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303143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46200" y="3063180"/>
            <a:ext cx="3372842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Czym różni się UNION od UNION ALL?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FFFFFF"/>
                </a:solidFill>
                <a:latin typeface="Arial"/>
              </a:rPr>
              <a:t>Źródła: dokumentacja MySQL 9.7: Subqueries, UNION, INTERSECT, EXCEPT; MariaDB KB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Bazy danych 1.15: Podzapytania</dc:title>
  <dc:subject/>
  <dc:creator>Damian Radzik</dc:creator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