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Stan na październik 2026: React 19.3, Vite 8.3 (szablon: npm create vite@latest -- --template react). Wszystkie podglądy na slajdach to prawdziwe aplikacje: kod komponentów ze slajdów zbudowany przez Vite 8.3.5 z React 19.3.1 i uruchomiony w Chromium. Tam, gdzie podgląd pokazuje stan po kliknięciach, kliknięcia wykonał skrypt testowy. Uczniowie potrzebują Node.js w wersji LTS i VS Code.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React to biblioteka do budowy interfejsów, rozwijana jako projekt open source (licencja MIT). Inne popularne podejścia: Vue, Angular, Svelte. Pytanie do klasy: ile razy w JS z roku 1 trzeba było ręcznie szukać elementu i zmieniać jego textContent? React przejmuje tę część pracy.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Szablon z Vite 8 zawiera też przykładowy licznik i obrazki — na lekcji kasujemy zawartość App.jsx i piszemy od zera. node_modules nie wysyłamy do Gita ani w paczce do nauczyciela (tylko package.json; odtworzenie: npm install). StrictMode w trybie deweloperskim celowo wywołuje niektóre funkcje dwa razy, żeby wykryć błędy.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błędy: class zamiast className (React ostrzeże w konsoli), niezamknięty &lt;input&gt;, if wewnątrz { } — w JSX używamy operatora ? : albo &amp;&amp;. Nazwy komponentów zawsze wielką literą: &lt;Produkt /&gt;, bo &lt;produkt /&gt; zostałby potraktowany jak znacznik HTML.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cena="129" (w cudzysłowie) przekazałoby tekst i toFixed wyrzuciłby błąd — częsty błąd uczniów. Komponent Produkt można użyć dowolnie wiele razy, jak własny znacznik HTML.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Zwrócić uwagę: onClick={() =&gt; setIle(ile + 1)} — przekazujemy funkcję. Zapis onClick={setIle(ile + 1)} wywołałby ją od razu przy renderowaniu i spowodował nieskończoną pętlę. Hooki (funkcje use…) wywołujemy tylko na najwyższym poziomie komponentu, nie w if ani w pętli.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slajdzie pominięto pierwszą linię pliku: import { useState } from 'react';. e.preventDefault() w dodaj() blokuje przeładowanie strony przez formularz. push() zmienia starą tablicę i React może nie zauważyć zmiany — stan zawsze zastępujemy nową wartością (spread z lekcji 2.01). Date.now() jako id wystarcza w ćwiczeniu; w prawdziwej aplikacji id nadaje baza danych albo crypto.randomUUID().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Klucz z indeksem tablicy powoduje błędy, gdy elementy mają własny stan (np. zaznaczony checkbox „przeskakuje” do innego wiersza po usunięciu). key musi być unikalny tylko wśród rodzeństwa, nie w całej aplikacji.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Podgląd: komponent zbudowany przez Vite pobrał dane z lokalnego serwera PHP na innym porcie (z nagłówkiem CORS) — tę samą listę, którą zwracało API z lekcji 2.13. Na slajdzie adres jest względny, jak w projekcie, gdzie Vite przekazuje /api do serwera PHP (opcja server.proxy w vite.config.js). Bez [] efekt wykonywałby się po każdym renderze, a setProdukty powodowałby kolejny render — nieskończona pętla żądań.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 jednym liczniku czysty JS jest prostszy. Przewaga Reacta rośnie z liczbą miejsc, które zależą od tych samych danych (koszyk w nagłówku, w podsumowaniu i na liście). Na egzaminie INF.03 obowiązuje czysty JavaScript — React to wiedza dodatkowa.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Pominięto w wyniku linie „transforming…”, „rendering chunks…”, „computing gzip size…” i gzip dla index.html. 68,71 kB po kompresji to głównie sam React — dlatego przy małej interaktywności czysty JS bywa lepszym wyborem (wydajność, lekcja 2.18).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setZadania(zadania.filter(z =&gt; z.id !== id)). Zad. 5: najprościej dodać do vite.config.js server: { proxy: { '/api': 'http://localhost:8000' } } i uruchomić API przez php -S localhost:8000.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2: props przychodzą od rodzica i są tylko do odczytu; stan należy do komponentu i jego zmiana wywołuje ponowne renderowanie. Odp. 5: efekt wykona się tylko raz, po pierwszym wyrenderowaniu komponentu.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Framework frontendowy React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Vite i npm, komponenty, JSX, props, useState, zdarzenia, listy z key, useEffect i pobieranie danych — i porównanie z czystym JavaScriptem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WPROWADZENIE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React: interfejs z komponentów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Komponent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funkcja zwracająca fragment interfejsu: przycisk, karta produktu, cała strona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Stan → widok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opisujesz,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jak ma wyglądać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UI dla danych; po zmianie danych React sam aktualizuje DOM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Ekosystem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routing, formularze, gotowe komponenty; na Reacie opierają się m.in. Next.js i React Native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276302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460452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19.3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968452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aktualna wersja Reacta (październik 2026)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3276302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460452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8.3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968452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wersja Vite — narzędzia do uruchamiania i budowania projektu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3276302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460452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LTS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968452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wersja Node.js, której potrzebujesz (zawiera npm)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PROJEKT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Nowy projekt: npm i Vite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71083" cy="1350764"/>
          </a:xfrm>
          <a:prstGeom prst="roundRect">
            <a:avLst>
              <a:gd name="adj" fmla="val 56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35076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710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npm create vite@latest sklep -- --template react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710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cd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sklep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710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npm install  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# pobiera zależności do node_modules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710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npm run dev  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# serwer z podglądem na żywo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710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# http://localhost:5173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156645"/>
            <a:ext cx="5171083" cy="2011362"/>
          </a:xfrm>
          <a:prstGeom prst="roundRect">
            <a:avLst>
              <a:gd name="adj" fmla="val 37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3156645"/>
            <a:ext cx="50800" cy="201136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66800" y="3315395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sklep/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27127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index.html        # &lt;div id="root"&gt;&lt;/div&gt;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738860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package.json      # zależności i skrypty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950593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vite.config.js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162326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public/           # pliki kopiowane bez zmian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374059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└── src/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585791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├── main.jsx      # punkt startowy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797524"/>
            <a:ext cx="4745633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└── App.jsx       # główny komponent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88683" y="1653480"/>
            <a:ext cx="512861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src/main.jsx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88683" y="1894780"/>
            <a:ext cx="5090517" cy="2409428"/>
          </a:xfrm>
          <a:prstGeom prst="roundRect">
            <a:avLst>
              <a:gd name="adj" fmla="val 316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88683" y="1894780"/>
            <a:ext cx="50800" cy="240942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29983" y="2040830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import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StrictMode }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'react'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29983" y="2252563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import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createRoot }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'react-dom/client'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29983" y="2464296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import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App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'./App.jsx'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9983" y="2676029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29983" y="2887762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createRoot(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29983" y="3099495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.render(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29983" y="3311227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StrictMode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29983" y="3522960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App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/&gt;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29983" y="3734693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StrictMode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29983" y="3946426"/>
            <a:ext cx="4690467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);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17283" y="4456609"/>
            <a:ext cx="4900017" cy="55483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React „montuje” aplikację w jednym elemencie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#root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npm run dev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odświeża stronę natychmiast po zapisaniu pliku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SKŁADNIA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JSX — HTML w JavaScripcie (prawie)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6003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3592512"/>
                <a:gridCol w="3804047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HTML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JSX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Dlaczego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class="karta"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className="karta"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class to słowo kluczowe JS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for="email"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htmlFor="email"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for to słowo kluczowe JS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onclick="..."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onClick={funkcja}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zdarzenia w camelCase, przekazujemy funkcję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&lt;img src="a.png"&gt;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&lt;img src="a.png" /&gt;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znacznik musi być zamknięty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style="color: red"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style={{ color: 'red' }}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styl jako obiekt JS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dwa elementy obok siebie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&lt;&gt; … &lt;/&gt; (fragment)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komponent zwraca jeden element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—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{wyrażenie}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 klamrach dowolne wyrażenie JS: zmienna, działanie, map()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510980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510980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66338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879280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JSX to nie HTML w cudzysłowie. Vite zamienia go na wywołania funkcji JavaScript, dlatego tekst 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{ }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jest automatycznie escapowany — jak htmlspecialchars w PHP.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KOMPONENTY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Komponenty i props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42280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App.jsx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384701" cy="3937198"/>
          </a:xfrm>
          <a:prstGeom prst="roundRect">
            <a:avLst>
              <a:gd name="adj" fmla="val 193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93719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Produkt({ nazwa, cena, promocja =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})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3336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45841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8347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{nazwa}: {cena.toFixed(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)} zł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0852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{promocja &amp;&amp;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strong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 PROMOCJA&lt;/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strong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53358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55863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58369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60874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63380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export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default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App()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65885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68391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70896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Produkt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"Mysz bezprzewodowa"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cena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={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129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} /&gt;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73402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Produkt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"Hub USB-C 7w1"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cena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={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189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promocja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/&gt;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75907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Produkt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"Klawiatura"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cena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={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349.5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} /&gt;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78412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280918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483423"/>
            <a:ext cx="4984651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301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502301" y="1894780"/>
            <a:ext cx="4584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508651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610251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762651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915051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7118251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7207151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localhost:5173</a:t>
            </a:r>
          </a:p>
        </p:txBody>
      </p:sp>
      <p:pic>
        <p:nvPicPr>
          <p:cNvPr id="33" name="Picture 3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651" y="2231330"/>
            <a:ext cx="4572000" cy="1270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6730901" y="3660080"/>
            <a:ext cx="4686399" cy="14557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props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to parametry komponentu — jak atrybuty w HTML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destrukturyzacja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{ nazwa, cena }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wartość domyślna (lekcja 2.01)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liczby i wyrażenia w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{ }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cena={129}; sam atrybut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promocja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= true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warunek &amp;&amp; &lt;element&gt;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wyświetl tylko, gdy prawda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komponent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nie zmienia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swoich props — tylko je wyświetla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STAN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useState — dane, które się zmieniają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47270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Licznik.jsx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434608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2563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import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useState }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'react'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2563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4296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export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default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Licznik()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76029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[ile, setIle] = useState(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87762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99495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11227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22960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&gt;Kliknięto {ile} razy&lt;/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34693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onClick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={() =&gt; setIle(ile +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)}&gt;+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46426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onClick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={() =&gt; setIle(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)}&gt;Zeruj&lt;/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58159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{ile &gt;=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&amp;&amp;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&gt;Masz już {ile}!&lt;/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69891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81624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93357"/>
            <a:ext cx="5034558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52208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trzech kliknięciach „+1”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552208" y="1894780"/>
            <a:ext cx="4584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558558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66015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81255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96495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168158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7257058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localhost:5173</a:t>
            </a:r>
          </a:p>
        </p:txBody>
      </p:sp>
      <p:pic>
        <p:nvPicPr>
          <p:cNvPr id="29" name="Picture 2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8558" y="2231330"/>
            <a:ext cx="4572000" cy="14605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780808" y="3850580"/>
            <a:ext cx="4636492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useState(0)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zwraca parę: aktualną wartość i funkcję zmieniającą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wywołanie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setIle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→ React ponownie wywołuje komponent i aktualizuje tylko zmienione miejsca DOM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zwykła zmienna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let ile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nie zadziała — zmiana nie wywoła ponownego renderowania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LISTY I FORMULARZE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 kontrolowane i lista z key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156920" cy="4159250"/>
          </a:xfrm>
          <a:prstGeom prst="roundRect">
            <a:avLst>
              <a:gd name="adj" fmla="val 18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1592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7C3AED"/>
                </a:solidFill>
                <a:latin typeface="Courier New"/>
              </a:rPr>
              <a:t>export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default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Zadania()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836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[tekst, setTekst] = useState(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678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[zadania, setZadania] = useState([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519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{ id: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tytul: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'Powtórzyć PDO'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},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361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{ id: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tytul: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'Zainstalować Node.js'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}]);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202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dodaj(e)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044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e.preventDefault();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0885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(!tekst.trim())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2727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setZadania([...zadania, { id: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Date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.now(), tytul: tekst.trim() }]);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4568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setTekst(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6410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8251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(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0093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onSubmit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={dodaj}&gt;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1934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={tekst}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onChange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={e =&gt; setTekst(e.target.value)} /&gt;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3776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&gt;Dodaj&lt;/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5617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7459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{zadania.map(z =&gt;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key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={z.id}&gt;{z.tytul}&lt;/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&gt;)}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49300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1142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29838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);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54100" y="5482530"/>
            <a:ext cx="575687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74520" y="1653480"/>
            <a:ext cx="398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wpisaniu zadania i kliknięciu „Dodaj”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274520" y="1894780"/>
            <a:ext cx="3949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280870" y="1901130"/>
            <a:ext cx="3937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738247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753487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768727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7890470" y="1964630"/>
            <a:ext cx="3225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7979370" y="1977330"/>
            <a:ext cx="308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localhost:5173</a:t>
            </a:r>
          </a:p>
        </p:txBody>
      </p:sp>
      <p:pic>
        <p:nvPicPr>
          <p:cNvPr id="35" name="Picture 3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0870" y="2231330"/>
            <a:ext cx="3937000" cy="127000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503120" y="3660080"/>
            <a:ext cx="3914180" cy="125720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value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+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onChange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pole „kontrolowane”: jego treść jest w stanie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[...zadania, nowe]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nowa tablica zamiast push(); React wykrywa zmianę po nowej referencji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map()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zamienia tablicę danych na tablicę elementów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LISTY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 co atrybut key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źle — brak key: ostrzeżenie w konsoli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{zadania.map(z =&gt;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&gt;{z.tytul}&lt;/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&gt;)}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ryzykownie — indeks zmienia się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po usunięciu lub posortowaniu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{zadania.map((z, i) =&gt;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key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={i}&gt;…&lt;/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&gt;)}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dobrze — stały, unikalny identyfikator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{zadania.map(z =&gt;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key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={z.id}&gt;…&lt;/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&gt;)}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761460" y="1653480"/>
            <a:ext cx="461774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971010" y="1837630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robi key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71010" y="2144911"/>
            <a:ext cx="423674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pozwala Reactowi rozpoznać ten sam element między renderami i zmienić tylko to, co trzeba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61460" y="2943622"/>
            <a:ext cx="461774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971010" y="3127772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Skąd go wziąć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71010" y="3435052"/>
            <a:ext cx="423674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najlepiej id z bazy danych / API (np. id produktu z lekcji 2.13)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761460" y="4233763"/>
            <a:ext cx="461774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971010" y="4417913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Gdzie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71010" y="4725194"/>
            <a:ext cx="423674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najbardziej zewnętrznym elemencie zwracanym z map()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DANE Z SERWERA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useEffect i pobieranie danych z API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6819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Produkty.jsx (import { useState, useEffect } from 'react';)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643860" cy="3422650"/>
          </a:xfrm>
          <a:prstGeom prst="roundRect">
            <a:avLst>
              <a:gd name="adj" fmla="val 222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4226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7C3AED"/>
                </a:solidFill>
                <a:latin typeface="Courier New"/>
              </a:rPr>
              <a:t>export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default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Produkty()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49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[produkty, setProdukty] = useState([]);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91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[stan, setStan] = useState(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'ładowanie'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932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useEffect(() =&gt;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774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fetch(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'/api/produkty'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615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.then(odp =&gt;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457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(!odp.ok)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throw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Error(odp.status);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298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odp.json();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140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})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6981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.then(dane =&gt; { setProdukty(dane); setStan(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'ok'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 })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8823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.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(() =&gt; setStan(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'błąd'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0664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}, []);   </a:t>
            </a:r>
            <a:r>
              <a:rPr sz="1000" b="0" i="0" u="none">
                <a:solidFill>
                  <a:srgbClr val="667085"/>
                </a:solidFill>
                <a:latin typeface="Courier New"/>
              </a:rPr>
              <a:t>// [] = tylko raz, po pierwszym renderze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2506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(stan ===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'ładowanie'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&gt;Ładowanie…&lt;/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4347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(stan ===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'błąd'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&gt;Nie udało się pobrać danych&lt;/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189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&gt;{produkty.map(p =&gt;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030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key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={p.id}&gt;{p.nazwa} — {p.cena} zł&lt;/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&gt;)}&lt;/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49872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6146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Dane z API PHP z lekcji 2.13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761460" y="1894780"/>
            <a:ext cx="4584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76781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737741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746631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localhost:5173</a:t>
            </a:r>
          </a:p>
        </p:txBody>
      </p:sp>
      <p:pic>
        <p:nvPicPr>
          <p:cNvPr id="32" name="Picture 3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4572000" cy="14605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990060" y="3850580"/>
            <a:ext cx="4427240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useEffect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kod „efektu ubocznego” po wyrenderowaniu: pobranie danych, timer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[]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na końcu — wykonaj tylko raz;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[id]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za każdym razem, gdy zmieni się id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trzy stany interfejsu: ładowanie, błąd, dane (lekcja 2.03)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Czysty JavaScript a React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Czysty JS: ręcznie zmieniamy DOM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2519660"/>
          </a:xfrm>
          <a:prstGeom prst="roundRect">
            <a:avLst>
              <a:gd name="adj" fmla="val 30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51966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"info"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&gt;Kliknięto 0 razy&lt;/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33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"plus"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&gt;+1&lt;/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458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83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let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ile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08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info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.querySelector(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'#info'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533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.querySelector(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'#plus'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558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.addEventListener(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'click'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() =&gt;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583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ile++;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608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info.textContent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Kliknięto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ile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 razy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633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658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456684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po dwóch kliknięciach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12800" y="4808141"/>
            <a:ext cx="4838700" cy="977900"/>
          </a:xfrm>
          <a:prstGeom prst="roundRect">
            <a:avLst>
              <a:gd name="adj" fmla="val 779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819150" y="4814491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920750" y="4935141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1073150" y="4935141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1225550" y="4935141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1428750" y="4877991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517650" y="4890691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localhost/licznik.html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5144691"/>
            <a:ext cx="4826000" cy="635000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248400" y="1653480"/>
          <a:ext cx="5130800" cy="244316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128712"/>
                <a:gridCol w="2000945"/>
                <a:gridCol w="2001143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Czysty JS (DOM)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React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3735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podejście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imperatywne: </a:t>
                      </a:r>
                      <a:r>
                        <a:rPr sz="1100" b="0" i="1" u="none">
                          <a:solidFill>
                            <a:srgbClr val="38445A"/>
                          </a:solidFill>
                          <a:latin typeface="Arial"/>
                        </a:rPr>
                        <a:t>jak</a:t>
                      </a: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 zmienić stronę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deklaratywne: </a:t>
                      </a:r>
                      <a:r>
                        <a:rPr sz="1100" b="0" i="1" u="none">
                          <a:solidFill>
                            <a:srgbClr val="38445A"/>
                          </a:solidFill>
                          <a:latin typeface="Arial"/>
                        </a:rPr>
                        <a:t>co</a:t>
                      </a: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 ma być widać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341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aktualizacja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querySelector + textContent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stanu, React poprawia DOM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341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podział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pliki HTML + JS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komponenty wielokrotnego użytku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341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narzędzia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wystarczy przeglądarka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Node.js, npm, Vite, budowanie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341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mała interaktywność, egzamin INF.03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rozbudowane aplikacje (panele, sklepy)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WDROŻENIE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Wersja produkcyjna: npm run build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6819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Prawdziwy wynik budowania licznika (skrócony)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643860" cy="1974850"/>
          </a:xfrm>
          <a:prstGeom prst="roundRect">
            <a:avLst>
              <a:gd name="adj" fmla="val 38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97485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$ npm run build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76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218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&gt; vite build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059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901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vite v8.3.5 building client environment for production...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42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✓ 15 modules transformed.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584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dist/index.html                  0.38 kB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425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dist/assets/index-Boq5Wqgb.js  219.79 kB │ gzip: 68.71 kB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267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✓ built in 461ms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0060" y="1653480"/>
            <a:ext cx="4427240" cy="21431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JSX zamieniony na zwykły JavaScript, kod zminimalizowany i połączony w jeden plik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nazwa 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hashem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(Boq5Wqgb) — nowa przy każdej zmianie, więc przeglądarka nie użyje starej wersji z cache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serwer wysyłasz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tylko katalog dist/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to statyczne pliki, wystarczy dowolny hosting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npm run preview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sprawdzenie zbudowanej wersji lokalnie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2800" y="4123630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12800" y="4123630"/>
            <a:ext cx="50800" cy="7517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66800" y="427603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491930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serwer nie wysyłamy src/ ani node_modules. Gdy aplikacja leży w podkatalogu hostingu, ustaw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base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w vite.config.js.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55005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projekt Vite + React, usuń przykładową zawartość App.jsx i wyświetl swoje imię w &lt;h1&gt;.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2010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komponent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Produkt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props nazwa, cena, promocja i użyj go trzy razy.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62143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Rozbuduj licznik: przyciski −1 i +5, licznik nie może spaść poniżej zera.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46328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Lista zadań: dodaj przycisk „Usuń” przy każdym zadaniu (filter po id).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06179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Pobierz listę produktów z API z lekcji 2.13 przez useEffect i pokaż stan ładowania i błędu.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15 · React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99946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jest komponent i dlaczego jego nazwa zaczyna się wielką literą?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7440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różnią się props od stanu (useState)?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30604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stanu nie zmieniamy przez push(), tylko tworzymy nową tablicę?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6334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atrybut key i czemu nie indeks tablicy?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34656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pusta tablica [] w useEffect?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react.dev (dokumentacja React 19), vite.dev, MDN (Fetch API, moduły ES), npmjs.com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2.15 Framework frontendowy React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