
<file path=[Content_Types].xml><?xml version="1.0" encoding="utf-8"?>
<Types xmlns="http://schemas.openxmlformats.org/package/2006/content-types">
  <Default Extension="bin" ContentType="application/vnd.openxmlformats-officedocument.presentationml.printerSettings"/>
  <Default Extension="jpeg" ContentType="image/jpeg"/>
  <Default Extension="png" ContentType="image/png"/>
  <Default Extension="rels" ContentType="application/vnd.openxmlformats-package.relationships+xml"/>
  <Default Extension="xml" ContentType="application/xml"/>
  <Override PartName="/docProps/app.xml" ContentType="application/vnd.openxmlformats-officedocument.extended-properties+xml"/>
  <Override PartName="/docProps/core.xml" ContentType="application/vnd.openxmlformats-package.core-properties+xml"/>
  <Override PartName="/ppt/notesMasters/notesMaster1.xml" ContentType="application/vnd.openxmlformats-officedocument.presentationml.notesMaster+xml"/>
  <Override PartName="/ppt/notesSlides/notesSlide1.xml" ContentType="application/vnd.openxmlformats-officedocument.presentationml.notesSlide+xml"/>
  <Override PartName="/ppt/notesSlides/notesSlide10.xml" ContentType="application/vnd.openxmlformats-officedocument.presentationml.notesSlide+xml"/>
  <Override PartName="/ppt/notesSlides/notesSlide11.xml" ContentType="application/vnd.openxmlformats-officedocument.presentationml.notesSlide+xml"/>
  <Override PartName="/ppt/notesSlides/notesSlide12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8.xml" ContentType="application/vnd.openxmlformats-officedocument.presentationml.notesSlide+xml"/>
  <Override PartName="/ppt/notesSlides/notesSlide9.xml" ContentType="application/vnd.openxmlformats-officedocument.presentationml.notesSlide+xml"/>
  <Override PartName="/ppt/presProps.xml" ContentType="application/vnd.openxmlformats-officedocument.presentationml.presProps+xml"/>
  <Override PartName="/ppt/presentation.xml" ContentType="application/vnd.openxmlformats-officedocument.presentationml.presentation.main+xml"/>
  <Override PartName="/ppt/slideLayouts/slideLayout1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tableStyles.xml" ContentType="application/vnd.openxmlformats-officedocument.presentationml.tableStyles+xml"/>
  <Override PartName="/ppt/theme/theme1.xml" ContentType="application/vnd.openxmlformats-officedocument.theme+xml"/>
  <Override PartName="/ppt/theme/theme2.xml" ContentType="application/vnd.openxmlformats-officedocument.theme+xml"/>
  <Override PartName="/ppt/viewProps.xml" ContentType="application/vnd.openxmlformats-officedocument.presentationml.viewProps+xml"/>
</Types>
</file>

<file path=_rels/.rels><?xml version='1.0' encoding='UTF-8' standalone='yes'?>
<Relationships xmlns="http://schemas.openxmlformats.org/package/2006/relationships"><Relationship Id="rId1" Type="http://schemas.openxmlformats.org/officeDocument/2006/relationships/officeDocument" Target="ppt/presentation.xml"/><Relationship Id="rId2" Type="http://schemas.openxmlformats.org/package/2006/relationships/metadata/thumbnail" Target="docProps/thumbnail.jpeg"/><Relationship Id="rId3" Type="http://schemas.openxmlformats.org/package/2006/relationships/metadata/core-properties" Target="docProps/core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 autoCompressPictures="0">
  <p:sldMasterIdLst>
    <p:sldMasterId id="2147483648" r:id="rId1"/>
  </p:sldMasterIdLst>
  <p:sldIdLst>
    <p:sldId id="256" r:id="rId7"/>
    <p:sldId id="257" r:id="rId9"/>
    <p:sldId id="258" r:id="rId10"/>
    <p:sldId id="259" r:id="rId11"/>
    <p:sldId id="260" r:id="rId12"/>
    <p:sldId id="261" r:id="rId13"/>
    <p:sldId id="262" r:id="rId14"/>
    <p:sldId id="263" r:id="rId15"/>
    <p:sldId id="264" r:id="rId16"/>
    <p:sldId id="265" r:id="rId17"/>
    <p:sldId id="266" r:id="rId18"/>
    <p:sldId id="267" r:id="rId19"/>
  </p:sldIdLst>
  <p:sldSz cx="12192000" cy="6858000" type="screen4x3"/>
  <p:notesSz cx="6858000" cy="9144000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/>
    <p:restoredTop sz="94660"/>
  </p:normalViewPr>
  <p:slideViewPr>
    <p:cSldViewPr snapToGrid="0" snapToObjects="1">
      <p:cViewPr varScale="1">
        <p:scale>
          <a:sx n="124" d="100"/>
          <a:sy n="124" d="100"/>
        </p:scale>
        <p:origin x="-1512" y="-112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6200" cy="76200"/>
</p:viewPr>
</file>

<file path=ppt/_rels/presentation.xml.rels><?xml version='1.0' encoding='UTF-8' standalone='yes'?>
<Relationships xmlns="http://schemas.openxmlformats.org/package/2006/relationships"><Relationship Id="rId1" Type="http://schemas.openxmlformats.org/officeDocument/2006/relationships/slideMaster" Target="slideMasters/slideMaster1.xml"/><Relationship Id="rId2" Type="http://schemas.openxmlformats.org/officeDocument/2006/relationships/printerSettings" Target="printerSettings/printerSettings1.bin"/><Relationship Id="rId3" Type="http://schemas.openxmlformats.org/officeDocument/2006/relationships/presProps" Target="presProps.xml"/><Relationship Id="rId4" Type="http://schemas.openxmlformats.org/officeDocument/2006/relationships/viewProps" Target="viewProps.xml"/><Relationship Id="rId5" Type="http://schemas.openxmlformats.org/officeDocument/2006/relationships/theme" Target="theme/theme1.xml"/><Relationship Id="rId6" Type="http://schemas.openxmlformats.org/officeDocument/2006/relationships/tableStyles" Target="tableStyles.xml"/><Relationship Id="rId7" Type="http://schemas.openxmlformats.org/officeDocument/2006/relationships/slide" Target="slides/slide1.xml"/><Relationship Id="rId8" Type="http://schemas.openxmlformats.org/officeDocument/2006/relationships/notesMaster" Target="notesMasters/notesMaster1.xml"/><Relationship Id="rId9" Type="http://schemas.openxmlformats.org/officeDocument/2006/relationships/slide" Target="slides/slide2.xml"/><Relationship Id="rId10" Type="http://schemas.openxmlformats.org/officeDocument/2006/relationships/slide" Target="slides/slide3.xml"/><Relationship Id="rId11" Type="http://schemas.openxmlformats.org/officeDocument/2006/relationships/slide" Target="slides/slide4.xml"/><Relationship Id="rId12" Type="http://schemas.openxmlformats.org/officeDocument/2006/relationships/slide" Target="slides/slide5.xml"/><Relationship Id="rId13" Type="http://schemas.openxmlformats.org/officeDocument/2006/relationships/slide" Target="slides/slide6.xml"/><Relationship Id="rId14" Type="http://schemas.openxmlformats.org/officeDocument/2006/relationships/slide" Target="slides/slide7.xml"/><Relationship Id="rId15" Type="http://schemas.openxmlformats.org/officeDocument/2006/relationships/slide" Target="slides/slide8.xml"/><Relationship Id="rId16" Type="http://schemas.openxmlformats.org/officeDocument/2006/relationships/slide" Target="slides/slide9.xml"/><Relationship Id="rId17" Type="http://schemas.openxmlformats.org/officeDocument/2006/relationships/slide" Target="slides/slide10.xml"/><Relationship Id="rId18" Type="http://schemas.openxmlformats.org/officeDocument/2006/relationships/slide" Target="slides/slide11.xml"/><Relationship Id="rId19" Type="http://schemas.openxmlformats.org/officeDocument/2006/relationships/slide" Target="slides/slide12.xml"/></Relationships>
</file>

<file path=ppt/notesMasters/_rels/notesMaster1.xml.rels><?xml version='1.0' encoding='UTF-8' standalone='yes'?>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p="http://schemas.openxmlformats.org/presentationml/2006/main" xmlns:r="http://schemas.openxmlformats.org/officeDocument/2006/relationships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0F89C1C7-3DCD-1040-A9CF-14679D8B5DDD}" type="datetimeFigureOut">
              <a:rPr lang="en-US" smtClean="0"/>
              <a:t>10/17/16</a:t>
            </a:fld>
            <a:endParaRPr lang="en-US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US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BB5E49A5-4136-284D-997B-48E1D791AD67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623252185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4572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'1.0' encoding='UTF-8' standalone='yes'?>
<Relationships xmlns="http://schemas.openxmlformats.org/package/2006/relationships"><Relationship Id="rId1" Type="http://schemas.openxmlformats.org/officeDocument/2006/relationships/notesMaster" Target="../notesMasters/notesMaster1.xml"/><Relationship Id="rId2" Type="http://schemas.openxmlformats.org/officeDocument/2006/relationships/slide" Target="../slides/slide1.xml"/></Relationships>
</file>

<file path=ppt/notesSlides/_rels/notesSlide2.xml.rels><?xml version='1.0' encoding='UTF-8' standalone='yes'?>
<Relationships xmlns="http://schemas.openxmlformats.org/package/2006/relationships"><Relationship Id="rId1" Type="http://schemas.openxmlformats.org/officeDocument/2006/relationships/notesMaster" Target="../notesMasters/notesMaster1.xml"/><Relationship Id="rId2" Type="http://schemas.openxmlformats.org/officeDocument/2006/relationships/slide" Target="../slides/slide2.xml"/></Relationships>
</file>

<file path=ppt/notesSlides/_rels/notesSlide3.xml.rels><?xml version='1.0' encoding='UTF-8' standalone='yes'?>
<Relationships xmlns="http://schemas.openxmlformats.org/package/2006/relationships"><Relationship Id="rId1" Type="http://schemas.openxmlformats.org/officeDocument/2006/relationships/notesMaster" Target="../notesMasters/notesMaster1.xml"/><Relationship Id="rId2" Type="http://schemas.openxmlformats.org/officeDocument/2006/relationships/slide" Target="../slides/slide3.xml"/></Relationships>
</file>

<file path=ppt/notesSlides/_rels/notesSlide4.xml.rels><?xml version='1.0' encoding='UTF-8' standalone='yes'?>
<Relationships xmlns="http://schemas.openxmlformats.org/package/2006/relationships"><Relationship Id="rId1" Type="http://schemas.openxmlformats.org/officeDocument/2006/relationships/notesMaster" Target="../notesMasters/notesMaster1.xml"/><Relationship Id="rId2" Type="http://schemas.openxmlformats.org/officeDocument/2006/relationships/slide" Target="../slides/slide4.xml"/></Relationships>
</file>

<file path=ppt/notesSlides/_rels/notesSlide5.xml.rels><?xml version='1.0' encoding='UTF-8' standalone='yes'?>
<Relationships xmlns="http://schemas.openxmlformats.org/package/2006/relationships"><Relationship Id="rId1" Type="http://schemas.openxmlformats.org/officeDocument/2006/relationships/notesMaster" Target="../notesMasters/notesMaster1.xml"/><Relationship Id="rId2" Type="http://schemas.openxmlformats.org/officeDocument/2006/relationships/slide" Target="../slides/slide5.xml"/></Relationships>
</file>

<file path=ppt/notesSlides/_rels/notesSlide6.xml.rels><?xml version='1.0' encoding='UTF-8' standalone='yes'?>
<Relationships xmlns="http://schemas.openxmlformats.org/package/2006/relationships"><Relationship Id="rId1" Type="http://schemas.openxmlformats.org/officeDocument/2006/relationships/notesMaster" Target="../notesMasters/notesMaster1.xml"/><Relationship Id="rId2" Type="http://schemas.openxmlformats.org/officeDocument/2006/relationships/slide" Target="../slides/slide6.xml"/></Relationships>
</file>

<file path=ppt/notesSlides/_rels/notesSlide7.xml.rels><?xml version='1.0' encoding='UTF-8' standalone='yes'?>
<Relationships xmlns="http://schemas.openxmlformats.org/package/2006/relationships"><Relationship Id="rId1" Type="http://schemas.openxmlformats.org/officeDocument/2006/relationships/notesMaster" Target="../notesMasters/notesMaster1.xml"/><Relationship Id="rId2" Type="http://schemas.openxmlformats.org/officeDocument/2006/relationships/slide" Target="../slides/slide7.xml"/></Relationships>
</file>

<file path=ppt/notesSlides/_rels/notesSlide8.xml.rels><?xml version='1.0' encoding='UTF-8' standalone='yes'?>
<Relationships xmlns="http://schemas.openxmlformats.org/package/2006/relationships"><Relationship Id="rId1" Type="http://schemas.openxmlformats.org/officeDocument/2006/relationships/notesMaster" Target="../notesMasters/notesMaster1.xml"/><Relationship Id="rId2" Type="http://schemas.openxmlformats.org/officeDocument/2006/relationships/slide" Target="../slides/slide8.xml"/></Relationships>
</file>

<file path=ppt/notesSlides/_rels/notesSlide9.xml.rels><?xml version='1.0' encoding='UTF-8' standalone='yes'?>
<Relationships xmlns="http://schemas.openxmlformats.org/package/2006/relationships"><Relationship Id="rId1" Type="http://schemas.openxmlformats.org/officeDocument/2006/relationships/notesMaster" Target="../notesMasters/notesMaster1.xml"/><Relationship Id="rId2" Type="http://schemas.openxmlformats.org/officeDocument/2006/relationships/slide" Target="../slides/slide9.xml"/></Relationships>
</file>

<file path=ppt/notesSlides/_rels/notesSlide10.xml.rels><?xml version='1.0' encoding='UTF-8' standalone='yes'?>
<Relationships xmlns="http://schemas.openxmlformats.org/package/2006/relationships"><Relationship Id="rId1" Type="http://schemas.openxmlformats.org/officeDocument/2006/relationships/notesMaster" Target="../notesMasters/notesMaster1.xml"/><Relationship Id="rId2" Type="http://schemas.openxmlformats.org/officeDocument/2006/relationships/slide" Target="../slides/slide10.xml"/></Relationships>
</file>

<file path=ppt/notesSlides/_rels/notesSlide11.xml.rels><?xml version='1.0' encoding='UTF-8' standalone='yes'?>
<Relationships xmlns="http://schemas.openxmlformats.org/package/2006/relationships"><Relationship Id="rId1" Type="http://schemas.openxmlformats.org/officeDocument/2006/relationships/notesMaster" Target="../notesMasters/notesMaster1.xml"/><Relationship Id="rId2" Type="http://schemas.openxmlformats.org/officeDocument/2006/relationships/slide" Target="../slides/slide11.xml"/></Relationships>
</file>

<file path=ppt/notesSlides/_rels/notesSlide12.xml.rels><?xml version='1.0' encoding='UTF-8' standalone='yes'?>
<Relationships xmlns="http://schemas.openxmlformats.org/package/2006/relationships"><Relationship Id="rId1" Type="http://schemas.openxmlformats.org/officeDocument/2006/relationships/notesMaster" Target="../notesMasters/notesMaster1.xml"/><Relationship Id="rId2" Type="http://schemas.openxmlformats.org/officeDocument/2006/relationships/slide" Target="../slides/slide12.xml"/></Relationships>
</file>

<file path=ppt/notesSlides/notesSlide1.xml><?xml version="1.0" encoding="utf-8"?>
<p:notes xmlns:a="http://schemas.openxmlformats.org/drawingml/2006/main" xmlns:p="http://schemas.openxmlformats.org/presentationml/2006/main" xmlns:r="http://schemas.openxmlformats.org/officeDocument/2006/relationships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/>
          </p:cNvSpPr>
          <p:nvPr>
            <p:ph type="sldImg" idx="2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3" sz="quarter"/>
          </p:nvPr>
        </p:nvSpPr>
        <p:spPr/>
        <p:txBody>
          <a:bodyPr/>
          <a:lstStyle/>
          <a:p>
            <a:r>
              <a:t>Kontynuacja lekcji o USB. FireWire omawiamy historycznie (i jego koniec w 2025 r.), potem Thunderbolt od 1 do 5 i jego relacja z USB4.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idx="5" sz="quarter"/>
          </p:nvPr>
        </p:nvSpPr>
        <p:spPr/>
      </p:sp>
    </p:spTree>
  </p:cSld>
  <p:clrMapOvr>
    <a:masterClrMapping/>
  </p:clrMapOvr>
</p:notes>
</file>

<file path=ppt/notesSlides/notesSlide2.xml><?xml version="1.0" encoding="utf-8"?>
<p:notes xmlns:a="http://schemas.openxmlformats.org/drawingml/2006/main" xmlns:p="http://schemas.openxmlformats.org/presentationml/2006/main" xmlns:r="http://schemas.openxmlformats.org/officeDocument/2006/relationships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/>
          </p:cNvSpPr>
          <p:nvPr>
            <p:ph type="sldImg" idx="2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3" sz="quarter"/>
          </p:nvPr>
        </p:nvSpPr>
        <p:spPr/>
        <p:txBody>
          <a:bodyPr/>
          <a:lstStyle/>
          <a:p>
            <a:r>
              <a:t>FireWire opisuje norma IEEE 1394. Kojarzono go głównie z kamerami cyfrowymi, bo prawie każda kamera miniDV miała gniazdo „DV”.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idx="5" sz="quarter"/>
          </p:nvPr>
        </p:nvSpPr>
        <p:spPr/>
      </p:sp>
    </p:spTree>
  </p:cSld>
  <p:clrMapOvr>
    <a:masterClrMapping/>
  </p:clrMapOvr>
</p:notes>
</file>

<file path=ppt/notesSlides/notesSlide3.xml><?xml version="1.0" encoding="utf-8"?>
<p:notes xmlns:a="http://schemas.openxmlformats.org/drawingml/2006/main" xmlns:p="http://schemas.openxmlformats.org/presentationml/2006/main" xmlns:r="http://schemas.openxmlformats.org/officeDocument/2006/relationships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/>
          </p:cNvSpPr>
          <p:nvPr>
            <p:ph type="sldImg" idx="2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3" sz="quarter"/>
          </p:nvPr>
        </p:nvSpPr>
        <p:spPr/>
        <p:txBody>
          <a:bodyPr/>
          <a:lstStyle/>
          <a:p>
            <a:r>
              <a:t>Wersja optyczna S3200 miała sięgać ponad 100 m, a przez skrętkę kat. 5 — 100 Mb/s na 100 m. Te warianty prawie nie trafiły na rynek.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idx="5" sz="quarter"/>
          </p:nvPr>
        </p:nvSpPr>
        <p:spPr/>
      </p:sp>
    </p:spTree>
  </p:cSld>
  <p:clrMapOvr>
    <a:masterClrMapping/>
  </p:clrMapOvr>
</p:notes>
</file>

<file path=ppt/notesSlides/notesSlide4.xml><?xml version="1.0" encoding="utf-8"?>
<p:notes xmlns:a="http://schemas.openxmlformats.org/drawingml/2006/main" xmlns:p="http://schemas.openxmlformats.org/presentationml/2006/main" xmlns:r="http://schemas.openxmlformats.org/officeDocument/2006/relationships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/>
          </p:cNvSpPr>
          <p:nvPr>
            <p:ph type="sldImg" idx="2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3" sz="quarter"/>
          </p:nvPr>
        </p:nvSpPr>
        <p:spPr/>
        <p:txBody>
          <a:bodyPr/>
          <a:lstStyle/>
          <a:p>
            <a:r>
              <a:t>FireWire pozwalał np. skanerowi wysłać dane prosto do drukarki bez udziału komputera. USB 2.0 wygrało ceną i powszechnością — lepsza technologia nie zawsze wygrywa.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idx="5" sz="quarter"/>
          </p:nvPr>
        </p:nvSpPr>
        <p:spPr/>
      </p:sp>
    </p:spTree>
  </p:cSld>
  <p:clrMapOvr>
    <a:masterClrMapping/>
  </p:clrMapOvr>
</p:notes>
</file>

<file path=ppt/notesSlides/notesSlide5.xml><?xml version="1.0" encoding="utf-8"?>
<p:notes xmlns:a="http://schemas.openxmlformats.org/drawingml/2006/main" xmlns:p="http://schemas.openxmlformats.org/presentationml/2006/main" xmlns:r="http://schemas.openxmlformats.org/officeDocument/2006/relationships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/>
          </p:cNvSpPr>
          <p:nvPr>
            <p:ph type="sldImg" idx="2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3" sz="quarter"/>
          </p:nvPr>
        </p:nvSpPr>
        <p:spPr/>
        <p:txBody>
          <a:bodyPr/>
          <a:lstStyle/>
          <a:p>
            <a:r>
              <a:t>Dla archiwów to realny problem: kamery DV przesyłają obraz tylko przez FireWire. Przykład zadania: zaplanuj digitalizację rodzinnych kaset w 2026 r.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idx="5" sz="quarter"/>
          </p:nvPr>
        </p:nvSpPr>
        <p:spPr/>
      </p:sp>
    </p:spTree>
  </p:cSld>
  <p:clrMapOvr>
    <a:masterClrMapping/>
  </p:clrMapOvr>
</p:notes>
</file>

<file path=ppt/notesSlides/notesSlide6.xml><?xml version="1.0" encoding="utf-8"?>
<p:notes xmlns:a="http://schemas.openxmlformats.org/drawingml/2006/main" xmlns:p="http://schemas.openxmlformats.org/presentationml/2006/main" xmlns:r="http://schemas.openxmlformats.org/officeDocument/2006/relationships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/>
          </p:cNvSpPr>
          <p:nvPr>
            <p:ph type="sldImg" idx="2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3" sz="quarter"/>
          </p:nvPr>
        </p:nvSpPr>
        <p:spPr/>
        <p:txBody>
          <a:bodyPr/>
          <a:lstStyle/>
          <a:p>
            <a:r>
              <a:t>Najpierw Thunderbolt pojawił się w MacBookach, iMacach i Macach mini; w 2012 r. trafił do pierwszych pecetów (Acer, Lenovo).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idx="5" sz="quarter"/>
          </p:nvPr>
        </p:nvSpPr>
        <p:spPr/>
      </p:sp>
    </p:spTree>
  </p:cSld>
  <p:clrMapOvr>
    <a:masterClrMapping/>
  </p:clrMapOvr>
</p:notes>
</file>

<file path=ppt/notesSlides/notesSlide7.xml><?xml version="1.0" encoding="utf-8"?>
<p:notes xmlns:a="http://schemas.openxmlformats.org/drawingml/2006/main" xmlns:p="http://schemas.openxmlformats.org/presentationml/2006/main" xmlns:r="http://schemas.openxmlformats.org/officeDocument/2006/relationships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/>
          </p:cNvSpPr>
          <p:nvPr>
            <p:ph type="sldImg" idx="2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3" sz="quarter"/>
          </p:nvPr>
        </p:nvSpPr>
        <p:spPr/>
        <p:txBody>
          <a:bodyPr/>
          <a:lstStyle/>
          <a:p>
            <a:r>
              <a:t>Thunderbolt 3 przeszedł na USB-C — od tej pory wtyczka jest wspólna z USB. Stara prezentacja kończyła się na TB3 (40 Gb/s).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idx="5" sz="quarter"/>
          </p:nvPr>
        </p:nvSpPr>
        <p:spPr/>
      </p:sp>
    </p:spTree>
  </p:cSld>
  <p:clrMapOvr>
    <a:masterClrMapping/>
  </p:clrMapOvr>
</p:notes>
</file>

<file path=ppt/notesSlides/notesSlide8.xml><?xml version="1.0" encoding="utf-8"?>
<p:notes xmlns:a="http://schemas.openxmlformats.org/drawingml/2006/main" xmlns:p="http://schemas.openxmlformats.org/presentationml/2006/main" xmlns:r="http://schemas.openxmlformats.org/officeDocument/2006/relationships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/>
          </p:cNvSpPr>
          <p:nvPr>
            <p:ph type="sldImg" idx="2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3" sz="quarter"/>
          </p:nvPr>
        </p:nvSpPr>
        <p:spPr/>
        <p:txBody>
          <a:bodyPr/>
          <a:lstStyle/>
          <a:p>
            <a:r>
              <a:t>Dwukrotnie szybszy tunel PCIe to największa zmiana dla zewnętrznych kart graficznych i dysków NVMe.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idx="5" sz="quarter"/>
          </p:nvPr>
        </p:nvSpPr>
        <p:spPr/>
      </p:sp>
    </p:spTree>
  </p:cSld>
  <p:clrMapOvr>
    <a:masterClrMapping/>
  </p:clrMapOvr>
</p:notes>
</file>

<file path=ppt/notesSlides/notesSlide9.xml><?xml version="1.0" encoding="utf-8"?>
<p:notes xmlns:a="http://schemas.openxmlformats.org/drawingml/2006/main" xmlns:p="http://schemas.openxmlformats.org/presentationml/2006/main" xmlns:r="http://schemas.openxmlformats.org/officeDocument/2006/relationships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/>
          </p:cNvSpPr>
          <p:nvPr>
            <p:ph type="sldImg" idx="2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3" sz="quarter"/>
          </p:nvPr>
        </p:nvSpPr>
        <p:spPr/>
        <p:txBody>
          <a:bodyPr/>
          <a:lstStyle/>
          <a:p>
            <a:r>
              <a:t>Kabel ma cztery tory po 40 Gb/s. Normalnie dwa nadają, dwa odbierają. Monitor prawie nic nie odsyła, więc jeden tor odbiorczy można „odwrócić” — asymetria 120/40. Ten sam tryb ma USB4 v2.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idx="5" sz="quarter"/>
          </p:nvPr>
        </p:nvSpPr>
        <p:spPr/>
      </p:sp>
    </p:spTree>
  </p:cSld>
  <p:clrMapOvr>
    <a:masterClrMapping/>
  </p:clrMapOvr>
</p:notes>
</file>

<file path=ppt/notesSlides/notesSlide10.xml><?xml version="1.0" encoding="utf-8"?>
<p:notes xmlns:a="http://schemas.openxmlformats.org/drawingml/2006/main" xmlns:p="http://schemas.openxmlformats.org/presentationml/2006/main" xmlns:r="http://schemas.openxmlformats.org/officeDocument/2006/relationships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/>
          </p:cNvSpPr>
          <p:nvPr>
            <p:ph type="sldImg" idx="2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3" sz="quarter"/>
          </p:nvPr>
        </p:nvSpPr>
        <p:spPr/>
        <p:txBody>
          <a:bodyPr/>
          <a:lstStyle/>
          <a:p>
            <a:r>
              <a:t>Na komputerach z AMD porty USB4 bywają różne — część ma pełne 40 Gb/s z PCIe, część nie. Etykieta „USB4” sama w sobie nie mówi wszystkiego.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idx="5" sz="quarter"/>
          </p:nvPr>
        </p:nvSpPr>
        <p:spPr/>
      </p:sp>
    </p:spTree>
  </p:cSld>
  <p:clrMapOvr>
    <a:masterClrMapping/>
  </p:clrMapOvr>
</p:notes>
</file>

<file path=ppt/notesSlides/notesSlide11.xml><?xml version="1.0" encoding="utf-8"?>
<p:notes xmlns:a="http://schemas.openxmlformats.org/drawingml/2006/main" xmlns:p="http://schemas.openxmlformats.org/presentationml/2006/main" xmlns:r="http://schemas.openxmlformats.org/officeDocument/2006/relationships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/>
          </p:cNvSpPr>
          <p:nvPr>
            <p:ph type="sldImg" idx="2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3" sz="quarter"/>
          </p:nvPr>
        </p:nvSpPr>
        <p:spPr/>
        <p:txBody>
          <a:bodyPr/>
          <a:lstStyle/>
          <a:p>
            <a:r>
              <a:t>DMA pozwala urządzeniu czytać pamięć komputera bez udziału procesora — dlatego złośliwe urządzenie podłączone do Thunderbolta mogło wykraść dane. IOMMU ogranicza, do jakiej pamięci urządzenie ma dostęp.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idx="5" sz="quarter"/>
          </p:nvPr>
        </p:nvSpPr>
        <p:spPr/>
      </p:sp>
    </p:spTree>
  </p:cSld>
  <p:clrMapOvr>
    <a:masterClrMapping/>
  </p:clrMapOvr>
</p:notes>
</file>

<file path=ppt/notesSlides/notesSlide12.xml><?xml version="1.0" encoding="utf-8"?>
<p:notes xmlns:a="http://schemas.openxmlformats.org/drawingml/2006/main" xmlns:p="http://schemas.openxmlformats.org/presentationml/2006/main" xmlns:r="http://schemas.openxmlformats.org/officeDocument/2006/relationships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/>
          </p:cNvSpPr>
          <p:nvPr>
            <p:ph type="sldImg" idx="2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3" sz="quarter"/>
          </p:nvPr>
        </p:nvSpPr>
        <p:spPr/>
        <p:txBody>
          <a:bodyPr/>
          <a:lstStyle/>
          <a:p>
            <a:r>
              <a:t>Pytanie 3: gdy monitor potrzebuje więcej pasma niż 80 Gb/s, a w drugą stronę płynie mało danych.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idx="5" sz="quarter"/>
          </p:nvPr>
        </p:nvSpPr>
        <p:spPr/>
      </p:sp>
    </p:spTree>
  </p:cSld>
  <p:clrMapOvr>
    <a:masterClrMapping/>
  </p:clrMapOvr>
</p:notes>
</file>

<file path=ppt/slideLayouts/_rels/slideLayout1.xml.rels><?xml version='1.0' encoding='UTF-8' standalone='yes'?>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'1.0' encoding='UTF-8' standalone='yes'?>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'1.0' encoding='UTF-8' standalone='yes'?>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'1.0' encoding='UTF-8' standalone='yes'?>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'1.0' encoding='UTF-8' standalone='yes'?>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'1.0' encoding='UTF-8' standalone='yes'?>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'1.0' encoding='UTF-8' standalone='yes'?>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'1.0' encoding='UTF-8' standalone='yes'?>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'1.0' encoding='UTF-8' standalone='yes'?>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'1.0' encoding='UTF-8' standalone='yes'?>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'1.0' encoding='UTF-8' standalone='yes'?>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 smtClean="0"/>
              <a:t>Click to edit Master subtitle style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CAD085-E8A6-8845-BD4E-CB4CCA059FC4}" type="datetimeFigureOut">
              <a:rPr lang="en-US" smtClean="0"/>
              <a:t>1/27/13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1FF6DA9-008F-8B48-92A6-B652298478B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168075583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CAD085-E8A6-8845-BD4E-CB4CCA059FC4}" type="datetimeFigureOut">
              <a:rPr lang="en-US" smtClean="0"/>
              <a:t>1/27/13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1FF6DA9-008F-8B48-92A6-B652298478B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614314258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CAD085-E8A6-8845-BD4E-CB4CCA059FC4}" type="datetimeFigureOut">
              <a:rPr lang="en-US" smtClean="0"/>
              <a:t>1/27/13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1FF6DA9-008F-8B48-92A6-B652298478B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960648375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CAD085-E8A6-8845-BD4E-CB4CCA059FC4}" type="datetimeFigureOut">
              <a:rPr lang="en-US" smtClean="0"/>
              <a:t>1/27/13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1FF6DA9-008F-8B48-92A6-B652298478B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782244947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CAD085-E8A6-8845-BD4E-CB4CCA059FC4}" type="datetimeFigureOut">
              <a:rPr lang="en-US" smtClean="0"/>
              <a:t>1/27/13</a:t>
            </a:fld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1FF6DA9-008F-8B48-92A6-B652298478B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990158736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CAD085-E8A6-8845-BD4E-CB4CCA059FC4}" type="datetimeFigureOut">
              <a:rPr lang="en-US" smtClean="0"/>
              <a:t>1/27/13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1FF6DA9-008F-8B48-92A6-B652298478B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727027711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CAD085-E8A6-8845-BD4E-CB4CCA059FC4}" type="datetimeFigureOut">
              <a:rPr lang="en-US" smtClean="0"/>
              <a:t>1/27/13</a:t>
            </a:fld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1FF6DA9-008F-8B48-92A6-B652298478B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212999818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CAD085-E8A6-8845-BD4E-CB4CCA059FC4}" type="datetimeFigureOut">
              <a:rPr lang="en-US" smtClean="0"/>
              <a:t>1/27/13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1FF6DA9-008F-8B48-92A6-B652298478B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840726560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CAD085-E8A6-8845-BD4E-CB4CCA059FC4}" type="datetimeFigureOut">
              <a:rPr lang="en-US" smtClean="0"/>
              <a:t>1/27/13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1FF6DA9-008F-8B48-92A6-B652298478B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889236939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CAD085-E8A6-8845-BD4E-CB4CCA059FC4}" type="datetimeFigureOut">
              <a:rPr lang="en-US" smtClean="0"/>
              <a:t>1/27/13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1FF6DA9-008F-8B48-92A6-B652298478B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910927964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CAD085-E8A6-8845-BD4E-CB4CCA059FC4}" type="datetimeFigureOut">
              <a:rPr lang="en-US" smtClean="0"/>
              <a:t>1/27/13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1FF6DA9-008F-8B48-92A6-B652298478B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612223792"/>
      </p:ext>
    </p:extLst>
  </p:cSld>
  <p:clrMapOvr>
    <a:masterClrMapping/>
  </p:clrMapOvr>
</p:sldLayout>
</file>

<file path=ppt/slideMasters/_rels/slideMaster1.xml.rels><?xml version='1.0' encoding='UTF-8' standalone='yes'?>
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slideLayout" Target="../slideLayouts/slideLayout2.xml"/><Relationship Id="rId3" Type="http://schemas.openxmlformats.org/officeDocument/2006/relationships/slideLayout" Target="../slideLayouts/slideLayout3.xml"/><Relationship Id="rId4" Type="http://schemas.openxmlformats.org/officeDocument/2006/relationships/slideLayout" Target="../slideLayouts/slideLayout4.xml"/><Relationship Id="rId5" Type="http://schemas.openxmlformats.org/officeDocument/2006/relationships/slideLayout" Target="../slideLayouts/slideLayout5.xml"/><Relationship Id="rId6" Type="http://schemas.openxmlformats.org/officeDocument/2006/relationships/slideLayout" Target="../slideLayouts/slideLayout6.xml"/><Relationship Id="rId7" Type="http://schemas.openxmlformats.org/officeDocument/2006/relationships/slideLayout" Target="../slideLayouts/slideLayout7.xml"/><Relationship Id="rId8" Type="http://schemas.openxmlformats.org/officeDocument/2006/relationships/slideLayout" Target="../slideLayouts/slideLayout8.xml"/><Relationship Id="rId9" Type="http://schemas.openxmlformats.org/officeDocument/2006/relationships/slideLayout" Target="../slideLayouts/slideLayout9.xml"/><Relationship Id="rId10" Type="http://schemas.openxmlformats.org/officeDocument/2006/relationships/slideLayout" Target="../slideLayouts/slideLayout10.xml"/><Relationship Id="rId11" Type="http://schemas.openxmlformats.org/officeDocument/2006/relationships/slideLayout" Target="../slideLayouts/slideLayout11.xml"/><Relationship Id="rId12" Type="http://schemas.openxmlformats.org/officeDocument/2006/relationships/theme" Target="../theme/theme1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5BCAD085-E8A6-8845-BD4E-CB4CCA059FC4}" type="datetimeFigureOut">
              <a:rPr lang="en-US" smtClean="0"/>
              <a:t>1/27/13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C1FF6DA9-008F-8B48-92A6-B652298478B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209977519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4572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457200" rtl="0" eaLnBrk="1" latinLnBrk="0" hangingPunct="1">
        <a:spcBef>
          <a:spcPct val="20000"/>
        </a:spcBef>
        <a:buFont typeface="Arial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457200" rtl="0" eaLnBrk="1" latinLnBrk="0" hangingPunct="1">
        <a:spcBef>
          <a:spcPct val="20000"/>
        </a:spcBef>
        <a:buFont typeface="Arial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457200" rtl="0" eaLnBrk="1" latinLnBrk="0" hangingPunct="1">
        <a:spcBef>
          <a:spcPct val="20000"/>
        </a:spcBef>
        <a:buFont typeface="Arial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457200" rtl="0" eaLnBrk="1" latinLnBrk="0" hangingPunct="1">
        <a:spcBef>
          <a:spcPct val="20000"/>
        </a:spcBef>
        <a:buFont typeface="Arial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457200" rtl="0" eaLnBrk="1" latinLnBrk="0" hangingPunct="1">
        <a:spcBef>
          <a:spcPct val="20000"/>
        </a:spcBef>
        <a:buFont typeface="Arial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'1.0' encoding='UTF-8' standalone='yes'?>
<Relationships xmlns="http://schemas.openxmlformats.org/package/2006/relationships"><Relationship Id="rId1" Type="http://schemas.openxmlformats.org/officeDocument/2006/relationships/slideLayout" Target="../slideLayouts/slideLayout7.xml"/><Relationship Id="rId2" Type="http://schemas.openxmlformats.org/officeDocument/2006/relationships/image" Target="../media/image1.png"/><Relationship Id="rId3" Type="http://schemas.openxmlformats.org/officeDocument/2006/relationships/notesSlide" Target="../notesSlides/notesSlide1.xml"/></Relationships>
</file>

<file path=ppt/slides/_rels/slide2.xml.rels><?xml version='1.0' encoding='UTF-8' standalone='yes'?>
<Relationships xmlns="http://schemas.openxmlformats.org/package/2006/relationships"><Relationship Id="rId1" Type="http://schemas.openxmlformats.org/officeDocument/2006/relationships/slideLayout" Target="../slideLayouts/slideLayout7.xml"/><Relationship Id="rId2" Type="http://schemas.openxmlformats.org/officeDocument/2006/relationships/image" Target="../media/image2.png"/><Relationship Id="rId3" Type="http://schemas.openxmlformats.org/officeDocument/2006/relationships/image" Target="../media/image3.png"/><Relationship Id="rId4" Type="http://schemas.openxmlformats.org/officeDocument/2006/relationships/image" Target="../media/image4.png"/><Relationship Id="rId5" Type="http://schemas.openxmlformats.org/officeDocument/2006/relationships/notesSlide" Target="../notesSlides/notesSlide2.xml"/></Relationships>
</file>

<file path=ppt/slides/_rels/slide3.xml.rels><?xml version='1.0' encoding='UTF-8' standalone='yes'?>
<Relationships xmlns="http://schemas.openxmlformats.org/package/2006/relationships"><Relationship Id="rId1" Type="http://schemas.openxmlformats.org/officeDocument/2006/relationships/slideLayout" Target="../slideLayouts/slideLayout7.xml"/><Relationship Id="rId2" Type="http://schemas.openxmlformats.org/officeDocument/2006/relationships/notesSlide" Target="../notesSlides/notesSlide3.xml"/></Relationships>
</file>

<file path=ppt/slides/_rels/slide4.xml.rels><?xml version='1.0' encoding='UTF-8' standalone='yes'?>
<Relationships xmlns="http://schemas.openxmlformats.org/package/2006/relationships"><Relationship Id="rId1" Type="http://schemas.openxmlformats.org/officeDocument/2006/relationships/slideLayout" Target="../slideLayouts/slideLayout7.xml"/><Relationship Id="rId2" Type="http://schemas.openxmlformats.org/officeDocument/2006/relationships/notesSlide" Target="../notesSlides/notesSlide4.xml"/></Relationships>
</file>

<file path=ppt/slides/_rels/slide5.xml.rels><?xml version='1.0' encoding='UTF-8' standalone='yes'?>
<Relationships xmlns="http://schemas.openxmlformats.org/package/2006/relationships"><Relationship Id="rId1" Type="http://schemas.openxmlformats.org/officeDocument/2006/relationships/slideLayout" Target="../slideLayouts/slideLayout7.xml"/><Relationship Id="rId2" Type="http://schemas.openxmlformats.org/officeDocument/2006/relationships/notesSlide" Target="../notesSlides/notesSlide5.xml"/></Relationships>
</file>

<file path=ppt/slides/_rels/slide6.xml.rels><?xml version='1.0' encoding='UTF-8' standalone='yes'?>
<Relationships xmlns="http://schemas.openxmlformats.org/package/2006/relationships"><Relationship Id="rId1" Type="http://schemas.openxmlformats.org/officeDocument/2006/relationships/slideLayout" Target="../slideLayouts/slideLayout7.xml"/><Relationship Id="rId2" Type="http://schemas.openxmlformats.org/officeDocument/2006/relationships/image" Target="../media/image5.png"/><Relationship Id="rId3" Type="http://schemas.openxmlformats.org/officeDocument/2006/relationships/notesSlide" Target="../notesSlides/notesSlide6.xml"/></Relationships>
</file>

<file path=ppt/slides/_rels/slide7.xml.rels><?xml version='1.0' encoding='UTF-8' standalone='yes'?>
<Relationships xmlns="http://schemas.openxmlformats.org/package/2006/relationships"><Relationship Id="rId1" Type="http://schemas.openxmlformats.org/officeDocument/2006/relationships/slideLayout" Target="../slideLayouts/slideLayout7.xml"/><Relationship Id="rId2" Type="http://schemas.openxmlformats.org/officeDocument/2006/relationships/notesSlide" Target="../notesSlides/notesSlide7.xml"/></Relationships>
</file>

<file path=ppt/slides/_rels/slide8.xml.rels><?xml version='1.0' encoding='UTF-8' standalone='yes'?>
<Relationships xmlns="http://schemas.openxmlformats.org/package/2006/relationships"><Relationship Id="rId1" Type="http://schemas.openxmlformats.org/officeDocument/2006/relationships/slideLayout" Target="../slideLayouts/slideLayout7.xml"/><Relationship Id="rId2" Type="http://schemas.openxmlformats.org/officeDocument/2006/relationships/notesSlide" Target="../notesSlides/notesSlide8.xml"/></Relationships>
</file>

<file path=ppt/slides/_rels/slide9.xml.rels><?xml version='1.0' encoding='UTF-8' standalone='yes'?>
<Relationships xmlns="http://schemas.openxmlformats.org/package/2006/relationships"><Relationship Id="rId1" Type="http://schemas.openxmlformats.org/officeDocument/2006/relationships/slideLayout" Target="../slideLayouts/slideLayout7.xml"/><Relationship Id="rId2" Type="http://schemas.openxmlformats.org/officeDocument/2006/relationships/notesSlide" Target="../notesSlides/notesSlide9.xml"/></Relationships>
</file>

<file path=ppt/slides/_rels/slide10.xml.rels><?xml version='1.0' encoding='UTF-8' standalone='yes'?>
<Relationships xmlns="http://schemas.openxmlformats.org/package/2006/relationships"><Relationship Id="rId1" Type="http://schemas.openxmlformats.org/officeDocument/2006/relationships/slideLayout" Target="../slideLayouts/slideLayout7.xml"/><Relationship Id="rId2" Type="http://schemas.openxmlformats.org/officeDocument/2006/relationships/notesSlide" Target="../notesSlides/notesSlide10.xml"/></Relationships>
</file>

<file path=ppt/slides/_rels/slide11.xml.rels><?xml version='1.0' encoding='UTF-8' standalone='yes'?>
<Relationships xmlns="http://schemas.openxmlformats.org/package/2006/relationships"><Relationship Id="rId1" Type="http://schemas.openxmlformats.org/officeDocument/2006/relationships/slideLayout" Target="../slideLayouts/slideLayout7.xml"/><Relationship Id="rId2" Type="http://schemas.openxmlformats.org/officeDocument/2006/relationships/notesSlide" Target="../notesSlides/notesSlide11.xml"/></Relationships>
</file>

<file path=ppt/slides/_rels/slide12.xml.rels><?xml version='1.0' encoding='UTF-8' standalone='yes'?>
<Relationships xmlns="http://schemas.openxmlformats.org/package/2006/relationships"><Relationship Id="rId1" Type="http://schemas.openxmlformats.org/officeDocument/2006/relationships/slideLayout" Target="../slideLayouts/slideLayout7.xml"/><Relationship Id="rId2" Type="http://schemas.openxmlformats.org/officeDocument/2006/relationships/notesSlide" Target="../notesSlides/notesSlide12.xml"/></Relationships>
</file>

<file path=ppt/slides/slide1.xml><?xml version="1.0" encoding="utf-8"?>
<p:sld xmlns:a="http://schemas.openxmlformats.org/drawingml/2006/main" xmlns:p="http://schemas.openxmlformats.org/presentationml/2006/main" xmlns:r="http://schemas.openxmlformats.org/officeDocument/2006/relationships">
  <p:cSld>
    <p:bg>
      <p:bgPr>
        <a:solidFill>
          <a:srgbClr val="FCFCFA"/>
        </a:solidFill>
        <a:effectLst/>
      </p:bgPr>
    </p:bg>
    <p:spTree>
      <p:nvGrpSpPr>
        <p:cNvPr id="1" name=""/>
        <p:cNvGrpSpPr/>
        <p:nvPr/>
      </p:nvGrpSpPr>
      <p:grpSpPr/>
      <p:sp>
        <p:nvSpPr>
          <p:cNvPr id="2" name="TextBox 1"/>
          <p:cNvSpPr txBox="1"/>
          <p:nvPr/>
        </p:nvSpPr>
        <p:spPr>
          <a:xfrm>
            <a:off x="812800" y="812800"/>
            <a:ext cx="10604500" cy="215900"/>
          </a:xfrm>
          <a:prstGeom prst="rect">
            <a:avLst/>
          </a:prstGeom>
          <a:noFill/>
        </p:spPr>
        <p:txBody>
          <a:bodyPr wrap="square" lIns="0" rIns="0" tIns="0" bIns="0"/>
          <a:lstStyle/>
          <a:p>
            <a:pPr algn="l">
              <a:lnSpc>
                <a:spcPts val="1800"/>
              </a:lnSpc>
            </a:pPr>
            <a:r>
              <a:rPr sz="1500" b="1" i="0" u="none">
                <a:solidFill>
                  <a:srgbClr val="C2410C"/>
                </a:solidFill>
                <a:latin typeface="Arial"/>
              </a:rPr>
              <a:t>Lekcja 5 · Złącza uniwersalne, część 2</a:t>
            </a:r>
          </a:p>
        </p:txBody>
      </p:sp>
      <p:sp>
        <p:nvSpPr>
          <p:cNvPr id="3" name="TextBox 2"/>
          <p:cNvSpPr txBox="1"/>
          <p:nvPr/>
        </p:nvSpPr>
        <p:spPr>
          <a:xfrm>
            <a:off x="812800" y="2216150"/>
            <a:ext cx="6007100" cy="1600200"/>
          </a:xfrm>
          <a:prstGeom prst="rect">
            <a:avLst/>
          </a:prstGeom>
          <a:noFill/>
        </p:spPr>
        <p:txBody>
          <a:bodyPr wrap="square" lIns="0" rIns="0" tIns="0" bIns="0"/>
          <a:lstStyle/>
          <a:p>
            <a:pPr algn="l">
              <a:lnSpc>
                <a:spcPts val="6300"/>
              </a:lnSpc>
            </a:pPr>
            <a:r>
              <a:rPr sz="6000" b="1" i="0" u="none">
                <a:solidFill>
                  <a:srgbClr val="142033"/>
                </a:solidFill>
                <a:latin typeface="Arial"/>
              </a:rPr>
              <a:t>Od FireWire do Thunderbolt 5</a:t>
            </a:r>
          </a:p>
        </p:txBody>
      </p:sp>
      <p:sp>
        <p:nvSpPr>
          <p:cNvPr id="4" name="TextBox 3"/>
          <p:cNvSpPr txBox="1"/>
          <p:nvPr/>
        </p:nvSpPr>
        <p:spPr>
          <a:xfrm>
            <a:off x="812800" y="4019550"/>
            <a:ext cx="6007100" cy="660400"/>
          </a:xfrm>
          <a:prstGeom prst="rect">
            <a:avLst/>
          </a:prstGeom>
          <a:noFill/>
        </p:spPr>
        <p:txBody>
          <a:bodyPr wrap="square" lIns="0" rIns="0" tIns="0" bIns="0"/>
          <a:lstStyle/>
          <a:p>
            <a:pPr algn="l">
              <a:lnSpc>
                <a:spcPts val="2600"/>
              </a:lnSpc>
            </a:pPr>
            <a:r>
              <a:rPr sz="2000" b="0" i="0" u="none">
                <a:solidFill>
                  <a:srgbClr val="38445A"/>
                </a:solidFill>
                <a:latin typeface="Arial"/>
              </a:rPr>
              <a:t>Szybkie magistrale zewnętrzne: jak PCI Express wyszło poza obudowę komputera</a:t>
            </a:r>
          </a:p>
        </p:txBody>
      </p:sp>
      <p:sp>
        <p:nvSpPr>
          <p:cNvPr id="5" name="TextBox 4"/>
          <p:cNvSpPr txBox="1"/>
          <p:nvPr/>
        </p:nvSpPr>
        <p:spPr>
          <a:xfrm>
            <a:off x="812800" y="5867400"/>
            <a:ext cx="10604500" cy="177800"/>
          </a:xfrm>
          <a:prstGeom prst="rect">
            <a:avLst/>
          </a:prstGeom>
          <a:noFill/>
        </p:spPr>
        <p:txBody>
          <a:bodyPr wrap="square" lIns="0" rIns="0" tIns="0" bIns="0"/>
          <a:lstStyle/>
          <a:p>
            <a:pPr algn="l">
              <a:lnSpc>
                <a:spcPts val="1439"/>
              </a:lnSpc>
            </a:pPr>
            <a:r>
              <a:rPr sz="1200" b="0" i="0" u="none">
                <a:solidFill>
                  <a:srgbClr val="38445A"/>
                </a:solidFill>
                <a:latin typeface="Arial"/>
              </a:rPr>
              <a:t>Technikum · informatyk i programista · stan wiedzy: wrzesień 2026</a:t>
            </a:r>
          </a:p>
        </p:txBody>
      </p:sp>
      <p:pic>
        <p:nvPicPr>
          <p:cNvPr id="6" name="Picture 5" descr="image.pn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7061200" y="1270000"/>
            <a:ext cx="4318000" cy="4318000"/>
          </a:xfrm>
          <a:prstGeom prst="rect">
            <a:avLst/>
          </a:prstGeom>
        </p:spPr>
      </p:pic>
    </p:spTree>
  </p:cSld>
  <p:clrMapOvr>
    <a:masterClrMapping/>
  </p:clrMapOvr>
</p:sld>
</file>

<file path=ppt/slides/slide2.xml><?xml version="1.0" encoding="utf-8"?>
<p:sld xmlns:a="http://schemas.openxmlformats.org/drawingml/2006/main" xmlns:p="http://schemas.openxmlformats.org/presentationml/2006/main" xmlns:r="http://schemas.openxmlformats.org/officeDocument/2006/relationships">
  <p:cSld>
    <p:bg>
      <p:bgPr>
        <a:solidFill>
          <a:srgbClr val="FCFCFA"/>
        </a:solidFill>
        <a:effectLst/>
      </p:bgPr>
    </p:bg>
    <p:spTree>
      <p:nvGrpSpPr>
        <p:cNvPr id="1" name=""/>
        <p:cNvGrpSpPr/>
        <p:nvPr/>
      </p:nvGrpSpPr>
      <p:grpSpPr/>
      <p:sp>
        <p:nvSpPr>
          <p:cNvPr id="2" name="TextBox 1"/>
          <p:cNvSpPr txBox="1"/>
          <p:nvPr/>
        </p:nvSpPr>
        <p:spPr>
          <a:xfrm>
            <a:off x="812800" y="812800"/>
            <a:ext cx="10604500" cy="177800"/>
          </a:xfrm>
          <a:prstGeom prst="rect">
            <a:avLst/>
          </a:prstGeom>
          <a:noFill/>
        </p:spPr>
        <p:txBody>
          <a:bodyPr wrap="square" lIns="0" rIns="0" tIns="0" bIns="0"/>
          <a:lstStyle/>
          <a:p>
            <a:pPr algn="l">
              <a:lnSpc>
                <a:spcPts val="1439"/>
              </a:lnSpc>
            </a:pPr>
            <a:r>
              <a:rPr sz="1200" b="1" i="0" u="none">
                <a:solidFill>
                  <a:srgbClr val="C2410C"/>
                </a:solidFill>
                <a:latin typeface="Arial"/>
              </a:rPr>
              <a:t>FIREWIRE</a:t>
            </a:r>
          </a:p>
        </p:txBody>
      </p:sp>
      <p:sp>
        <p:nvSpPr>
          <p:cNvPr id="3" name="TextBox 2"/>
          <p:cNvSpPr txBox="1"/>
          <p:nvPr/>
        </p:nvSpPr>
        <p:spPr>
          <a:xfrm>
            <a:off x="812800" y="1066800"/>
            <a:ext cx="10604500" cy="502841"/>
          </a:xfrm>
          <a:prstGeom prst="rect">
            <a:avLst/>
          </a:prstGeom>
          <a:noFill/>
        </p:spPr>
        <p:txBody>
          <a:bodyPr wrap="square" lIns="0" rIns="0" tIns="0" bIns="0"/>
          <a:lstStyle/>
          <a:p>
            <a:pPr algn="l">
              <a:lnSpc>
                <a:spcPts val="3960"/>
              </a:lnSpc>
            </a:pPr>
            <a:r>
              <a:rPr sz="3600" b="1" i="0" u="none">
                <a:solidFill>
                  <a:srgbClr val="142033"/>
                </a:solidFill>
                <a:latin typeface="Arial"/>
              </a:rPr>
              <a:t>IEEE 1394 w pigułce</a:t>
            </a:r>
          </a:p>
        </p:txBody>
      </p:sp>
      <p:sp>
        <p:nvSpPr>
          <p:cNvPr id="4" name="Rounded Rectangle 3"/>
          <p:cNvSpPr/>
          <p:nvPr/>
        </p:nvSpPr>
        <p:spPr>
          <a:xfrm>
            <a:off x="812800" y="1874441"/>
            <a:ext cx="3386634" cy="1582936"/>
          </a:xfrm>
          <a:prstGeom prst="roundRect">
            <a:avLst>
              <a:gd name="adj" fmla="val 6418"/>
            </a:avLst>
          </a:prstGeom>
          <a:solidFill>
            <a:srgbClr val="F3F5F9"/>
          </a:solidFill>
          <a:ln w="6350">
            <a:solidFill>
              <a:srgbClr val="C9D1DC"/>
            </a:solidFill>
          </a:ln>
        </p:spPr>
        <p:txBody>
          <a:bodyPr rtlCol="0" anchor="ctr"/>
          <a:lstStyle/>
          <a:p>
            <a:pPr algn="ctr"/>
          </a:p>
        </p:txBody>
      </p:sp>
      <p:sp>
        <p:nvSpPr>
          <p:cNvPr id="5" name="TextBox 4"/>
          <p:cNvSpPr txBox="1"/>
          <p:nvPr/>
        </p:nvSpPr>
        <p:spPr>
          <a:xfrm>
            <a:off x="1047750" y="2083991"/>
            <a:ext cx="2954834" cy="177800"/>
          </a:xfrm>
          <a:prstGeom prst="rect">
            <a:avLst/>
          </a:prstGeom>
          <a:noFill/>
        </p:spPr>
        <p:txBody>
          <a:bodyPr wrap="square" lIns="0" rIns="0" tIns="0" bIns="0"/>
          <a:lstStyle/>
          <a:p>
            <a:pPr algn="l">
              <a:lnSpc>
                <a:spcPts val="1439"/>
              </a:lnSpc>
            </a:pPr>
            <a:r>
              <a:rPr sz="1200" b="1" i="0" u="none">
                <a:solidFill>
                  <a:srgbClr val="C2410C"/>
                </a:solidFill>
                <a:latin typeface="Arial"/>
              </a:rPr>
              <a:t>1995 · Apple</a:t>
            </a:r>
          </a:p>
        </p:txBody>
      </p:sp>
      <p:sp>
        <p:nvSpPr>
          <p:cNvPr id="6" name="TextBox 5"/>
          <p:cNvSpPr txBox="1"/>
          <p:nvPr/>
        </p:nvSpPr>
        <p:spPr>
          <a:xfrm>
            <a:off x="1047750" y="2325291"/>
            <a:ext cx="2954834" cy="219075"/>
          </a:xfrm>
          <a:prstGeom prst="rect">
            <a:avLst/>
          </a:prstGeom>
          <a:noFill/>
        </p:spPr>
        <p:txBody>
          <a:bodyPr wrap="square" lIns="0" rIns="0" tIns="0" bIns="0"/>
          <a:lstStyle/>
          <a:p>
            <a:pPr algn="l">
              <a:lnSpc>
                <a:spcPts val="1725"/>
              </a:lnSpc>
            </a:pPr>
            <a:r>
              <a:rPr sz="1500" b="1" i="0" u="none">
                <a:solidFill>
                  <a:srgbClr val="142033"/>
                </a:solidFill>
                <a:latin typeface="Arial"/>
              </a:rPr>
              <a:t>Szybka magistrala szeregowa</a:t>
            </a:r>
          </a:p>
        </p:txBody>
      </p:sp>
      <p:sp>
        <p:nvSpPr>
          <p:cNvPr id="7" name="TextBox 6"/>
          <p:cNvSpPr txBox="1"/>
          <p:nvPr/>
        </p:nvSpPr>
        <p:spPr>
          <a:xfrm>
            <a:off x="1047750" y="2607866"/>
            <a:ext cx="2954834" cy="639961"/>
          </a:xfrm>
          <a:prstGeom prst="rect">
            <a:avLst/>
          </a:prstGeom>
          <a:noFill/>
        </p:spPr>
        <p:txBody>
          <a:bodyPr wrap="square" lIns="0" rIns="0" tIns="0" bIns="0"/>
          <a:lstStyle/>
          <a:p>
            <a:pPr algn="l">
              <a:lnSpc>
                <a:spcPts val="1680"/>
              </a:lnSpc>
            </a:pPr>
            <a:r>
              <a:rPr sz="1200" b="0" i="0" u="none">
                <a:solidFill>
                  <a:srgbClr val="38445A"/>
                </a:solidFill>
                <a:latin typeface="Arial"/>
              </a:rPr>
              <a:t>Transfer izochroniczny: gwarantowany czas dostarczenia danych — idealny do obrazu i dźwięku.</a:t>
            </a:r>
          </a:p>
        </p:txBody>
      </p:sp>
      <p:sp>
        <p:nvSpPr>
          <p:cNvPr id="8" name="Rounded Rectangle 7"/>
          <p:cNvSpPr/>
          <p:nvPr/>
        </p:nvSpPr>
        <p:spPr>
          <a:xfrm>
            <a:off x="4402634" y="1874441"/>
            <a:ext cx="3386634" cy="1582936"/>
          </a:xfrm>
          <a:prstGeom prst="roundRect">
            <a:avLst>
              <a:gd name="adj" fmla="val 6418"/>
            </a:avLst>
          </a:prstGeom>
          <a:solidFill>
            <a:srgbClr val="F3F5F9"/>
          </a:solidFill>
          <a:ln w="6350">
            <a:solidFill>
              <a:srgbClr val="C9D1DC"/>
            </a:solidFill>
          </a:ln>
        </p:spPr>
        <p:txBody>
          <a:bodyPr rtlCol="0" anchor="ctr"/>
          <a:lstStyle/>
          <a:p>
            <a:pPr algn="ctr"/>
          </a:p>
        </p:txBody>
      </p:sp>
      <p:sp>
        <p:nvSpPr>
          <p:cNvPr id="9" name="TextBox 8"/>
          <p:cNvSpPr txBox="1"/>
          <p:nvPr/>
        </p:nvSpPr>
        <p:spPr>
          <a:xfrm>
            <a:off x="4637584" y="2083991"/>
            <a:ext cx="2954834" cy="177800"/>
          </a:xfrm>
          <a:prstGeom prst="rect">
            <a:avLst/>
          </a:prstGeom>
          <a:noFill/>
        </p:spPr>
        <p:txBody>
          <a:bodyPr wrap="square" lIns="0" rIns="0" tIns="0" bIns="0"/>
          <a:lstStyle/>
          <a:p>
            <a:pPr algn="l">
              <a:lnSpc>
                <a:spcPts val="1439"/>
              </a:lnSpc>
            </a:pPr>
            <a:r>
              <a:rPr sz="1200" b="1" i="0" u="none">
                <a:solidFill>
                  <a:srgbClr val="C2410C"/>
                </a:solidFill>
                <a:latin typeface="Arial"/>
              </a:rPr>
              <a:t>Wiele nazw</a:t>
            </a:r>
          </a:p>
        </p:txBody>
      </p:sp>
      <p:sp>
        <p:nvSpPr>
          <p:cNvPr id="10" name="TextBox 9"/>
          <p:cNvSpPr txBox="1"/>
          <p:nvPr/>
        </p:nvSpPr>
        <p:spPr>
          <a:xfrm>
            <a:off x="4637584" y="2325291"/>
            <a:ext cx="2954834" cy="219075"/>
          </a:xfrm>
          <a:prstGeom prst="rect">
            <a:avLst/>
          </a:prstGeom>
          <a:noFill/>
        </p:spPr>
        <p:txBody>
          <a:bodyPr wrap="square" lIns="0" rIns="0" tIns="0" bIns="0"/>
          <a:lstStyle/>
          <a:p>
            <a:pPr algn="l">
              <a:lnSpc>
                <a:spcPts val="1725"/>
              </a:lnSpc>
            </a:pPr>
            <a:r>
              <a:rPr sz="1500" b="1" i="0" u="none">
                <a:solidFill>
                  <a:srgbClr val="142033"/>
                </a:solidFill>
                <a:latin typeface="Arial"/>
              </a:rPr>
              <a:t>i.LINK, Lynx, DV</a:t>
            </a:r>
          </a:p>
        </p:txBody>
      </p:sp>
      <p:sp>
        <p:nvSpPr>
          <p:cNvPr id="11" name="TextBox 10"/>
          <p:cNvSpPr txBox="1"/>
          <p:nvPr/>
        </p:nvSpPr>
        <p:spPr>
          <a:xfrm>
            <a:off x="4637584" y="2607866"/>
            <a:ext cx="2954834" cy="639961"/>
          </a:xfrm>
          <a:prstGeom prst="rect">
            <a:avLst/>
          </a:prstGeom>
          <a:noFill/>
        </p:spPr>
        <p:txBody>
          <a:bodyPr wrap="square" lIns="0" rIns="0" tIns="0" bIns="0"/>
          <a:lstStyle/>
          <a:p>
            <a:pPr algn="l">
              <a:lnSpc>
                <a:spcPts val="1680"/>
              </a:lnSpc>
            </a:pPr>
            <a:r>
              <a:rPr sz="1200" b="0" i="0" u="none">
                <a:solidFill>
                  <a:srgbClr val="38445A"/>
                </a:solidFill>
                <a:latin typeface="Arial"/>
              </a:rPr>
              <a:t>Sony: i.LINK, Texas Instruments: Lynx. Inne nazwy omijały opłaty licencyjne — złącza były zgodne.</a:t>
            </a:r>
          </a:p>
        </p:txBody>
      </p:sp>
      <p:sp>
        <p:nvSpPr>
          <p:cNvPr id="12" name="Rounded Rectangle 11"/>
          <p:cNvSpPr/>
          <p:nvPr/>
        </p:nvSpPr>
        <p:spPr>
          <a:xfrm>
            <a:off x="7992467" y="1874441"/>
            <a:ext cx="3386634" cy="1582936"/>
          </a:xfrm>
          <a:prstGeom prst="roundRect">
            <a:avLst>
              <a:gd name="adj" fmla="val 6418"/>
            </a:avLst>
          </a:prstGeom>
          <a:solidFill>
            <a:srgbClr val="F3F5F9"/>
          </a:solidFill>
          <a:ln w="6350">
            <a:solidFill>
              <a:srgbClr val="C9D1DC"/>
            </a:solidFill>
          </a:ln>
        </p:spPr>
        <p:txBody>
          <a:bodyPr rtlCol="0" anchor="ctr"/>
          <a:lstStyle/>
          <a:p>
            <a:pPr algn="ctr"/>
          </a:p>
        </p:txBody>
      </p:sp>
      <p:sp>
        <p:nvSpPr>
          <p:cNvPr id="13" name="TextBox 12"/>
          <p:cNvSpPr txBox="1"/>
          <p:nvPr/>
        </p:nvSpPr>
        <p:spPr>
          <a:xfrm>
            <a:off x="8227417" y="2083991"/>
            <a:ext cx="2954834" cy="177800"/>
          </a:xfrm>
          <a:prstGeom prst="rect">
            <a:avLst/>
          </a:prstGeom>
          <a:noFill/>
        </p:spPr>
        <p:txBody>
          <a:bodyPr wrap="square" lIns="0" rIns="0" tIns="0" bIns="0"/>
          <a:lstStyle/>
          <a:p>
            <a:pPr algn="l">
              <a:lnSpc>
                <a:spcPts val="1439"/>
              </a:lnSpc>
            </a:pPr>
            <a:r>
              <a:rPr sz="1200" b="1" i="0" u="none">
                <a:solidFill>
                  <a:srgbClr val="C2410C"/>
                </a:solidFill>
                <a:latin typeface="Arial"/>
              </a:rPr>
              <a:t>Zastosowania</a:t>
            </a:r>
          </a:p>
        </p:txBody>
      </p:sp>
      <p:sp>
        <p:nvSpPr>
          <p:cNvPr id="14" name="TextBox 13"/>
          <p:cNvSpPr txBox="1"/>
          <p:nvPr/>
        </p:nvSpPr>
        <p:spPr>
          <a:xfrm>
            <a:off x="8227417" y="2325291"/>
            <a:ext cx="2954834" cy="219075"/>
          </a:xfrm>
          <a:prstGeom prst="rect">
            <a:avLst/>
          </a:prstGeom>
          <a:noFill/>
        </p:spPr>
        <p:txBody>
          <a:bodyPr wrap="square" lIns="0" rIns="0" tIns="0" bIns="0"/>
          <a:lstStyle/>
          <a:p>
            <a:pPr algn="l">
              <a:lnSpc>
                <a:spcPts val="1725"/>
              </a:lnSpc>
            </a:pPr>
            <a:r>
              <a:rPr sz="1500" b="1" i="0" u="none">
                <a:solidFill>
                  <a:srgbClr val="142033"/>
                </a:solidFill>
                <a:latin typeface="Arial"/>
              </a:rPr>
              <a:t>Kamery i studio</a:t>
            </a:r>
          </a:p>
        </p:txBody>
      </p:sp>
      <p:sp>
        <p:nvSpPr>
          <p:cNvPr id="15" name="TextBox 14"/>
          <p:cNvSpPr txBox="1"/>
          <p:nvPr/>
        </p:nvSpPr>
        <p:spPr>
          <a:xfrm>
            <a:off x="8227417" y="2607866"/>
            <a:ext cx="2954834" cy="639961"/>
          </a:xfrm>
          <a:prstGeom prst="rect">
            <a:avLst/>
          </a:prstGeom>
          <a:noFill/>
        </p:spPr>
        <p:txBody>
          <a:bodyPr wrap="square" lIns="0" rIns="0" tIns="0" bIns="0"/>
          <a:lstStyle/>
          <a:p>
            <a:pPr algn="l">
              <a:lnSpc>
                <a:spcPts val="1680"/>
              </a:lnSpc>
            </a:pPr>
            <a:r>
              <a:rPr sz="1200" b="0" i="0" u="none">
                <a:solidFill>
                  <a:srgbClr val="38445A"/>
                </a:solidFill>
                <a:latin typeface="Arial"/>
              </a:rPr>
              <a:t>Kamery miniDV, zewnętrzne dyski, profesjonalne interfejsy audio, starsze iPody.</a:t>
            </a:r>
          </a:p>
        </p:txBody>
      </p:sp>
      <p:pic>
        <p:nvPicPr>
          <p:cNvPr id="16" name="Picture 15" descr="image.pn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362200" y="3762177"/>
            <a:ext cx="1981200" cy="1371600"/>
          </a:xfrm>
          <a:prstGeom prst="rect">
            <a:avLst/>
          </a:prstGeom>
        </p:spPr>
      </p:pic>
      <p:sp>
        <p:nvSpPr>
          <p:cNvPr id="17" name="TextBox 16"/>
          <p:cNvSpPr txBox="1"/>
          <p:nvPr/>
        </p:nvSpPr>
        <p:spPr>
          <a:xfrm>
            <a:off x="2533452" y="5209977"/>
            <a:ext cx="1638697" cy="396081"/>
          </a:xfrm>
          <a:prstGeom prst="rect">
            <a:avLst/>
          </a:prstGeom>
          <a:noFill/>
        </p:spPr>
        <p:txBody>
          <a:bodyPr wrap="square" lIns="0" rIns="0" tIns="0" bIns="0"/>
          <a:lstStyle/>
          <a:p>
            <a:pPr algn="ctr">
              <a:lnSpc>
                <a:spcPts val="1560"/>
              </a:lnSpc>
            </a:pPr>
            <a:r>
              <a:rPr sz="1200" b="0" i="0" u="none">
                <a:solidFill>
                  <a:srgbClr val="38445A"/>
                </a:solidFill>
                <a:latin typeface="Arial"/>
              </a:rPr>
              <a:t>FireWire 400 · 6 styków</a:t>
            </a:r>
            <a:br/>
            <a:r>
              <a:rPr sz="1200" b="0" i="0" u="none">
                <a:solidFill>
                  <a:srgbClr val="38445A"/>
                </a:solidFill>
                <a:latin typeface="Arial"/>
              </a:rPr>
              <a:t>(z zasilaniem)</a:t>
            </a:r>
          </a:p>
        </p:txBody>
      </p:sp>
      <p:pic>
        <p:nvPicPr>
          <p:cNvPr id="18" name="Picture 17" descr="image.pn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5105400" y="3762177"/>
            <a:ext cx="1981200" cy="1371600"/>
          </a:xfrm>
          <a:prstGeom prst="rect">
            <a:avLst/>
          </a:prstGeom>
        </p:spPr>
      </p:pic>
      <p:sp>
        <p:nvSpPr>
          <p:cNvPr id="19" name="TextBox 18"/>
          <p:cNvSpPr txBox="1"/>
          <p:nvPr/>
        </p:nvSpPr>
        <p:spPr>
          <a:xfrm>
            <a:off x="5335786" y="5209977"/>
            <a:ext cx="1520428" cy="396081"/>
          </a:xfrm>
          <a:prstGeom prst="rect">
            <a:avLst/>
          </a:prstGeom>
          <a:noFill/>
        </p:spPr>
        <p:txBody>
          <a:bodyPr wrap="square" lIns="0" rIns="0" tIns="0" bIns="0"/>
          <a:lstStyle/>
          <a:p>
            <a:pPr algn="ctr">
              <a:lnSpc>
                <a:spcPts val="1560"/>
              </a:lnSpc>
            </a:pPr>
            <a:r>
              <a:rPr sz="1200" b="0" i="0" u="none">
                <a:solidFill>
                  <a:srgbClr val="38445A"/>
                </a:solidFill>
                <a:latin typeface="Arial"/>
              </a:rPr>
              <a:t>FireWire 400 · 4 styki</a:t>
            </a:r>
            <a:br/>
            <a:r>
              <a:rPr sz="1200" b="0" i="0" u="none">
                <a:solidFill>
                  <a:srgbClr val="38445A"/>
                </a:solidFill>
                <a:latin typeface="Arial"/>
              </a:rPr>
              <a:t>(i.LINK, bez zasilania)</a:t>
            </a:r>
          </a:p>
        </p:txBody>
      </p:sp>
      <p:pic>
        <p:nvPicPr>
          <p:cNvPr id="20" name="Picture 19" descr="image.png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7848600" y="3762177"/>
            <a:ext cx="1981200" cy="1371600"/>
          </a:xfrm>
          <a:prstGeom prst="rect">
            <a:avLst/>
          </a:prstGeom>
        </p:spPr>
      </p:pic>
      <p:sp>
        <p:nvSpPr>
          <p:cNvPr id="21" name="TextBox 20"/>
          <p:cNvSpPr txBox="1"/>
          <p:nvPr/>
        </p:nvSpPr>
        <p:spPr>
          <a:xfrm>
            <a:off x="8019852" y="5209977"/>
            <a:ext cx="1638697" cy="396081"/>
          </a:xfrm>
          <a:prstGeom prst="rect">
            <a:avLst/>
          </a:prstGeom>
          <a:noFill/>
        </p:spPr>
        <p:txBody>
          <a:bodyPr wrap="square" lIns="0" rIns="0" tIns="0" bIns="0"/>
          <a:lstStyle/>
          <a:p>
            <a:pPr algn="ctr">
              <a:lnSpc>
                <a:spcPts val="1560"/>
              </a:lnSpc>
            </a:pPr>
            <a:r>
              <a:rPr sz="1200" b="0" i="0" u="none">
                <a:solidFill>
                  <a:srgbClr val="38445A"/>
                </a:solidFill>
                <a:latin typeface="Arial"/>
              </a:rPr>
              <a:t>FireWire 800 · 9 styków</a:t>
            </a:r>
            <a:br/>
            <a:r>
              <a:rPr sz="1200" b="0" i="0" u="none">
                <a:solidFill>
                  <a:srgbClr val="38445A"/>
                </a:solidFill>
                <a:latin typeface="Arial"/>
              </a:rPr>
              <a:t>(1394b)</a:t>
            </a:r>
          </a:p>
        </p:txBody>
      </p:sp>
      <p:sp>
        <p:nvSpPr>
          <p:cNvPr id="22" name="TextBox 21"/>
          <p:cNvSpPr txBox="1"/>
          <p:nvPr/>
        </p:nvSpPr>
        <p:spPr>
          <a:xfrm>
            <a:off x="812800" y="6273800"/>
            <a:ext cx="10604500" cy="177800"/>
          </a:xfrm>
          <a:prstGeom prst="rect">
            <a:avLst/>
          </a:prstGeom>
          <a:noFill/>
        </p:spPr>
        <p:txBody>
          <a:bodyPr wrap="square" lIns="0" rIns="0" tIns="0" bIns="0"/>
          <a:lstStyle/>
          <a:p>
            <a:pPr algn="l">
              <a:lnSpc>
                <a:spcPts val="1439"/>
              </a:lnSpc>
            </a:pPr>
            <a:r>
              <a:rPr sz="1200" b="0" i="0" u="none">
                <a:solidFill>
                  <a:srgbClr val="5A6475"/>
                </a:solidFill>
                <a:latin typeface="Arial"/>
              </a:rPr>
              <a:t>Lekcja 5 · FireWire i Thunderbolt</a:t>
            </a:r>
          </a:p>
        </p:txBody>
      </p:sp>
    </p:spTree>
  </p:cSld>
  <p:clrMapOvr>
    <a:masterClrMapping/>
  </p:clrMapOvr>
</p:sld>
</file>

<file path=ppt/slides/slide3.xml><?xml version="1.0" encoding="utf-8"?>
<p:sld xmlns:a="http://schemas.openxmlformats.org/drawingml/2006/main" xmlns:p="http://schemas.openxmlformats.org/presentationml/2006/main" xmlns:r="http://schemas.openxmlformats.org/officeDocument/2006/relationships">
  <p:cSld>
    <p:bg>
      <p:bgPr>
        <a:solidFill>
          <a:srgbClr val="FCFCFA"/>
        </a:solidFill>
        <a:effectLst/>
      </p:bgPr>
    </p:bg>
    <p:spTree>
      <p:nvGrpSpPr>
        <p:cNvPr id="1" name=""/>
        <p:cNvGrpSpPr/>
        <p:nvPr/>
      </p:nvGrpSpPr>
      <p:grpSpPr/>
      <p:sp>
        <p:nvSpPr>
          <p:cNvPr id="2" name="TextBox 1"/>
          <p:cNvSpPr txBox="1"/>
          <p:nvPr/>
        </p:nvSpPr>
        <p:spPr>
          <a:xfrm>
            <a:off x="812800" y="812800"/>
            <a:ext cx="10604500" cy="177800"/>
          </a:xfrm>
          <a:prstGeom prst="rect">
            <a:avLst/>
          </a:prstGeom>
          <a:noFill/>
        </p:spPr>
        <p:txBody>
          <a:bodyPr wrap="square" lIns="0" rIns="0" tIns="0" bIns="0"/>
          <a:lstStyle/>
          <a:p>
            <a:pPr algn="l">
              <a:lnSpc>
                <a:spcPts val="1439"/>
              </a:lnSpc>
            </a:pPr>
            <a:r>
              <a:rPr sz="1200" b="1" i="0" u="none">
                <a:solidFill>
                  <a:srgbClr val="C2410C"/>
                </a:solidFill>
                <a:latin typeface="Arial"/>
              </a:rPr>
              <a:t>FIREWIRE</a:t>
            </a:r>
          </a:p>
        </p:txBody>
      </p:sp>
      <p:sp>
        <p:nvSpPr>
          <p:cNvPr id="3" name="TextBox 2"/>
          <p:cNvSpPr txBox="1"/>
          <p:nvPr/>
        </p:nvSpPr>
        <p:spPr>
          <a:xfrm>
            <a:off x="812800" y="1066800"/>
            <a:ext cx="10604500" cy="502841"/>
          </a:xfrm>
          <a:prstGeom prst="rect">
            <a:avLst/>
          </a:prstGeom>
          <a:noFill/>
        </p:spPr>
        <p:txBody>
          <a:bodyPr wrap="square" lIns="0" rIns="0" tIns="0" bIns="0"/>
          <a:lstStyle/>
          <a:p>
            <a:pPr algn="l">
              <a:lnSpc>
                <a:spcPts val="3960"/>
              </a:lnSpc>
            </a:pPr>
            <a:r>
              <a:rPr sz="3600" b="1" i="0" u="none">
                <a:solidFill>
                  <a:srgbClr val="142033"/>
                </a:solidFill>
                <a:latin typeface="Arial"/>
              </a:rPr>
              <a:t>Wersje i parametry</a:t>
            </a:r>
          </a:p>
        </p:txBody>
      </p:sp>
      <p:graphicFrame>
        <p:nvGraphicFramePr>
          <p:cNvPr id="4" name="Table 3"/>
          <p:cNvGraphicFramePr>
            <a:graphicFrameLocks noGrp="1"/>
          </p:cNvGraphicFramePr>
          <p:nvPr/>
        </p:nvGraphicFramePr>
        <p:xfrm>
          <a:off x="812800" y="1874441"/>
          <a:ext cx="10566400" cy="1435100"/>
        </p:xfrm>
        <a:graphic>
          <a:graphicData uri="http://schemas.openxmlformats.org/drawingml/2006/table">
            <a:tbl>
              <a:tblPr firstRow="0" bandRow="0">
                <a:tableStyleId>{2D5ABB26-0587-4C30-8999-92F81FD0307C}</a:tableStyleId>
              </a:tblPr>
              <a:tblGrid>
                <a:gridCol w="3302000"/>
                <a:gridCol w="2286000"/>
                <a:gridCol w="4978400"/>
              </a:tblGrid>
              <a:tr h="355600">
                <a:tc>
                  <a:txBody>
                    <a:bodyPr wrap="square"/>
                    <a:lstStyle/>
                    <a:p>
                      <a:pPr algn="l">
                        <a:lnSpc>
                          <a:spcPts val="1439"/>
                        </a:lnSpc>
                      </a:pPr>
                      <a:r>
                        <a:rPr sz="1200" b="1" i="0" u="none">
                          <a:solidFill>
                            <a:srgbClr val="C2410C"/>
                          </a:solidFill>
                          <a:latin typeface="Arial"/>
                        </a:rPr>
                        <a:t>Wersja</a:t>
                      </a:r>
                    </a:p>
                  </a:txBody>
                  <a:tcPr marL="127000" marT="88900" marR="127000" marB="88900" anchor="t">
                    <a:lnL w="0">
                      <a:noFill/>
                    </a:lnL>
                    <a:lnR w="0">
                      <a:noFill/>
                    </a:lnR>
                    <a:lnT w="0">
                      <a:noFill/>
                    </a:lnT>
                    <a:lnB w="0">
                      <a:noFill/>
                    </a:lnB>
                    <a:noFill/>
                  </a:tcPr>
                </a:tc>
                <a:tc>
                  <a:txBody>
                    <a:bodyPr wrap="square"/>
                    <a:lstStyle/>
                    <a:p>
                      <a:pPr algn="l">
                        <a:lnSpc>
                          <a:spcPts val="1439"/>
                        </a:lnSpc>
                      </a:pPr>
                      <a:r>
                        <a:rPr sz="1200" b="1" i="0" u="none">
                          <a:solidFill>
                            <a:srgbClr val="C2410C"/>
                          </a:solidFill>
                          <a:latin typeface="Arial"/>
                        </a:rPr>
                        <a:t>Prędkość</a:t>
                      </a:r>
                    </a:p>
                  </a:txBody>
                  <a:tcPr marL="127000" marT="88900" marR="127000" marB="88900" anchor="t">
                    <a:lnL w="0">
                      <a:noFill/>
                    </a:lnL>
                    <a:lnR w="0">
                      <a:noFill/>
                    </a:lnR>
                    <a:lnT w="0">
                      <a:noFill/>
                    </a:lnT>
                    <a:lnB w="0">
                      <a:noFill/>
                    </a:lnB>
                    <a:noFill/>
                  </a:tcPr>
                </a:tc>
                <a:tc>
                  <a:txBody>
                    <a:bodyPr wrap="square"/>
                    <a:lstStyle/>
                    <a:p>
                      <a:pPr algn="l">
                        <a:lnSpc>
                          <a:spcPts val="1439"/>
                        </a:lnSpc>
                      </a:pPr>
                      <a:r>
                        <a:rPr sz="1200" b="1" i="0" u="none">
                          <a:solidFill>
                            <a:srgbClr val="C2410C"/>
                          </a:solidFill>
                          <a:latin typeface="Arial"/>
                        </a:rPr>
                        <a:t>Uwagi</a:t>
                      </a:r>
                    </a:p>
                  </a:txBody>
                  <a:tcPr marL="127000" marT="88900" marR="127000" marB="88900" anchor="t">
                    <a:lnL w="0">
                      <a:noFill/>
                    </a:lnL>
                    <a:lnR w="0">
                      <a:noFill/>
                    </a:lnR>
                    <a:lnT w="0">
                      <a:noFill/>
                    </a:lnT>
                    <a:lnB w="0">
                      <a:noFill/>
                    </a:lnB>
                    <a:noFill/>
                  </a:tcPr>
                </a:tc>
              </a:tr>
              <a:tr h="358775">
                <a:tc>
                  <a:txBody>
                    <a:bodyPr wrap="square"/>
                    <a:lstStyle/>
                    <a:p>
                      <a:pPr algn="l">
                        <a:lnSpc>
                          <a:spcPts val="1439"/>
                        </a:lnSpc>
                      </a:pPr>
                      <a:r>
                        <a:rPr sz="1200" b="1" i="0" u="none">
                          <a:solidFill>
                            <a:srgbClr val="000000"/>
                          </a:solidFill>
                          <a:latin typeface="Arial"/>
                        </a:rPr>
                        <a:t>FireWire 400 (1394a)</a:t>
                      </a:r>
                    </a:p>
                  </a:txBody>
                  <a:tcPr marL="127000" marT="88900" marR="127000" marB="88900" anchor="t">
                    <a:lnL w="0">
                      <a:noFill/>
                    </a:lnL>
                    <a:lnR w="0">
                      <a:noFill/>
                    </a:lnR>
                    <a:lnT w="0">
                      <a:noFill/>
                    </a:lnT>
                    <a:lnB w="6350">
                      <a:solidFill>
                        <a:srgbClr val="C9D1DC"/>
                      </a:solidFill>
                    </a:lnB>
                    <a:noFill/>
                  </a:tcPr>
                </a:tc>
                <a:tc>
                  <a:txBody>
                    <a:bodyPr wrap="square"/>
                    <a:lstStyle/>
                    <a:p>
                      <a:pPr algn="l">
                        <a:lnSpc>
                          <a:spcPts val="1439"/>
                        </a:lnSpc>
                      </a:pPr>
                      <a:r>
                        <a:rPr sz="1200" b="0" i="0" u="none">
                          <a:solidFill>
                            <a:srgbClr val="38445A"/>
                          </a:solidFill>
                          <a:latin typeface="Arial"/>
                        </a:rPr>
                        <a:t>400 Mb/s</a:t>
                      </a:r>
                    </a:p>
                  </a:txBody>
                  <a:tcPr marL="127000" marT="88900" marR="127000" marB="88900" anchor="t">
                    <a:lnL w="0">
                      <a:noFill/>
                    </a:lnL>
                    <a:lnR w="0">
                      <a:noFill/>
                    </a:lnR>
                    <a:lnT w="0">
                      <a:noFill/>
                    </a:lnT>
                    <a:lnB w="6350">
                      <a:solidFill>
                        <a:srgbClr val="C9D1DC"/>
                      </a:solidFill>
                    </a:lnB>
                    <a:noFill/>
                  </a:tcPr>
                </a:tc>
                <a:tc>
                  <a:txBody>
                    <a:bodyPr wrap="square"/>
                    <a:lstStyle/>
                    <a:p>
                      <a:pPr algn="l">
                        <a:lnSpc>
                          <a:spcPts val="1439"/>
                        </a:lnSpc>
                      </a:pPr>
                      <a:r>
                        <a:rPr sz="1200" b="0" i="0" u="none">
                          <a:solidFill>
                            <a:srgbClr val="38445A"/>
                          </a:solidFill>
                          <a:latin typeface="Arial"/>
                        </a:rPr>
                        <a:t>złącza 4- i 6-stykowe</a:t>
                      </a:r>
                    </a:p>
                  </a:txBody>
                  <a:tcPr marL="127000" marT="88900" marR="127000" marB="88900" anchor="t">
                    <a:lnL w="0">
                      <a:noFill/>
                    </a:lnL>
                    <a:lnR w="0">
                      <a:noFill/>
                    </a:lnR>
                    <a:lnT w="0">
                      <a:noFill/>
                    </a:lnT>
                    <a:lnB w="6350">
                      <a:solidFill>
                        <a:srgbClr val="C9D1DC"/>
                      </a:solidFill>
                    </a:lnB>
                    <a:noFill/>
                  </a:tcPr>
                </a:tc>
              </a:tr>
              <a:tr h="361950">
                <a:tc>
                  <a:txBody>
                    <a:bodyPr wrap="square"/>
                    <a:lstStyle/>
                    <a:p>
                      <a:pPr algn="l">
                        <a:lnSpc>
                          <a:spcPts val="1439"/>
                        </a:lnSpc>
                      </a:pPr>
                      <a:r>
                        <a:rPr sz="1200" b="1" i="0" u="none">
                          <a:solidFill>
                            <a:srgbClr val="000000"/>
                          </a:solidFill>
                          <a:latin typeface="Arial"/>
                        </a:rPr>
                        <a:t>FireWire 800 (1394b)</a:t>
                      </a:r>
                    </a:p>
                  </a:txBody>
                  <a:tcPr marL="127000" marT="88900" marR="127000" marB="88900" anchor="t">
                    <a:lnL w="0">
                      <a:noFill/>
                    </a:lnL>
                    <a:lnR w="0">
                      <a:noFill/>
                    </a:lnR>
                    <a:lnT w="0">
                      <a:noFill/>
                    </a:lnT>
                    <a:lnB w="6350">
                      <a:solidFill>
                        <a:srgbClr val="C9D1DC"/>
                      </a:solidFill>
                    </a:lnB>
                    <a:noFill/>
                  </a:tcPr>
                </a:tc>
                <a:tc>
                  <a:txBody>
                    <a:bodyPr wrap="square"/>
                    <a:lstStyle/>
                    <a:p>
                      <a:pPr algn="l">
                        <a:lnSpc>
                          <a:spcPts val="1439"/>
                        </a:lnSpc>
                      </a:pPr>
                      <a:r>
                        <a:rPr sz="1200" b="0" i="0" u="none">
                          <a:solidFill>
                            <a:srgbClr val="38445A"/>
                          </a:solidFill>
                          <a:latin typeface="Arial"/>
                        </a:rPr>
                        <a:t>800 Mb/s</a:t>
                      </a:r>
                    </a:p>
                  </a:txBody>
                  <a:tcPr marL="127000" marT="88900" marR="127000" marB="88900" anchor="t">
                    <a:lnL w="0">
                      <a:noFill/>
                    </a:lnL>
                    <a:lnR w="0">
                      <a:noFill/>
                    </a:lnR>
                    <a:lnT w="0">
                      <a:noFill/>
                    </a:lnT>
                    <a:lnB w="6350">
                      <a:solidFill>
                        <a:srgbClr val="C9D1DC"/>
                      </a:solidFill>
                    </a:lnB>
                    <a:noFill/>
                  </a:tcPr>
                </a:tc>
                <a:tc>
                  <a:txBody>
                    <a:bodyPr wrap="square"/>
                    <a:lstStyle/>
                    <a:p>
                      <a:pPr algn="l">
                        <a:lnSpc>
                          <a:spcPts val="1439"/>
                        </a:lnSpc>
                      </a:pPr>
                      <a:r>
                        <a:rPr sz="1200" b="0" i="0" u="none">
                          <a:solidFill>
                            <a:srgbClr val="38445A"/>
                          </a:solidFill>
                          <a:latin typeface="Arial"/>
                        </a:rPr>
                        <a:t>złącze 9-stykowe (2002)</a:t>
                      </a:r>
                    </a:p>
                  </a:txBody>
                  <a:tcPr marL="127000" marT="88900" marR="127000" marB="88900" anchor="t">
                    <a:lnL w="0">
                      <a:noFill/>
                    </a:lnL>
                    <a:lnR w="0">
                      <a:noFill/>
                    </a:lnR>
                    <a:lnT w="0">
                      <a:noFill/>
                    </a:lnT>
                    <a:lnB w="6350">
                      <a:solidFill>
                        <a:srgbClr val="C9D1DC"/>
                      </a:solidFill>
                    </a:lnB>
                    <a:noFill/>
                  </a:tcPr>
                </a:tc>
              </a:tr>
              <a:tr h="358775">
                <a:tc>
                  <a:txBody>
                    <a:bodyPr wrap="square"/>
                    <a:lstStyle/>
                    <a:p>
                      <a:pPr algn="l">
                        <a:lnSpc>
                          <a:spcPts val="1439"/>
                        </a:lnSpc>
                      </a:pPr>
                      <a:r>
                        <a:rPr sz="1200" b="1" i="0" u="none">
                          <a:solidFill>
                            <a:srgbClr val="000000"/>
                          </a:solidFill>
                          <a:latin typeface="Arial"/>
                        </a:rPr>
                        <a:t>S1600 i S3200</a:t>
                      </a:r>
                    </a:p>
                  </a:txBody>
                  <a:tcPr marL="127000" marT="88900" marR="127000" marB="88900" anchor="t">
                    <a:lnL w="0">
                      <a:noFill/>
                    </a:lnL>
                    <a:lnR w="0">
                      <a:noFill/>
                    </a:lnR>
                    <a:lnT w="0">
                      <a:noFill/>
                    </a:lnT>
                    <a:lnB w="0">
                      <a:noFill/>
                    </a:lnB>
                    <a:noFill/>
                  </a:tcPr>
                </a:tc>
                <a:tc>
                  <a:txBody>
                    <a:bodyPr wrap="square"/>
                    <a:lstStyle/>
                    <a:p>
                      <a:pPr algn="l">
                        <a:lnSpc>
                          <a:spcPts val="1439"/>
                        </a:lnSpc>
                      </a:pPr>
                      <a:r>
                        <a:rPr sz="1200" b="0" i="0" u="none">
                          <a:solidFill>
                            <a:srgbClr val="38445A"/>
                          </a:solidFill>
                          <a:latin typeface="Arial"/>
                        </a:rPr>
                        <a:t>1,6 i 3,2 Gb/s</a:t>
                      </a:r>
                    </a:p>
                  </a:txBody>
                  <a:tcPr marL="127000" marT="88900" marR="127000" marB="88900" anchor="t">
                    <a:lnL w="0">
                      <a:noFill/>
                    </a:lnL>
                    <a:lnR w="0">
                      <a:noFill/>
                    </a:lnR>
                    <a:lnT w="0">
                      <a:noFill/>
                    </a:lnT>
                    <a:lnB w="0">
                      <a:noFill/>
                    </a:lnB>
                    <a:noFill/>
                  </a:tcPr>
                </a:tc>
                <a:tc>
                  <a:txBody>
                    <a:bodyPr wrap="square"/>
                    <a:lstStyle/>
                    <a:p>
                      <a:pPr algn="l">
                        <a:lnSpc>
                          <a:spcPts val="1439"/>
                        </a:lnSpc>
                      </a:pPr>
                      <a:r>
                        <a:rPr sz="1200" b="0" i="0" u="none">
                          <a:solidFill>
                            <a:srgbClr val="38445A"/>
                          </a:solidFill>
                          <a:latin typeface="Arial"/>
                        </a:rPr>
                        <a:t>w normie, praktycznie niewdrożone</a:t>
                      </a:r>
                    </a:p>
                  </a:txBody>
                  <a:tcPr marL="127000" marT="88900" marR="127000" marB="88900" anchor="t">
                    <a:lnL w="0">
                      <a:noFill/>
                    </a:lnL>
                    <a:lnR w="0">
                      <a:noFill/>
                    </a:lnR>
                    <a:lnT w="0">
                      <a:noFill/>
                    </a:lnT>
                    <a:lnB w="0">
                      <a:noFill/>
                    </a:lnB>
                    <a:noFill/>
                  </a:tcPr>
                </a:tc>
              </a:tr>
            </a:tbl>
          </a:graphicData>
        </a:graphic>
      </p:graphicFrame>
      <p:sp>
        <p:nvSpPr>
          <p:cNvPr id="5" name="Rounded Rectangle 4"/>
          <p:cNvSpPr/>
          <p:nvPr/>
        </p:nvSpPr>
        <p:spPr>
          <a:xfrm>
            <a:off x="812800" y="3614341"/>
            <a:ext cx="3386634" cy="1442641"/>
          </a:xfrm>
          <a:prstGeom prst="roundRect">
            <a:avLst>
              <a:gd name="adj" fmla="val 7042"/>
            </a:avLst>
          </a:prstGeom>
          <a:solidFill>
            <a:srgbClr val="F3F5F9"/>
          </a:solidFill>
          <a:ln w="6350">
            <a:solidFill>
              <a:srgbClr val="C9D1DC"/>
            </a:solidFill>
          </a:ln>
        </p:spPr>
        <p:txBody>
          <a:bodyPr rtlCol="0" anchor="ctr"/>
          <a:lstStyle/>
          <a:p>
            <a:pPr algn="ctr"/>
          </a:p>
        </p:txBody>
      </p:sp>
      <p:sp>
        <p:nvSpPr>
          <p:cNvPr id="6" name="TextBox 5"/>
          <p:cNvSpPr txBox="1"/>
          <p:nvPr/>
        </p:nvSpPr>
        <p:spPr>
          <a:xfrm>
            <a:off x="1073150" y="3849291"/>
            <a:ext cx="2904034" cy="457200"/>
          </a:xfrm>
          <a:prstGeom prst="rect">
            <a:avLst/>
          </a:prstGeom>
          <a:noFill/>
        </p:spPr>
        <p:txBody>
          <a:bodyPr wrap="square" lIns="0" rIns="0" tIns="0" bIns="0"/>
          <a:lstStyle/>
          <a:p>
            <a:pPr algn="l">
              <a:lnSpc>
                <a:spcPts val="3600"/>
              </a:lnSpc>
            </a:pPr>
            <a:r>
              <a:rPr sz="3600" b="1" i="0" u="none">
                <a:solidFill>
                  <a:srgbClr val="C2410C"/>
                </a:solidFill>
                <a:latin typeface="Arial"/>
              </a:rPr>
              <a:t>63</a:t>
            </a:r>
          </a:p>
        </p:txBody>
      </p:sp>
      <p:sp>
        <p:nvSpPr>
          <p:cNvPr id="7" name="TextBox 6"/>
          <p:cNvSpPr txBox="1"/>
          <p:nvPr/>
        </p:nvSpPr>
        <p:spPr>
          <a:xfrm>
            <a:off x="1073150" y="4395391"/>
            <a:ext cx="2904034" cy="426641"/>
          </a:xfrm>
          <a:prstGeom prst="rect">
            <a:avLst/>
          </a:prstGeom>
          <a:noFill/>
        </p:spPr>
        <p:txBody>
          <a:bodyPr wrap="square" lIns="0" rIns="0" tIns="0" bIns="0"/>
          <a:lstStyle/>
          <a:p>
            <a:pPr algn="l">
              <a:lnSpc>
                <a:spcPts val="1680"/>
              </a:lnSpc>
            </a:pPr>
            <a:r>
              <a:rPr sz="1200" b="0" i="0" u="none">
                <a:solidFill>
                  <a:srgbClr val="38445A"/>
                </a:solidFill>
                <a:latin typeface="Arial"/>
              </a:rPr>
              <a:t>urządzenia w strukturze drzewa, plug and play i hot-plug</a:t>
            </a:r>
          </a:p>
        </p:txBody>
      </p:sp>
      <p:sp>
        <p:nvSpPr>
          <p:cNvPr id="8" name="Rounded Rectangle 7"/>
          <p:cNvSpPr/>
          <p:nvPr/>
        </p:nvSpPr>
        <p:spPr>
          <a:xfrm>
            <a:off x="4402634" y="3614341"/>
            <a:ext cx="3386634" cy="1442641"/>
          </a:xfrm>
          <a:prstGeom prst="roundRect">
            <a:avLst>
              <a:gd name="adj" fmla="val 7042"/>
            </a:avLst>
          </a:prstGeom>
          <a:solidFill>
            <a:srgbClr val="F3F5F9"/>
          </a:solidFill>
          <a:ln w="6350">
            <a:solidFill>
              <a:srgbClr val="C9D1DC"/>
            </a:solidFill>
          </a:ln>
        </p:spPr>
        <p:txBody>
          <a:bodyPr rtlCol="0" anchor="ctr"/>
          <a:lstStyle/>
          <a:p>
            <a:pPr algn="ctr"/>
          </a:p>
        </p:txBody>
      </p:sp>
      <p:sp>
        <p:nvSpPr>
          <p:cNvPr id="9" name="TextBox 8"/>
          <p:cNvSpPr txBox="1"/>
          <p:nvPr/>
        </p:nvSpPr>
        <p:spPr>
          <a:xfrm>
            <a:off x="4662984" y="3849291"/>
            <a:ext cx="2904034" cy="457200"/>
          </a:xfrm>
          <a:prstGeom prst="rect">
            <a:avLst/>
          </a:prstGeom>
          <a:noFill/>
        </p:spPr>
        <p:txBody>
          <a:bodyPr wrap="square" lIns="0" rIns="0" tIns="0" bIns="0"/>
          <a:lstStyle/>
          <a:p>
            <a:pPr algn="l">
              <a:lnSpc>
                <a:spcPts val="3600"/>
              </a:lnSpc>
            </a:pPr>
            <a:r>
              <a:rPr sz="3600" b="1" i="0" u="none">
                <a:solidFill>
                  <a:srgbClr val="C2410C"/>
                </a:solidFill>
                <a:latin typeface="Arial"/>
              </a:rPr>
              <a:t>4,5 m</a:t>
            </a:r>
          </a:p>
        </p:txBody>
      </p:sp>
      <p:sp>
        <p:nvSpPr>
          <p:cNvPr id="10" name="TextBox 9"/>
          <p:cNvSpPr txBox="1"/>
          <p:nvPr/>
        </p:nvSpPr>
        <p:spPr>
          <a:xfrm>
            <a:off x="4662984" y="4395391"/>
            <a:ext cx="2904034" cy="426641"/>
          </a:xfrm>
          <a:prstGeom prst="rect">
            <a:avLst/>
          </a:prstGeom>
          <a:noFill/>
        </p:spPr>
        <p:txBody>
          <a:bodyPr wrap="square" lIns="0" rIns="0" tIns="0" bIns="0"/>
          <a:lstStyle/>
          <a:p>
            <a:pPr algn="l">
              <a:lnSpc>
                <a:spcPts val="1680"/>
              </a:lnSpc>
            </a:pPr>
            <a:r>
              <a:rPr sz="1200" b="0" i="0" u="none">
                <a:solidFill>
                  <a:srgbClr val="38445A"/>
                </a:solidFill>
                <a:latin typeface="Arial"/>
              </a:rPr>
              <a:t>długość kabla; do 72 m przez 16 odcinków w łańcuchu</a:t>
            </a:r>
          </a:p>
        </p:txBody>
      </p:sp>
      <p:sp>
        <p:nvSpPr>
          <p:cNvPr id="11" name="Rounded Rectangle 10"/>
          <p:cNvSpPr/>
          <p:nvPr/>
        </p:nvSpPr>
        <p:spPr>
          <a:xfrm>
            <a:off x="7992467" y="3614341"/>
            <a:ext cx="3386634" cy="1442641"/>
          </a:xfrm>
          <a:prstGeom prst="roundRect">
            <a:avLst>
              <a:gd name="adj" fmla="val 7042"/>
            </a:avLst>
          </a:prstGeom>
          <a:solidFill>
            <a:srgbClr val="F3F5F9"/>
          </a:solidFill>
          <a:ln w="6350">
            <a:solidFill>
              <a:srgbClr val="C9D1DC"/>
            </a:solidFill>
          </a:ln>
        </p:spPr>
        <p:txBody>
          <a:bodyPr rtlCol="0" anchor="ctr"/>
          <a:lstStyle/>
          <a:p>
            <a:pPr algn="ctr"/>
          </a:p>
        </p:txBody>
      </p:sp>
      <p:sp>
        <p:nvSpPr>
          <p:cNvPr id="12" name="TextBox 11"/>
          <p:cNvSpPr txBox="1"/>
          <p:nvPr/>
        </p:nvSpPr>
        <p:spPr>
          <a:xfrm>
            <a:off x="8252817" y="3849291"/>
            <a:ext cx="2904034" cy="457200"/>
          </a:xfrm>
          <a:prstGeom prst="rect">
            <a:avLst/>
          </a:prstGeom>
          <a:noFill/>
        </p:spPr>
        <p:txBody>
          <a:bodyPr wrap="square" lIns="0" rIns="0" tIns="0" bIns="0"/>
          <a:lstStyle/>
          <a:p>
            <a:pPr algn="l">
              <a:lnSpc>
                <a:spcPts val="3600"/>
              </a:lnSpc>
            </a:pPr>
            <a:r>
              <a:rPr sz="3600" b="1" i="0" u="none">
                <a:solidFill>
                  <a:srgbClr val="C2410C"/>
                </a:solidFill>
                <a:latin typeface="Arial"/>
              </a:rPr>
              <a:t>30 V</a:t>
            </a:r>
          </a:p>
        </p:txBody>
      </p:sp>
      <p:sp>
        <p:nvSpPr>
          <p:cNvPr id="13" name="TextBox 12"/>
          <p:cNvSpPr txBox="1"/>
          <p:nvPr/>
        </p:nvSpPr>
        <p:spPr>
          <a:xfrm>
            <a:off x="8252817" y="4395391"/>
            <a:ext cx="2904034" cy="426641"/>
          </a:xfrm>
          <a:prstGeom prst="rect">
            <a:avLst/>
          </a:prstGeom>
          <a:noFill/>
        </p:spPr>
        <p:txBody>
          <a:bodyPr wrap="square" lIns="0" rIns="0" tIns="0" bIns="0"/>
          <a:lstStyle/>
          <a:p>
            <a:pPr algn="l">
              <a:lnSpc>
                <a:spcPts val="1680"/>
              </a:lnSpc>
            </a:pPr>
            <a:r>
              <a:rPr sz="1200" b="0" i="0" u="none">
                <a:solidFill>
                  <a:srgbClr val="38445A"/>
                </a:solidFill>
                <a:latin typeface="Arial"/>
              </a:rPr>
              <a:t>napięcie zasilania w kablu 6-żyłowym (bez regulacji)</a:t>
            </a:r>
          </a:p>
        </p:txBody>
      </p:sp>
      <p:sp>
        <p:nvSpPr>
          <p:cNvPr id="14" name="TextBox 13"/>
          <p:cNvSpPr txBox="1"/>
          <p:nvPr/>
        </p:nvSpPr>
        <p:spPr>
          <a:xfrm>
            <a:off x="812800" y="6273800"/>
            <a:ext cx="10604500" cy="177800"/>
          </a:xfrm>
          <a:prstGeom prst="rect">
            <a:avLst/>
          </a:prstGeom>
          <a:noFill/>
        </p:spPr>
        <p:txBody>
          <a:bodyPr wrap="square" lIns="0" rIns="0" tIns="0" bIns="0"/>
          <a:lstStyle/>
          <a:p>
            <a:pPr algn="l">
              <a:lnSpc>
                <a:spcPts val="1439"/>
              </a:lnSpc>
            </a:pPr>
            <a:r>
              <a:rPr sz="1200" b="0" i="0" u="none">
                <a:solidFill>
                  <a:srgbClr val="5A6475"/>
                </a:solidFill>
                <a:latin typeface="Arial"/>
              </a:rPr>
              <a:t>Lekcja 5 · FireWire i Thunderbolt</a:t>
            </a:r>
          </a:p>
        </p:txBody>
      </p:sp>
    </p:spTree>
  </p:cSld>
  <p:clrMapOvr>
    <a:masterClrMapping/>
  </p:clrMapOvr>
</p:sld>
</file>

<file path=ppt/slides/slide4.xml><?xml version="1.0" encoding="utf-8"?>
<p:sld xmlns:a="http://schemas.openxmlformats.org/drawingml/2006/main" xmlns:p="http://schemas.openxmlformats.org/presentationml/2006/main" xmlns:r="http://schemas.openxmlformats.org/officeDocument/2006/relationships">
  <p:cSld>
    <p:bg>
      <p:bgPr>
        <a:solidFill>
          <a:srgbClr val="FCFCFA"/>
        </a:solidFill>
        <a:effectLst/>
      </p:bgPr>
    </p:bg>
    <p:spTree>
      <p:nvGrpSpPr>
        <p:cNvPr id="1" name=""/>
        <p:cNvGrpSpPr/>
        <p:nvPr/>
      </p:nvGrpSpPr>
      <p:grpSpPr/>
      <p:sp>
        <p:nvSpPr>
          <p:cNvPr id="2" name="TextBox 1"/>
          <p:cNvSpPr txBox="1"/>
          <p:nvPr/>
        </p:nvSpPr>
        <p:spPr>
          <a:xfrm>
            <a:off x="812800" y="812800"/>
            <a:ext cx="10604500" cy="177800"/>
          </a:xfrm>
          <a:prstGeom prst="rect">
            <a:avLst/>
          </a:prstGeom>
          <a:noFill/>
        </p:spPr>
        <p:txBody>
          <a:bodyPr wrap="square" lIns="0" rIns="0" tIns="0" bIns="0"/>
          <a:lstStyle/>
          <a:p>
            <a:pPr algn="l">
              <a:lnSpc>
                <a:spcPts val="1439"/>
              </a:lnSpc>
            </a:pPr>
            <a:r>
              <a:rPr sz="1200" b="1" i="0" u="none">
                <a:solidFill>
                  <a:srgbClr val="C2410C"/>
                </a:solidFill>
                <a:latin typeface="Arial"/>
              </a:rPr>
              <a:t>PORÓWNANIE</a:t>
            </a:r>
          </a:p>
        </p:txBody>
      </p:sp>
      <p:sp>
        <p:nvSpPr>
          <p:cNvPr id="3" name="TextBox 2"/>
          <p:cNvSpPr txBox="1"/>
          <p:nvPr/>
        </p:nvSpPr>
        <p:spPr>
          <a:xfrm>
            <a:off x="812800" y="1066800"/>
            <a:ext cx="10604500" cy="502841"/>
          </a:xfrm>
          <a:prstGeom prst="rect">
            <a:avLst/>
          </a:prstGeom>
          <a:noFill/>
        </p:spPr>
        <p:txBody>
          <a:bodyPr wrap="square" lIns="0" rIns="0" tIns="0" bIns="0"/>
          <a:lstStyle/>
          <a:p>
            <a:pPr algn="l">
              <a:lnSpc>
                <a:spcPts val="3960"/>
              </a:lnSpc>
            </a:pPr>
            <a:r>
              <a:rPr sz="3600" b="1" i="0" u="none">
                <a:solidFill>
                  <a:srgbClr val="142033"/>
                </a:solidFill>
                <a:latin typeface="Arial"/>
              </a:rPr>
              <a:t>FireWire kontra USB 2.0</a:t>
            </a:r>
          </a:p>
        </p:txBody>
      </p:sp>
      <p:graphicFrame>
        <p:nvGraphicFramePr>
          <p:cNvPr id="4" name="Table 3"/>
          <p:cNvGraphicFramePr>
            <a:graphicFrameLocks noGrp="1"/>
          </p:cNvGraphicFramePr>
          <p:nvPr/>
        </p:nvGraphicFramePr>
        <p:xfrm>
          <a:off x="812800" y="1874441"/>
          <a:ext cx="10566400" cy="2343150"/>
        </p:xfrm>
        <a:graphic>
          <a:graphicData uri="http://schemas.openxmlformats.org/drawingml/2006/table">
            <a:tbl>
              <a:tblPr firstRow="0" bandRow="0">
                <a:tableStyleId>{2D5ABB26-0587-4C30-8999-92F81FD0307C}</a:tableStyleId>
              </a:tblPr>
              <a:tblGrid>
                <a:gridCol w="2413000"/>
                <a:gridCol w="4572000"/>
                <a:gridCol w="3581400"/>
              </a:tblGrid>
              <a:tr h="330200">
                <a:tc>
                  <a:txBody>
                    <a:bodyPr wrap="square"/>
                    <a:lstStyle/>
                    <a:p>
                      <a:pPr algn="l">
                        <a:lnSpc>
                          <a:spcPts val="1439"/>
                        </a:lnSpc>
                      </a:pPr>
                      <a:r>
                        <a:rPr sz="1200" b="1" i="0" u="none">
                          <a:solidFill>
                            <a:srgbClr val="C2410C"/>
                          </a:solidFill>
                          <a:latin typeface="Arial"/>
                        </a:rPr>
                        <a:t>Cecha</a:t>
                      </a:r>
                    </a:p>
                  </a:txBody>
                  <a:tcPr marL="127000" marT="76200" marR="127000" marB="76200" anchor="t">
                    <a:lnL w="0">
                      <a:noFill/>
                    </a:lnL>
                    <a:lnR w="0">
                      <a:noFill/>
                    </a:lnR>
                    <a:lnT w="0">
                      <a:noFill/>
                    </a:lnT>
                    <a:lnB w="0">
                      <a:noFill/>
                    </a:lnB>
                    <a:noFill/>
                  </a:tcPr>
                </a:tc>
                <a:tc>
                  <a:txBody>
                    <a:bodyPr wrap="square"/>
                    <a:lstStyle/>
                    <a:p>
                      <a:pPr algn="l">
                        <a:lnSpc>
                          <a:spcPts val="1439"/>
                        </a:lnSpc>
                      </a:pPr>
                      <a:r>
                        <a:rPr sz="1200" b="1" i="0" u="none">
                          <a:solidFill>
                            <a:srgbClr val="C2410C"/>
                          </a:solidFill>
                          <a:latin typeface="Arial"/>
                        </a:rPr>
                        <a:t>FireWire</a:t>
                      </a:r>
                    </a:p>
                  </a:txBody>
                  <a:tcPr marL="127000" marT="76200" marR="127000" marB="76200" anchor="t">
                    <a:lnL w="0">
                      <a:noFill/>
                    </a:lnL>
                    <a:lnR w="0">
                      <a:noFill/>
                    </a:lnR>
                    <a:lnT w="0">
                      <a:noFill/>
                    </a:lnT>
                    <a:lnB w="0">
                      <a:noFill/>
                    </a:lnB>
                    <a:noFill/>
                  </a:tcPr>
                </a:tc>
                <a:tc>
                  <a:txBody>
                    <a:bodyPr wrap="square"/>
                    <a:lstStyle/>
                    <a:p>
                      <a:pPr algn="l">
                        <a:lnSpc>
                          <a:spcPts val="1439"/>
                        </a:lnSpc>
                      </a:pPr>
                      <a:r>
                        <a:rPr sz="1200" b="1" i="0" u="none">
                          <a:solidFill>
                            <a:srgbClr val="C2410C"/>
                          </a:solidFill>
                          <a:latin typeface="Arial"/>
                        </a:rPr>
                        <a:t>USB 2.0</a:t>
                      </a:r>
                    </a:p>
                  </a:txBody>
                  <a:tcPr marL="127000" marT="76200" marR="127000" marB="76200" anchor="t">
                    <a:lnL w="0">
                      <a:noFill/>
                    </a:lnL>
                    <a:lnR w="0">
                      <a:noFill/>
                    </a:lnR>
                    <a:lnT w="0">
                      <a:noFill/>
                    </a:lnT>
                    <a:lnB w="0">
                      <a:noFill/>
                    </a:lnB>
                    <a:noFill/>
                  </a:tcPr>
                </a:tc>
              </a:tr>
              <a:tr h="333375">
                <a:tc>
                  <a:txBody>
                    <a:bodyPr wrap="square"/>
                    <a:lstStyle/>
                    <a:p>
                      <a:pPr algn="l">
                        <a:lnSpc>
                          <a:spcPts val="1439"/>
                        </a:lnSpc>
                      </a:pPr>
                      <a:r>
                        <a:rPr sz="1200" b="1" i="0" u="none">
                          <a:solidFill>
                            <a:srgbClr val="000000"/>
                          </a:solidFill>
                          <a:latin typeface="Arial"/>
                        </a:rPr>
                        <a:t>Prędkość</a:t>
                      </a:r>
                    </a:p>
                  </a:txBody>
                  <a:tcPr marL="127000" marT="76200" marR="127000" marB="76200" anchor="t">
                    <a:lnL w="0">
                      <a:noFill/>
                    </a:lnL>
                    <a:lnR w="0">
                      <a:noFill/>
                    </a:lnR>
                    <a:lnT w="0">
                      <a:noFill/>
                    </a:lnT>
                    <a:lnB w="6350">
                      <a:solidFill>
                        <a:srgbClr val="C9D1DC"/>
                      </a:solidFill>
                    </a:lnB>
                    <a:noFill/>
                  </a:tcPr>
                </a:tc>
                <a:tc>
                  <a:txBody>
                    <a:bodyPr wrap="square"/>
                    <a:lstStyle/>
                    <a:p>
                      <a:pPr algn="l">
                        <a:lnSpc>
                          <a:spcPts val="1439"/>
                        </a:lnSpc>
                      </a:pPr>
                      <a:r>
                        <a:rPr sz="1200" b="0" i="0" u="none">
                          <a:solidFill>
                            <a:srgbClr val="38445A"/>
                          </a:solidFill>
                          <a:latin typeface="Arial"/>
                        </a:rPr>
                        <a:t>400 / 800 Mb/s</a:t>
                      </a:r>
                    </a:p>
                  </a:txBody>
                  <a:tcPr marL="127000" marT="76200" marR="127000" marB="76200" anchor="t">
                    <a:lnL w="0">
                      <a:noFill/>
                    </a:lnL>
                    <a:lnR w="0">
                      <a:noFill/>
                    </a:lnR>
                    <a:lnT w="0">
                      <a:noFill/>
                    </a:lnT>
                    <a:lnB w="6350">
                      <a:solidFill>
                        <a:srgbClr val="C9D1DC"/>
                      </a:solidFill>
                    </a:lnB>
                    <a:noFill/>
                  </a:tcPr>
                </a:tc>
                <a:tc>
                  <a:txBody>
                    <a:bodyPr wrap="square"/>
                    <a:lstStyle/>
                    <a:p>
                      <a:pPr algn="l">
                        <a:lnSpc>
                          <a:spcPts val="1439"/>
                        </a:lnSpc>
                      </a:pPr>
                      <a:r>
                        <a:rPr sz="1200" b="0" i="0" u="none">
                          <a:solidFill>
                            <a:srgbClr val="38445A"/>
                          </a:solidFill>
                          <a:latin typeface="Arial"/>
                        </a:rPr>
                        <a:t>480 Mb/s</a:t>
                      </a:r>
                    </a:p>
                  </a:txBody>
                  <a:tcPr marL="127000" marT="76200" marR="127000" marB="76200" anchor="t">
                    <a:lnL w="0">
                      <a:noFill/>
                    </a:lnL>
                    <a:lnR w="0">
                      <a:noFill/>
                    </a:lnR>
                    <a:lnT w="0">
                      <a:noFill/>
                    </a:lnT>
                    <a:lnB w="6350">
                      <a:solidFill>
                        <a:srgbClr val="C9D1DC"/>
                      </a:solidFill>
                    </a:lnB>
                    <a:noFill/>
                  </a:tcPr>
                </a:tc>
              </a:tr>
              <a:tr h="336550">
                <a:tc>
                  <a:txBody>
                    <a:bodyPr wrap="square"/>
                    <a:lstStyle/>
                    <a:p>
                      <a:pPr algn="l">
                        <a:lnSpc>
                          <a:spcPts val="1439"/>
                        </a:lnSpc>
                      </a:pPr>
                      <a:r>
                        <a:rPr sz="1200" b="1" i="0" u="none">
                          <a:solidFill>
                            <a:srgbClr val="000000"/>
                          </a:solidFill>
                          <a:latin typeface="Arial"/>
                        </a:rPr>
                        <a:t>Kontroler (host)</a:t>
                      </a:r>
                    </a:p>
                  </a:txBody>
                  <a:tcPr marL="127000" marT="76200" marR="127000" marB="76200" anchor="t">
                    <a:lnL w="0">
                      <a:noFill/>
                    </a:lnL>
                    <a:lnR w="0">
                      <a:noFill/>
                    </a:lnR>
                    <a:lnT w="0">
                      <a:noFill/>
                    </a:lnT>
                    <a:lnB w="6350">
                      <a:solidFill>
                        <a:srgbClr val="C9D1DC"/>
                      </a:solidFill>
                    </a:lnB>
                    <a:noFill/>
                  </a:tcPr>
                </a:tc>
                <a:tc>
                  <a:txBody>
                    <a:bodyPr wrap="square"/>
                    <a:lstStyle/>
                    <a:p>
                      <a:pPr algn="l">
                        <a:lnSpc>
                          <a:spcPts val="1439"/>
                        </a:lnSpc>
                      </a:pPr>
                      <a:r>
                        <a:rPr sz="1200" b="0" i="0" u="none">
                          <a:solidFill>
                            <a:srgbClr val="38445A"/>
                          </a:solidFill>
                          <a:latin typeface="Arial"/>
                        </a:rPr>
                        <a:t>niepotrzebny — urządzenia rozmawiają bezpośrednio</a:t>
                      </a:r>
                    </a:p>
                  </a:txBody>
                  <a:tcPr marL="127000" marT="76200" marR="127000" marB="76200" anchor="t">
                    <a:lnL w="0">
                      <a:noFill/>
                    </a:lnL>
                    <a:lnR w="0">
                      <a:noFill/>
                    </a:lnR>
                    <a:lnT w="0">
                      <a:noFill/>
                    </a:lnT>
                    <a:lnB w="6350">
                      <a:solidFill>
                        <a:srgbClr val="C9D1DC"/>
                      </a:solidFill>
                    </a:lnB>
                    <a:noFill/>
                  </a:tcPr>
                </a:tc>
                <a:tc>
                  <a:txBody>
                    <a:bodyPr wrap="square"/>
                    <a:lstStyle/>
                    <a:p>
                      <a:pPr algn="l">
                        <a:lnSpc>
                          <a:spcPts val="1439"/>
                        </a:lnSpc>
                      </a:pPr>
                      <a:r>
                        <a:rPr sz="1200" b="0" i="0" u="none">
                          <a:solidFill>
                            <a:srgbClr val="38445A"/>
                          </a:solidFill>
                          <a:latin typeface="Arial"/>
                        </a:rPr>
                        <a:t>wymagany</a:t>
                      </a:r>
                    </a:p>
                  </a:txBody>
                  <a:tcPr marL="127000" marT="76200" marR="127000" marB="76200" anchor="t">
                    <a:lnL w="0">
                      <a:noFill/>
                    </a:lnL>
                    <a:lnR w="0">
                      <a:noFill/>
                    </a:lnR>
                    <a:lnT w="0">
                      <a:noFill/>
                    </a:lnT>
                    <a:lnB w="6350">
                      <a:solidFill>
                        <a:srgbClr val="C9D1DC"/>
                      </a:solidFill>
                    </a:lnB>
                    <a:noFill/>
                  </a:tcPr>
                </a:tc>
              </a:tr>
              <a:tr h="336550">
                <a:tc>
                  <a:txBody>
                    <a:bodyPr wrap="square"/>
                    <a:lstStyle/>
                    <a:p>
                      <a:pPr algn="l">
                        <a:lnSpc>
                          <a:spcPts val="1439"/>
                        </a:lnSpc>
                      </a:pPr>
                      <a:r>
                        <a:rPr sz="1200" b="1" i="0" u="none">
                          <a:solidFill>
                            <a:srgbClr val="000000"/>
                          </a:solidFill>
                          <a:latin typeface="Arial"/>
                        </a:rPr>
                        <a:t>Topologia</a:t>
                      </a:r>
                    </a:p>
                  </a:txBody>
                  <a:tcPr marL="127000" marT="76200" marR="127000" marB="76200" anchor="t">
                    <a:lnL w="0">
                      <a:noFill/>
                    </a:lnL>
                    <a:lnR w="0">
                      <a:noFill/>
                    </a:lnR>
                    <a:lnT w="0">
                      <a:noFill/>
                    </a:lnT>
                    <a:lnB w="6350">
                      <a:solidFill>
                        <a:srgbClr val="C9D1DC"/>
                      </a:solidFill>
                    </a:lnB>
                    <a:noFill/>
                  </a:tcPr>
                </a:tc>
                <a:tc>
                  <a:txBody>
                    <a:bodyPr wrap="square"/>
                    <a:lstStyle/>
                    <a:p>
                      <a:pPr algn="l">
                        <a:lnSpc>
                          <a:spcPts val="1439"/>
                        </a:lnSpc>
                      </a:pPr>
                      <a:r>
                        <a:rPr sz="1200" b="0" i="0" u="none">
                          <a:solidFill>
                            <a:srgbClr val="38445A"/>
                          </a:solidFill>
                          <a:latin typeface="Arial"/>
                        </a:rPr>
                        <a:t>drzewo, łańcuch</a:t>
                      </a:r>
                    </a:p>
                  </a:txBody>
                  <a:tcPr marL="127000" marT="76200" marR="127000" marB="76200" anchor="t">
                    <a:lnL w="0">
                      <a:noFill/>
                    </a:lnL>
                    <a:lnR w="0">
                      <a:noFill/>
                    </a:lnR>
                    <a:lnT w="0">
                      <a:noFill/>
                    </a:lnT>
                    <a:lnB w="6350">
                      <a:solidFill>
                        <a:srgbClr val="C9D1DC"/>
                      </a:solidFill>
                    </a:lnB>
                    <a:noFill/>
                  </a:tcPr>
                </a:tc>
                <a:tc>
                  <a:txBody>
                    <a:bodyPr wrap="square"/>
                    <a:lstStyle/>
                    <a:p>
                      <a:pPr algn="l">
                        <a:lnSpc>
                          <a:spcPts val="1439"/>
                        </a:lnSpc>
                      </a:pPr>
                      <a:r>
                        <a:rPr sz="1200" b="0" i="0" u="none">
                          <a:solidFill>
                            <a:srgbClr val="38445A"/>
                          </a:solidFill>
                          <a:latin typeface="Arial"/>
                        </a:rPr>
                        <a:t>gwiazda przez huby</a:t>
                      </a:r>
                    </a:p>
                  </a:txBody>
                  <a:tcPr marL="127000" marT="76200" marR="127000" marB="76200" anchor="t">
                    <a:lnL w="0">
                      <a:noFill/>
                    </a:lnL>
                    <a:lnR w="0">
                      <a:noFill/>
                    </a:lnR>
                    <a:lnT w="0">
                      <a:noFill/>
                    </a:lnT>
                    <a:lnB w="6350">
                      <a:solidFill>
                        <a:srgbClr val="C9D1DC"/>
                      </a:solidFill>
                    </a:lnB>
                    <a:noFill/>
                  </a:tcPr>
                </a:tc>
              </a:tr>
              <a:tr h="336550">
                <a:tc>
                  <a:txBody>
                    <a:bodyPr wrap="square"/>
                    <a:lstStyle/>
                    <a:p>
                      <a:pPr algn="l">
                        <a:lnSpc>
                          <a:spcPts val="1439"/>
                        </a:lnSpc>
                      </a:pPr>
                      <a:r>
                        <a:rPr sz="1200" b="1" i="0" u="none">
                          <a:solidFill>
                            <a:srgbClr val="000000"/>
                          </a:solidFill>
                          <a:latin typeface="Arial"/>
                        </a:rPr>
                        <a:t>Maks. urządzeń</a:t>
                      </a:r>
                    </a:p>
                  </a:txBody>
                  <a:tcPr marL="127000" marT="76200" marR="127000" marB="76200" anchor="t">
                    <a:lnL w="0">
                      <a:noFill/>
                    </a:lnL>
                    <a:lnR w="0">
                      <a:noFill/>
                    </a:lnR>
                    <a:lnT w="0">
                      <a:noFill/>
                    </a:lnT>
                    <a:lnB w="6350">
                      <a:solidFill>
                        <a:srgbClr val="C9D1DC"/>
                      </a:solidFill>
                    </a:lnB>
                    <a:noFill/>
                  </a:tcPr>
                </a:tc>
                <a:tc>
                  <a:txBody>
                    <a:bodyPr wrap="square"/>
                    <a:lstStyle/>
                    <a:p>
                      <a:pPr algn="l">
                        <a:lnSpc>
                          <a:spcPts val="1439"/>
                        </a:lnSpc>
                      </a:pPr>
                      <a:r>
                        <a:rPr sz="1200" b="0" i="0" u="none">
                          <a:solidFill>
                            <a:srgbClr val="38445A"/>
                          </a:solidFill>
                          <a:latin typeface="Arial"/>
                        </a:rPr>
                        <a:t>63</a:t>
                      </a:r>
                    </a:p>
                  </a:txBody>
                  <a:tcPr marL="127000" marT="76200" marR="127000" marB="76200" anchor="t">
                    <a:lnL w="0">
                      <a:noFill/>
                    </a:lnL>
                    <a:lnR w="0">
                      <a:noFill/>
                    </a:lnR>
                    <a:lnT w="0">
                      <a:noFill/>
                    </a:lnT>
                    <a:lnB w="6350">
                      <a:solidFill>
                        <a:srgbClr val="C9D1DC"/>
                      </a:solidFill>
                    </a:lnB>
                    <a:noFill/>
                  </a:tcPr>
                </a:tc>
                <a:tc>
                  <a:txBody>
                    <a:bodyPr wrap="square"/>
                    <a:lstStyle/>
                    <a:p>
                      <a:pPr algn="l">
                        <a:lnSpc>
                          <a:spcPts val="1439"/>
                        </a:lnSpc>
                      </a:pPr>
                      <a:r>
                        <a:rPr sz="1200" b="0" i="0" u="none">
                          <a:solidFill>
                            <a:srgbClr val="38445A"/>
                          </a:solidFill>
                          <a:latin typeface="Arial"/>
                        </a:rPr>
                        <a:t>127</a:t>
                      </a:r>
                    </a:p>
                  </a:txBody>
                  <a:tcPr marL="127000" marT="76200" marR="127000" marB="76200" anchor="t">
                    <a:lnL w="0">
                      <a:noFill/>
                    </a:lnL>
                    <a:lnR w="0">
                      <a:noFill/>
                    </a:lnR>
                    <a:lnT w="0">
                      <a:noFill/>
                    </a:lnT>
                    <a:lnB w="6350">
                      <a:solidFill>
                        <a:srgbClr val="C9D1DC"/>
                      </a:solidFill>
                    </a:lnB>
                    <a:noFill/>
                  </a:tcPr>
                </a:tc>
              </a:tr>
              <a:tr h="336550">
                <a:tc>
                  <a:txBody>
                    <a:bodyPr wrap="square"/>
                    <a:lstStyle/>
                    <a:p>
                      <a:pPr algn="l">
                        <a:lnSpc>
                          <a:spcPts val="1439"/>
                        </a:lnSpc>
                      </a:pPr>
                      <a:r>
                        <a:rPr sz="1200" b="1" i="0" u="none">
                          <a:solidFill>
                            <a:srgbClr val="000000"/>
                          </a:solidFill>
                          <a:latin typeface="Arial"/>
                        </a:rPr>
                        <a:t>Zasilanie</a:t>
                      </a:r>
                    </a:p>
                  </a:txBody>
                  <a:tcPr marL="127000" marT="76200" marR="127000" marB="76200" anchor="t">
                    <a:lnL w="0">
                      <a:noFill/>
                    </a:lnL>
                    <a:lnR w="0">
                      <a:noFill/>
                    </a:lnR>
                    <a:lnT w="0">
                      <a:noFill/>
                    </a:lnT>
                    <a:lnB w="6350">
                      <a:solidFill>
                        <a:srgbClr val="C9D1DC"/>
                      </a:solidFill>
                    </a:lnB>
                    <a:noFill/>
                  </a:tcPr>
                </a:tc>
                <a:tc>
                  <a:txBody>
                    <a:bodyPr wrap="square"/>
                    <a:lstStyle/>
                    <a:p>
                      <a:pPr algn="l">
                        <a:lnSpc>
                          <a:spcPts val="1439"/>
                        </a:lnSpc>
                      </a:pPr>
                      <a:r>
                        <a:rPr sz="1200" b="0" i="0" u="none">
                          <a:solidFill>
                            <a:srgbClr val="38445A"/>
                          </a:solidFill>
                          <a:latin typeface="Arial"/>
                        </a:rPr>
                        <a:t>do ok. 30 V</a:t>
                      </a:r>
                    </a:p>
                  </a:txBody>
                  <a:tcPr marL="127000" marT="76200" marR="127000" marB="76200" anchor="t">
                    <a:lnL w="0">
                      <a:noFill/>
                    </a:lnL>
                    <a:lnR w="0">
                      <a:noFill/>
                    </a:lnR>
                    <a:lnT w="0">
                      <a:noFill/>
                    </a:lnT>
                    <a:lnB w="6350">
                      <a:solidFill>
                        <a:srgbClr val="C9D1DC"/>
                      </a:solidFill>
                    </a:lnB>
                    <a:noFill/>
                  </a:tcPr>
                </a:tc>
                <a:tc>
                  <a:txBody>
                    <a:bodyPr wrap="square"/>
                    <a:lstStyle/>
                    <a:p>
                      <a:pPr algn="l">
                        <a:lnSpc>
                          <a:spcPts val="1439"/>
                        </a:lnSpc>
                      </a:pPr>
                      <a:r>
                        <a:rPr sz="1200" b="0" i="0" u="none">
                          <a:solidFill>
                            <a:srgbClr val="38445A"/>
                          </a:solidFill>
                          <a:latin typeface="Arial"/>
                        </a:rPr>
                        <a:t>5 V, 2,5 W</a:t>
                      </a:r>
                    </a:p>
                  </a:txBody>
                  <a:tcPr marL="127000" marT="76200" marR="127000" marB="76200" anchor="t">
                    <a:lnL w="0">
                      <a:noFill/>
                    </a:lnL>
                    <a:lnR w="0">
                      <a:noFill/>
                    </a:lnR>
                    <a:lnT w="0">
                      <a:noFill/>
                    </a:lnT>
                    <a:lnB w="6350">
                      <a:solidFill>
                        <a:srgbClr val="C9D1DC"/>
                      </a:solidFill>
                    </a:lnB>
                    <a:noFill/>
                  </a:tcPr>
                </a:tc>
              </a:tr>
              <a:tr h="333375">
                <a:tc>
                  <a:txBody>
                    <a:bodyPr wrap="square"/>
                    <a:lstStyle/>
                    <a:p>
                      <a:pPr algn="l">
                        <a:lnSpc>
                          <a:spcPts val="1439"/>
                        </a:lnSpc>
                      </a:pPr>
                      <a:r>
                        <a:rPr sz="1200" b="1" i="0" u="none">
                          <a:solidFill>
                            <a:srgbClr val="000000"/>
                          </a:solidFill>
                          <a:latin typeface="Arial"/>
                        </a:rPr>
                        <a:t>Koszt</a:t>
                      </a:r>
                    </a:p>
                  </a:txBody>
                  <a:tcPr marL="127000" marT="76200" marR="127000" marB="76200" anchor="t">
                    <a:lnL w="0">
                      <a:noFill/>
                    </a:lnL>
                    <a:lnR w="0">
                      <a:noFill/>
                    </a:lnR>
                    <a:lnT w="0">
                      <a:noFill/>
                    </a:lnT>
                    <a:lnB w="0">
                      <a:noFill/>
                    </a:lnB>
                    <a:noFill/>
                  </a:tcPr>
                </a:tc>
                <a:tc>
                  <a:txBody>
                    <a:bodyPr wrap="square"/>
                    <a:lstStyle/>
                    <a:p>
                      <a:pPr algn="l">
                        <a:lnSpc>
                          <a:spcPts val="1439"/>
                        </a:lnSpc>
                      </a:pPr>
                      <a:r>
                        <a:rPr sz="1200" b="0" i="0" u="none">
                          <a:solidFill>
                            <a:srgbClr val="38445A"/>
                          </a:solidFill>
                          <a:latin typeface="Arial"/>
                        </a:rPr>
                        <a:t>licencja i droższe układy</a:t>
                      </a:r>
                    </a:p>
                  </a:txBody>
                  <a:tcPr marL="127000" marT="76200" marR="127000" marB="76200" anchor="t">
                    <a:lnL w="0">
                      <a:noFill/>
                    </a:lnL>
                    <a:lnR w="0">
                      <a:noFill/>
                    </a:lnR>
                    <a:lnT w="0">
                      <a:noFill/>
                    </a:lnT>
                    <a:lnB w="0">
                      <a:noFill/>
                    </a:lnB>
                    <a:noFill/>
                  </a:tcPr>
                </a:tc>
                <a:tc>
                  <a:txBody>
                    <a:bodyPr wrap="square"/>
                    <a:lstStyle/>
                    <a:p>
                      <a:pPr algn="l">
                        <a:lnSpc>
                          <a:spcPts val="1439"/>
                        </a:lnSpc>
                      </a:pPr>
                      <a:r>
                        <a:rPr sz="1200" b="0" i="0" u="none">
                          <a:solidFill>
                            <a:srgbClr val="38445A"/>
                          </a:solidFill>
                          <a:latin typeface="Arial"/>
                        </a:rPr>
                        <a:t>tanie układy w każdym chipsecie</a:t>
                      </a:r>
                    </a:p>
                  </a:txBody>
                  <a:tcPr marL="127000" marT="76200" marR="127000" marB="76200" anchor="t">
                    <a:lnL w="0">
                      <a:noFill/>
                    </a:lnL>
                    <a:lnR w="0">
                      <a:noFill/>
                    </a:lnR>
                    <a:lnT w="0">
                      <a:noFill/>
                    </a:lnT>
                    <a:lnB w="0">
                      <a:noFill/>
                    </a:lnB>
                    <a:noFill/>
                  </a:tcPr>
                </a:tc>
              </a:tr>
            </a:tbl>
          </a:graphicData>
        </a:graphic>
      </p:graphicFrame>
      <p:sp>
        <p:nvSpPr>
          <p:cNvPr id="5" name="Rounded Rectangle 4"/>
          <p:cNvSpPr/>
          <p:nvPr/>
        </p:nvSpPr>
        <p:spPr>
          <a:xfrm>
            <a:off x="812800" y="4522391"/>
            <a:ext cx="10566400" cy="518120"/>
          </a:xfrm>
          <a:prstGeom prst="roundRect">
            <a:avLst>
              <a:gd name="adj" fmla="val 14707"/>
            </a:avLst>
          </a:prstGeom>
          <a:solidFill>
            <a:srgbClr val="F3F5F9"/>
          </a:solidFill>
          <a:ln>
            <a:noFill/>
          </a:ln>
        </p:spPr>
        <p:txBody>
          <a:bodyPr rtlCol="0" anchor="ctr"/>
          <a:lstStyle/>
          <a:p>
            <a:pPr algn="ctr"/>
          </a:p>
        </p:txBody>
      </p:sp>
      <p:sp>
        <p:nvSpPr>
          <p:cNvPr id="6" name="Rectangle 5"/>
          <p:cNvSpPr/>
          <p:nvPr/>
        </p:nvSpPr>
        <p:spPr>
          <a:xfrm>
            <a:off x="812800" y="4522391"/>
            <a:ext cx="38100" cy="518120"/>
          </a:xfrm>
          <a:prstGeom prst="rect">
            <a:avLst/>
          </a:prstGeom>
          <a:solidFill>
            <a:srgbClr val="C2410C"/>
          </a:solidFill>
          <a:ln>
            <a:noFill/>
          </a:ln>
        </p:spPr>
        <p:txBody>
          <a:bodyPr rtlCol="0" anchor="ctr"/>
          <a:lstStyle/>
          <a:p>
            <a:pPr algn="ctr"/>
          </a:p>
        </p:txBody>
      </p:sp>
      <p:sp>
        <p:nvSpPr>
          <p:cNvPr id="7" name="TextBox 6"/>
          <p:cNvSpPr txBox="1"/>
          <p:nvPr/>
        </p:nvSpPr>
        <p:spPr>
          <a:xfrm>
            <a:off x="1079500" y="4674791"/>
            <a:ext cx="10109200" cy="213320"/>
          </a:xfrm>
          <a:prstGeom prst="rect">
            <a:avLst/>
          </a:prstGeom>
          <a:noFill/>
        </p:spPr>
        <p:txBody>
          <a:bodyPr wrap="square" lIns="0" rIns="0" tIns="0" bIns="0"/>
          <a:lstStyle/>
          <a:p>
            <a:pPr algn="l">
              <a:lnSpc>
                <a:spcPts val="1680"/>
              </a:lnSpc>
            </a:pPr>
            <a:r>
              <a:rPr sz="1200" b="0" i="0" u="none">
                <a:solidFill>
                  <a:srgbClr val="142033"/>
                </a:solidFill>
                <a:latin typeface="Arial"/>
              </a:rPr>
              <a:t>Mimo lepszych parametrów FireWire przegrało: USB było </a:t>
            </a:r>
            <a:r>
              <a:rPr sz="1200" b="1" i="0" u="none">
                <a:solidFill>
                  <a:srgbClr val="C2410C"/>
                </a:solidFill>
                <a:latin typeface="Arial"/>
              </a:rPr>
              <a:t>tańsze i wspierane przez Intela</a:t>
            </a:r>
            <a:r>
              <a:rPr sz="1200" b="0" i="0" u="none">
                <a:solidFill>
                  <a:srgbClr val="142033"/>
                </a:solidFill>
                <a:latin typeface="Arial"/>
              </a:rPr>
              <a:t>.</a:t>
            </a:r>
          </a:p>
        </p:txBody>
      </p:sp>
      <p:sp>
        <p:nvSpPr>
          <p:cNvPr id="8" name="TextBox 7"/>
          <p:cNvSpPr txBox="1"/>
          <p:nvPr/>
        </p:nvSpPr>
        <p:spPr>
          <a:xfrm>
            <a:off x="812800" y="6273800"/>
            <a:ext cx="10604500" cy="177800"/>
          </a:xfrm>
          <a:prstGeom prst="rect">
            <a:avLst/>
          </a:prstGeom>
          <a:noFill/>
        </p:spPr>
        <p:txBody>
          <a:bodyPr wrap="square" lIns="0" rIns="0" tIns="0" bIns="0"/>
          <a:lstStyle/>
          <a:p>
            <a:pPr algn="l">
              <a:lnSpc>
                <a:spcPts val="1439"/>
              </a:lnSpc>
            </a:pPr>
            <a:r>
              <a:rPr sz="1200" b="0" i="0" u="none">
                <a:solidFill>
                  <a:srgbClr val="5A6475"/>
                </a:solidFill>
                <a:latin typeface="Arial"/>
              </a:rPr>
              <a:t>Lekcja 5 · FireWire i Thunderbolt</a:t>
            </a:r>
          </a:p>
        </p:txBody>
      </p:sp>
    </p:spTree>
  </p:cSld>
  <p:clrMapOvr>
    <a:masterClrMapping/>
  </p:clrMapOvr>
</p:sld>
</file>

<file path=ppt/slides/slide5.xml><?xml version="1.0" encoding="utf-8"?>
<p:sld xmlns:a="http://schemas.openxmlformats.org/drawingml/2006/main" xmlns:p="http://schemas.openxmlformats.org/presentationml/2006/main" xmlns:r="http://schemas.openxmlformats.org/officeDocument/2006/relationships">
  <p:cSld>
    <p:bg>
      <p:bgPr>
        <a:solidFill>
          <a:srgbClr val="FCFCFA"/>
        </a:solidFill>
        <a:effectLst/>
      </p:bgPr>
    </p:bg>
    <p:spTree>
      <p:nvGrpSpPr>
        <p:cNvPr id="1" name=""/>
        <p:cNvGrpSpPr/>
        <p:nvPr/>
      </p:nvGrpSpPr>
      <p:grpSpPr/>
      <p:sp>
        <p:nvSpPr>
          <p:cNvPr id="2" name="TextBox 1"/>
          <p:cNvSpPr txBox="1"/>
          <p:nvPr/>
        </p:nvSpPr>
        <p:spPr>
          <a:xfrm>
            <a:off x="812800" y="812800"/>
            <a:ext cx="10604500" cy="177800"/>
          </a:xfrm>
          <a:prstGeom prst="rect">
            <a:avLst/>
          </a:prstGeom>
          <a:noFill/>
        </p:spPr>
        <p:txBody>
          <a:bodyPr wrap="square" lIns="0" rIns="0" tIns="0" bIns="0"/>
          <a:lstStyle/>
          <a:p>
            <a:pPr algn="l">
              <a:lnSpc>
                <a:spcPts val="1439"/>
              </a:lnSpc>
            </a:pPr>
            <a:r>
              <a:rPr sz="1200" b="1" i="0" u="none">
                <a:solidFill>
                  <a:srgbClr val="C2410C"/>
                </a:solidFill>
                <a:latin typeface="Arial"/>
              </a:rPr>
              <a:t>FIREWIRE DZIŚ</a:t>
            </a:r>
          </a:p>
        </p:txBody>
      </p:sp>
      <p:sp>
        <p:nvSpPr>
          <p:cNvPr id="3" name="TextBox 2"/>
          <p:cNvSpPr txBox="1"/>
          <p:nvPr/>
        </p:nvSpPr>
        <p:spPr>
          <a:xfrm>
            <a:off x="812800" y="1066800"/>
            <a:ext cx="10604500" cy="502841"/>
          </a:xfrm>
          <a:prstGeom prst="rect">
            <a:avLst/>
          </a:prstGeom>
          <a:noFill/>
        </p:spPr>
        <p:txBody>
          <a:bodyPr wrap="square" lIns="0" rIns="0" tIns="0" bIns="0"/>
          <a:lstStyle/>
          <a:p>
            <a:pPr algn="l">
              <a:lnSpc>
                <a:spcPts val="3960"/>
              </a:lnSpc>
            </a:pPr>
            <a:r>
              <a:rPr sz="3600" b="1" i="0" u="none">
                <a:solidFill>
                  <a:srgbClr val="142033"/>
                </a:solidFill>
                <a:latin typeface="Arial"/>
              </a:rPr>
              <a:t>Koniec epoki FireWire</a:t>
            </a:r>
          </a:p>
        </p:txBody>
      </p:sp>
      <p:sp>
        <p:nvSpPr>
          <p:cNvPr id="4" name="Rounded Rectangle 3"/>
          <p:cNvSpPr/>
          <p:nvPr/>
        </p:nvSpPr>
        <p:spPr>
          <a:xfrm>
            <a:off x="812800" y="1874441"/>
            <a:ext cx="3386634" cy="1582936"/>
          </a:xfrm>
          <a:prstGeom prst="roundRect">
            <a:avLst>
              <a:gd name="adj" fmla="val 6418"/>
            </a:avLst>
          </a:prstGeom>
          <a:solidFill>
            <a:srgbClr val="F3F5F9"/>
          </a:solidFill>
          <a:ln w="6350">
            <a:solidFill>
              <a:srgbClr val="C9D1DC"/>
            </a:solidFill>
          </a:ln>
        </p:spPr>
        <p:txBody>
          <a:bodyPr rtlCol="0" anchor="ctr"/>
          <a:lstStyle/>
          <a:p>
            <a:pPr algn="ctr"/>
          </a:p>
        </p:txBody>
      </p:sp>
      <p:sp>
        <p:nvSpPr>
          <p:cNvPr id="5" name="TextBox 4"/>
          <p:cNvSpPr txBox="1"/>
          <p:nvPr/>
        </p:nvSpPr>
        <p:spPr>
          <a:xfrm>
            <a:off x="1047750" y="2083991"/>
            <a:ext cx="2954834" cy="177800"/>
          </a:xfrm>
          <a:prstGeom prst="rect">
            <a:avLst/>
          </a:prstGeom>
          <a:noFill/>
        </p:spPr>
        <p:txBody>
          <a:bodyPr wrap="square" lIns="0" rIns="0" tIns="0" bIns="0"/>
          <a:lstStyle/>
          <a:p>
            <a:pPr algn="l">
              <a:lnSpc>
                <a:spcPts val="1439"/>
              </a:lnSpc>
            </a:pPr>
            <a:r>
              <a:rPr sz="1200" b="1" i="0" u="none">
                <a:solidFill>
                  <a:srgbClr val="C2410C"/>
                </a:solidFill>
                <a:latin typeface="Arial"/>
              </a:rPr>
              <a:t>wrzesień 2025</a:t>
            </a:r>
          </a:p>
        </p:txBody>
      </p:sp>
      <p:sp>
        <p:nvSpPr>
          <p:cNvPr id="6" name="TextBox 5"/>
          <p:cNvSpPr txBox="1"/>
          <p:nvPr/>
        </p:nvSpPr>
        <p:spPr>
          <a:xfrm>
            <a:off x="1047750" y="2325291"/>
            <a:ext cx="2954834" cy="219075"/>
          </a:xfrm>
          <a:prstGeom prst="rect">
            <a:avLst/>
          </a:prstGeom>
          <a:noFill/>
        </p:spPr>
        <p:txBody>
          <a:bodyPr wrap="square" lIns="0" rIns="0" tIns="0" bIns="0"/>
          <a:lstStyle/>
          <a:p>
            <a:pPr algn="l">
              <a:lnSpc>
                <a:spcPts val="1725"/>
              </a:lnSpc>
            </a:pPr>
            <a:r>
              <a:rPr sz="1500" b="1" i="0" u="none">
                <a:solidFill>
                  <a:srgbClr val="142033"/>
                </a:solidFill>
                <a:latin typeface="Arial"/>
              </a:rPr>
              <a:t>macOS 26 Tahoe</a:t>
            </a:r>
          </a:p>
        </p:txBody>
      </p:sp>
      <p:sp>
        <p:nvSpPr>
          <p:cNvPr id="7" name="TextBox 6"/>
          <p:cNvSpPr txBox="1"/>
          <p:nvPr/>
        </p:nvSpPr>
        <p:spPr>
          <a:xfrm>
            <a:off x="1047750" y="2607866"/>
            <a:ext cx="2954834" cy="426641"/>
          </a:xfrm>
          <a:prstGeom prst="rect">
            <a:avLst/>
          </a:prstGeom>
          <a:noFill/>
        </p:spPr>
        <p:txBody>
          <a:bodyPr wrap="square" lIns="0" rIns="0" tIns="0" bIns="0"/>
          <a:lstStyle/>
          <a:p>
            <a:pPr algn="l">
              <a:lnSpc>
                <a:spcPts val="1680"/>
              </a:lnSpc>
            </a:pPr>
            <a:r>
              <a:rPr sz="1200" b="0" i="0" u="none">
                <a:solidFill>
                  <a:srgbClr val="38445A"/>
                </a:solidFill>
                <a:latin typeface="Arial"/>
              </a:rPr>
              <a:t>Apple całkowicie usunęło obsługę FireWire — również przez adaptery Thunderbolt.</a:t>
            </a:r>
          </a:p>
        </p:txBody>
      </p:sp>
      <p:sp>
        <p:nvSpPr>
          <p:cNvPr id="8" name="Rounded Rectangle 7"/>
          <p:cNvSpPr/>
          <p:nvPr/>
        </p:nvSpPr>
        <p:spPr>
          <a:xfrm>
            <a:off x="4402634" y="1874441"/>
            <a:ext cx="3386634" cy="1582936"/>
          </a:xfrm>
          <a:prstGeom prst="roundRect">
            <a:avLst>
              <a:gd name="adj" fmla="val 6418"/>
            </a:avLst>
          </a:prstGeom>
          <a:solidFill>
            <a:srgbClr val="F3F5F9"/>
          </a:solidFill>
          <a:ln w="6350">
            <a:solidFill>
              <a:srgbClr val="C9D1DC"/>
            </a:solidFill>
          </a:ln>
        </p:spPr>
        <p:txBody>
          <a:bodyPr rtlCol="0" anchor="ctr"/>
          <a:lstStyle/>
          <a:p>
            <a:pPr algn="ctr"/>
          </a:p>
        </p:txBody>
      </p:sp>
      <p:sp>
        <p:nvSpPr>
          <p:cNvPr id="9" name="TextBox 8"/>
          <p:cNvSpPr txBox="1"/>
          <p:nvPr/>
        </p:nvSpPr>
        <p:spPr>
          <a:xfrm>
            <a:off x="4637584" y="2083991"/>
            <a:ext cx="2954834" cy="177800"/>
          </a:xfrm>
          <a:prstGeom prst="rect">
            <a:avLst/>
          </a:prstGeom>
          <a:noFill/>
        </p:spPr>
        <p:txBody>
          <a:bodyPr wrap="square" lIns="0" rIns="0" tIns="0" bIns="0"/>
          <a:lstStyle/>
          <a:p>
            <a:pPr algn="l">
              <a:lnSpc>
                <a:spcPts val="1439"/>
              </a:lnSpc>
            </a:pPr>
            <a:r>
              <a:rPr sz="1200" b="1" i="0" u="none">
                <a:solidFill>
                  <a:srgbClr val="C2410C"/>
                </a:solidFill>
                <a:latin typeface="Arial"/>
              </a:rPr>
              <a:t>Linux</a:t>
            </a:r>
          </a:p>
        </p:txBody>
      </p:sp>
      <p:sp>
        <p:nvSpPr>
          <p:cNvPr id="10" name="TextBox 9"/>
          <p:cNvSpPr txBox="1"/>
          <p:nvPr/>
        </p:nvSpPr>
        <p:spPr>
          <a:xfrm>
            <a:off x="4637584" y="2325291"/>
            <a:ext cx="2954834" cy="219075"/>
          </a:xfrm>
          <a:prstGeom prst="rect">
            <a:avLst/>
          </a:prstGeom>
          <a:noFill/>
        </p:spPr>
        <p:txBody>
          <a:bodyPr wrap="square" lIns="0" rIns="0" tIns="0" bIns="0"/>
          <a:lstStyle/>
          <a:p>
            <a:pPr algn="l">
              <a:lnSpc>
                <a:spcPts val="1725"/>
              </a:lnSpc>
            </a:pPr>
            <a:r>
              <a:rPr sz="1500" b="1" i="0" u="none">
                <a:solidFill>
                  <a:srgbClr val="142033"/>
                </a:solidFill>
                <a:latin typeface="Arial"/>
              </a:rPr>
              <a:t>Wsparcie do ok. 2029</a:t>
            </a:r>
          </a:p>
        </p:txBody>
      </p:sp>
      <p:sp>
        <p:nvSpPr>
          <p:cNvPr id="11" name="TextBox 10"/>
          <p:cNvSpPr txBox="1"/>
          <p:nvPr/>
        </p:nvSpPr>
        <p:spPr>
          <a:xfrm>
            <a:off x="4637584" y="2607866"/>
            <a:ext cx="2954834" cy="639961"/>
          </a:xfrm>
          <a:prstGeom prst="rect">
            <a:avLst/>
          </a:prstGeom>
          <a:noFill/>
        </p:spPr>
        <p:txBody>
          <a:bodyPr wrap="square" lIns="0" rIns="0" tIns="0" bIns="0"/>
          <a:lstStyle/>
          <a:p>
            <a:pPr algn="l">
              <a:lnSpc>
                <a:spcPts val="1680"/>
              </a:lnSpc>
            </a:pPr>
            <a:r>
              <a:rPr sz="1200" b="0" i="0" u="none">
                <a:solidFill>
                  <a:srgbClr val="38445A"/>
                </a:solidFill>
                <a:latin typeface="Arial"/>
              </a:rPr>
              <a:t>Opiekun sterowników w jądrze Linux planuje utrzymać FireWire mniej więcej do 2029 r.</a:t>
            </a:r>
          </a:p>
        </p:txBody>
      </p:sp>
      <p:sp>
        <p:nvSpPr>
          <p:cNvPr id="12" name="Rounded Rectangle 11"/>
          <p:cNvSpPr/>
          <p:nvPr/>
        </p:nvSpPr>
        <p:spPr>
          <a:xfrm>
            <a:off x="7992467" y="1874441"/>
            <a:ext cx="3386634" cy="1582936"/>
          </a:xfrm>
          <a:prstGeom prst="roundRect">
            <a:avLst>
              <a:gd name="adj" fmla="val 6418"/>
            </a:avLst>
          </a:prstGeom>
          <a:solidFill>
            <a:srgbClr val="F3F5F9"/>
          </a:solidFill>
          <a:ln w="6350">
            <a:solidFill>
              <a:srgbClr val="C9D1DC"/>
            </a:solidFill>
          </a:ln>
        </p:spPr>
        <p:txBody>
          <a:bodyPr rtlCol="0" anchor="ctr"/>
          <a:lstStyle/>
          <a:p>
            <a:pPr algn="ctr"/>
          </a:p>
        </p:txBody>
      </p:sp>
      <p:sp>
        <p:nvSpPr>
          <p:cNvPr id="13" name="TextBox 12"/>
          <p:cNvSpPr txBox="1"/>
          <p:nvPr/>
        </p:nvSpPr>
        <p:spPr>
          <a:xfrm>
            <a:off x="8227417" y="2083991"/>
            <a:ext cx="2954834" cy="177800"/>
          </a:xfrm>
          <a:prstGeom prst="rect">
            <a:avLst/>
          </a:prstGeom>
          <a:noFill/>
        </p:spPr>
        <p:txBody>
          <a:bodyPr wrap="square" lIns="0" rIns="0" tIns="0" bIns="0"/>
          <a:lstStyle/>
          <a:p>
            <a:pPr algn="l">
              <a:lnSpc>
                <a:spcPts val="1439"/>
              </a:lnSpc>
            </a:pPr>
            <a:r>
              <a:rPr sz="1200" b="1" i="0" u="none">
                <a:solidFill>
                  <a:srgbClr val="C2410C"/>
                </a:solidFill>
                <a:latin typeface="Arial"/>
              </a:rPr>
              <a:t>Archiwa</a:t>
            </a:r>
          </a:p>
        </p:txBody>
      </p:sp>
      <p:sp>
        <p:nvSpPr>
          <p:cNvPr id="14" name="TextBox 13"/>
          <p:cNvSpPr txBox="1"/>
          <p:nvPr/>
        </p:nvSpPr>
        <p:spPr>
          <a:xfrm>
            <a:off x="8227417" y="2325291"/>
            <a:ext cx="2954834" cy="219075"/>
          </a:xfrm>
          <a:prstGeom prst="rect">
            <a:avLst/>
          </a:prstGeom>
          <a:noFill/>
        </p:spPr>
        <p:txBody>
          <a:bodyPr wrap="square" lIns="0" rIns="0" tIns="0" bIns="0"/>
          <a:lstStyle/>
          <a:p>
            <a:pPr algn="l">
              <a:lnSpc>
                <a:spcPts val="1725"/>
              </a:lnSpc>
            </a:pPr>
            <a:r>
              <a:rPr sz="1500" b="1" i="0" u="none">
                <a:solidFill>
                  <a:srgbClr val="142033"/>
                </a:solidFill>
                <a:latin typeface="Arial"/>
              </a:rPr>
              <a:t>Taśmy miniDV</a:t>
            </a:r>
          </a:p>
        </p:txBody>
      </p:sp>
      <p:sp>
        <p:nvSpPr>
          <p:cNvPr id="15" name="TextBox 14"/>
          <p:cNvSpPr txBox="1"/>
          <p:nvPr/>
        </p:nvSpPr>
        <p:spPr>
          <a:xfrm>
            <a:off x="8227417" y="2607866"/>
            <a:ext cx="2954834" cy="426641"/>
          </a:xfrm>
          <a:prstGeom prst="rect">
            <a:avLst/>
          </a:prstGeom>
          <a:noFill/>
        </p:spPr>
        <p:txBody>
          <a:bodyPr wrap="square" lIns="0" rIns="0" tIns="0" bIns="0"/>
          <a:lstStyle/>
          <a:p>
            <a:pPr algn="l">
              <a:lnSpc>
                <a:spcPts val="1680"/>
              </a:lnSpc>
            </a:pPr>
            <a:r>
              <a:rPr sz="1200" b="0" i="0" u="none">
                <a:solidFill>
                  <a:srgbClr val="38445A"/>
                </a:solidFill>
                <a:latin typeface="Arial"/>
              </a:rPr>
              <a:t>Przegranie starych nagrań wymaga dziś starszego komputera albo Linuksa.</a:t>
            </a:r>
          </a:p>
        </p:txBody>
      </p:sp>
      <p:sp>
        <p:nvSpPr>
          <p:cNvPr id="16" name="TextBox 15"/>
          <p:cNvSpPr txBox="1"/>
          <p:nvPr/>
        </p:nvSpPr>
        <p:spPr>
          <a:xfrm>
            <a:off x="812800" y="6273800"/>
            <a:ext cx="10604500" cy="177800"/>
          </a:xfrm>
          <a:prstGeom prst="rect">
            <a:avLst/>
          </a:prstGeom>
          <a:noFill/>
        </p:spPr>
        <p:txBody>
          <a:bodyPr wrap="square" lIns="0" rIns="0" tIns="0" bIns="0"/>
          <a:lstStyle/>
          <a:p>
            <a:pPr algn="l">
              <a:lnSpc>
                <a:spcPts val="1439"/>
              </a:lnSpc>
            </a:pPr>
            <a:r>
              <a:rPr sz="1200" b="0" i="0" u="none">
                <a:solidFill>
                  <a:srgbClr val="5A6475"/>
                </a:solidFill>
                <a:latin typeface="Arial"/>
              </a:rPr>
              <a:t>Lekcja 5 · FireWire i Thunderbolt</a:t>
            </a:r>
          </a:p>
        </p:txBody>
      </p:sp>
    </p:spTree>
  </p:cSld>
  <p:clrMapOvr>
    <a:masterClrMapping/>
  </p:clrMapOvr>
</p:sld>
</file>

<file path=ppt/slides/slide6.xml><?xml version="1.0" encoding="utf-8"?>
<p:sld xmlns:a="http://schemas.openxmlformats.org/drawingml/2006/main" xmlns:p="http://schemas.openxmlformats.org/presentationml/2006/main" xmlns:r="http://schemas.openxmlformats.org/officeDocument/2006/relationships">
  <p:cSld>
    <p:bg>
      <p:bgPr>
        <a:solidFill>
          <a:srgbClr val="FCFCFA"/>
        </a:solidFill>
        <a:effectLst/>
      </p:bgPr>
    </p:bg>
    <p:spTree>
      <p:nvGrpSpPr>
        <p:cNvPr id="1" name=""/>
        <p:cNvGrpSpPr/>
        <p:nvPr/>
      </p:nvGrpSpPr>
      <p:grpSpPr/>
      <p:sp>
        <p:nvSpPr>
          <p:cNvPr id="2" name="TextBox 1"/>
          <p:cNvSpPr txBox="1"/>
          <p:nvPr/>
        </p:nvSpPr>
        <p:spPr>
          <a:xfrm>
            <a:off x="812800" y="812800"/>
            <a:ext cx="10604500" cy="177800"/>
          </a:xfrm>
          <a:prstGeom prst="rect">
            <a:avLst/>
          </a:prstGeom>
          <a:noFill/>
        </p:spPr>
        <p:txBody>
          <a:bodyPr wrap="square" lIns="0" rIns="0" tIns="0" bIns="0"/>
          <a:lstStyle/>
          <a:p>
            <a:pPr algn="l">
              <a:lnSpc>
                <a:spcPts val="1439"/>
              </a:lnSpc>
            </a:pPr>
            <a:r>
              <a:rPr sz="1200" b="1" i="0" u="none">
                <a:solidFill>
                  <a:srgbClr val="C2410C"/>
                </a:solidFill>
                <a:latin typeface="Arial"/>
              </a:rPr>
              <a:t>THUNDERBOLT</a:t>
            </a:r>
          </a:p>
        </p:txBody>
      </p:sp>
      <p:sp>
        <p:nvSpPr>
          <p:cNvPr id="3" name="TextBox 2"/>
          <p:cNvSpPr txBox="1"/>
          <p:nvPr/>
        </p:nvSpPr>
        <p:spPr>
          <a:xfrm>
            <a:off x="812800" y="1066800"/>
            <a:ext cx="10604500" cy="502841"/>
          </a:xfrm>
          <a:prstGeom prst="rect">
            <a:avLst/>
          </a:prstGeom>
          <a:noFill/>
        </p:spPr>
        <p:txBody>
          <a:bodyPr wrap="square" lIns="0" rIns="0" tIns="0" bIns="0"/>
          <a:lstStyle/>
          <a:p>
            <a:pPr algn="l">
              <a:lnSpc>
                <a:spcPts val="3960"/>
              </a:lnSpc>
            </a:pPr>
            <a:r>
              <a:rPr sz="3600" b="1" i="0" u="none">
                <a:solidFill>
                  <a:srgbClr val="142033"/>
                </a:solidFill>
                <a:latin typeface="Arial"/>
              </a:rPr>
              <a:t>PCIe i obraz w jednym kablu</a:t>
            </a:r>
          </a:p>
        </p:txBody>
      </p:sp>
      <p:sp>
        <p:nvSpPr>
          <p:cNvPr id="4" name="TextBox 3"/>
          <p:cNvSpPr txBox="1"/>
          <p:nvPr/>
        </p:nvSpPr>
        <p:spPr>
          <a:xfrm>
            <a:off x="1041400" y="1874441"/>
            <a:ext cx="6134100" cy="1428750"/>
          </a:xfrm>
          <a:prstGeom prst="rect">
            <a:avLst/>
          </a:prstGeom>
          <a:noFill/>
        </p:spPr>
        <p:txBody>
          <a:bodyPr wrap="square" lIns="0" rIns="0" tIns="0" bIns="0">
            <a:spAutoFit/>
          </a:bodyPr>
          <a:lstStyle/>
          <a:p>
            <a:pPr algn="l" marL="209550" indent="-209550">
              <a:lnSpc>
                <a:spcPts val="2250"/>
              </a:lnSpc>
              <a:buClr>
                <a:srgbClr val="142033"/>
              </a:buClr>
              <a:buFont typeface="Arial"/>
              <a:buChar char="•"/>
            </a:pPr>
            <a:r>
              <a:rPr sz="1500" b="0" i="0" u="none">
                <a:solidFill>
                  <a:srgbClr val="142033"/>
                </a:solidFill>
                <a:latin typeface="Arial"/>
              </a:rPr>
              <a:t>Intel we współpracy z Apple, premiera w </a:t>
            </a:r>
            <a:r>
              <a:rPr sz="1500" b="1" i="0" u="none">
                <a:solidFill>
                  <a:srgbClr val="C2410C"/>
                </a:solidFill>
                <a:latin typeface="Arial"/>
              </a:rPr>
              <a:t>2011</a:t>
            </a:r>
            <a:r>
              <a:rPr sz="1500" b="0" i="0" u="none">
                <a:solidFill>
                  <a:srgbClr val="142033"/>
                </a:solidFill>
                <a:latin typeface="Arial"/>
              </a:rPr>
              <a:t> (projekt „Light Peak”)</a:t>
            </a:r>
          </a:p>
          <a:p>
            <a:pPr algn="l" marL="209550" indent="-209550">
              <a:lnSpc>
                <a:spcPts val="2250"/>
              </a:lnSpc>
              <a:buClr>
                <a:srgbClr val="142033"/>
              </a:buClr>
              <a:buFont typeface="Arial"/>
              <a:buChar char="•"/>
            </a:pPr>
            <a:r>
              <a:rPr sz="1500" b="0" i="0" u="none">
                <a:solidFill>
                  <a:srgbClr val="142033"/>
                </a:solidFill>
                <a:latin typeface="Arial"/>
              </a:rPr>
              <a:t>Łączy wyprowadzoną na zewnątrz magistralę </a:t>
            </a:r>
            <a:r>
              <a:rPr sz="1500" b="1" i="0" u="none">
                <a:solidFill>
                  <a:srgbClr val="C2410C"/>
                </a:solidFill>
                <a:latin typeface="Arial"/>
              </a:rPr>
              <a:t>PCI Express</a:t>
            </a:r>
            <a:r>
              <a:rPr sz="1500" b="0" i="0" u="none">
                <a:solidFill>
                  <a:srgbClr val="142033"/>
                </a:solidFill>
                <a:latin typeface="Arial"/>
              </a:rPr>
              <a:t> i </a:t>
            </a:r>
            <a:r>
              <a:rPr sz="1500" b="1" i="0" u="none">
                <a:solidFill>
                  <a:srgbClr val="C2410C"/>
                </a:solidFill>
                <a:latin typeface="Arial"/>
              </a:rPr>
              <a:t>DisplayPort</a:t>
            </a:r>
          </a:p>
          <a:p>
            <a:pPr algn="l" marL="209550" indent="-209550">
              <a:lnSpc>
                <a:spcPts val="2250"/>
              </a:lnSpc>
              <a:buClr>
                <a:srgbClr val="142033"/>
              </a:buClr>
              <a:buFont typeface="Arial"/>
              <a:buChar char="•"/>
            </a:pPr>
            <a:r>
              <a:rPr sz="1500" b="0" i="0" u="none">
                <a:solidFill>
                  <a:srgbClr val="142033"/>
                </a:solidFill>
                <a:latin typeface="Arial"/>
              </a:rPr>
              <a:t>Łańcuch (daisy chain) do 6 urządzeń</a:t>
            </a:r>
          </a:p>
          <a:p>
            <a:pPr algn="l" marL="209550" indent="-209550">
              <a:lnSpc>
                <a:spcPts val="2250"/>
              </a:lnSpc>
              <a:buClr>
                <a:srgbClr val="142033"/>
              </a:buClr>
              <a:buFont typeface="Arial"/>
              <a:buChar char="•"/>
            </a:pPr>
            <a:r>
              <a:rPr sz="1500" b="0" i="0" u="none">
                <a:solidFill>
                  <a:srgbClr val="142033"/>
                </a:solidFill>
                <a:latin typeface="Arial"/>
              </a:rPr>
              <a:t>Transmisja w obie strony naraz, wiele protokołów, QoS</a:t>
            </a:r>
          </a:p>
        </p:txBody>
      </p:sp>
      <p:pic>
        <p:nvPicPr>
          <p:cNvPr id="5" name="Picture 4" descr="image.pn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812800" y="3455591"/>
            <a:ext cx="6324600" cy="1333500"/>
          </a:xfrm>
          <a:prstGeom prst="rect">
            <a:avLst/>
          </a:prstGeom>
        </p:spPr>
      </p:pic>
      <p:sp>
        <p:nvSpPr>
          <p:cNvPr id="6" name="TextBox 5"/>
          <p:cNvSpPr txBox="1"/>
          <p:nvPr/>
        </p:nvSpPr>
        <p:spPr>
          <a:xfrm>
            <a:off x="793750" y="4865291"/>
            <a:ext cx="1435100" cy="177800"/>
          </a:xfrm>
          <a:prstGeom prst="rect">
            <a:avLst/>
          </a:prstGeom>
          <a:noFill/>
        </p:spPr>
        <p:txBody>
          <a:bodyPr wrap="square" lIns="0" rIns="0" tIns="0" bIns="0"/>
          <a:lstStyle/>
          <a:p>
            <a:pPr algn="ctr">
              <a:lnSpc>
                <a:spcPts val="1439"/>
              </a:lnSpc>
            </a:pPr>
            <a:r>
              <a:rPr sz="1200" b="0" i="0" u="none">
                <a:solidFill>
                  <a:srgbClr val="38445A"/>
                </a:solidFill>
                <a:latin typeface="Arial"/>
              </a:rPr>
              <a:t>laptop</a:t>
            </a:r>
          </a:p>
        </p:txBody>
      </p:sp>
      <p:sp>
        <p:nvSpPr>
          <p:cNvPr id="7" name="TextBox 6"/>
          <p:cNvSpPr txBox="1"/>
          <p:nvPr/>
        </p:nvSpPr>
        <p:spPr>
          <a:xfrm>
            <a:off x="3181350" y="4865291"/>
            <a:ext cx="1752600" cy="177800"/>
          </a:xfrm>
          <a:prstGeom prst="rect">
            <a:avLst/>
          </a:prstGeom>
          <a:noFill/>
        </p:spPr>
        <p:txBody>
          <a:bodyPr wrap="square" lIns="0" rIns="0" tIns="0" bIns="0"/>
          <a:lstStyle/>
          <a:p>
            <a:pPr algn="ctr">
              <a:lnSpc>
                <a:spcPts val="1439"/>
              </a:lnSpc>
            </a:pPr>
            <a:r>
              <a:rPr sz="1200" b="0" i="0" u="none">
                <a:solidFill>
                  <a:srgbClr val="38445A"/>
                </a:solidFill>
                <a:latin typeface="Arial"/>
              </a:rPr>
              <a:t>obudowa eGPU</a:t>
            </a:r>
          </a:p>
        </p:txBody>
      </p:sp>
      <p:sp>
        <p:nvSpPr>
          <p:cNvPr id="8" name="TextBox 7"/>
          <p:cNvSpPr txBox="1"/>
          <p:nvPr/>
        </p:nvSpPr>
        <p:spPr>
          <a:xfrm>
            <a:off x="5721350" y="4865291"/>
            <a:ext cx="1371600" cy="177800"/>
          </a:xfrm>
          <a:prstGeom prst="rect">
            <a:avLst/>
          </a:prstGeom>
          <a:noFill/>
        </p:spPr>
        <p:txBody>
          <a:bodyPr wrap="square" lIns="0" rIns="0" tIns="0" bIns="0"/>
          <a:lstStyle/>
          <a:p>
            <a:pPr algn="ctr">
              <a:lnSpc>
                <a:spcPts val="1439"/>
              </a:lnSpc>
            </a:pPr>
            <a:r>
              <a:rPr sz="1200" b="0" i="0" u="none">
                <a:solidFill>
                  <a:srgbClr val="38445A"/>
                </a:solidFill>
                <a:latin typeface="Arial"/>
              </a:rPr>
              <a:t>monitor</a:t>
            </a:r>
          </a:p>
        </p:txBody>
      </p:sp>
      <p:sp>
        <p:nvSpPr>
          <p:cNvPr id="9" name="Rounded Rectangle 8"/>
          <p:cNvSpPr/>
          <p:nvPr/>
        </p:nvSpPr>
        <p:spPr>
          <a:xfrm>
            <a:off x="7442200" y="1874441"/>
            <a:ext cx="3937000" cy="1341636"/>
          </a:xfrm>
          <a:prstGeom prst="roundRect">
            <a:avLst>
              <a:gd name="adj" fmla="val 7572"/>
            </a:avLst>
          </a:prstGeom>
          <a:solidFill>
            <a:srgbClr val="F3F5F9"/>
          </a:solidFill>
          <a:ln w="6350">
            <a:solidFill>
              <a:srgbClr val="C9D1DC"/>
            </a:solidFill>
          </a:ln>
        </p:spPr>
        <p:txBody>
          <a:bodyPr rtlCol="0" anchor="ctr"/>
          <a:lstStyle/>
          <a:p>
            <a:pPr algn="ctr"/>
          </a:p>
        </p:txBody>
      </p:sp>
      <p:sp>
        <p:nvSpPr>
          <p:cNvPr id="10" name="TextBox 9"/>
          <p:cNvSpPr txBox="1"/>
          <p:nvPr/>
        </p:nvSpPr>
        <p:spPr>
          <a:xfrm>
            <a:off x="7677150" y="2083991"/>
            <a:ext cx="3505200" cy="219075"/>
          </a:xfrm>
          <a:prstGeom prst="rect">
            <a:avLst/>
          </a:prstGeom>
          <a:noFill/>
        </p:spPr>
        <p:txBody>
          <a:bodyPr wrap="square" lIns="0" rIns="0" tIns="0" bIns="0"/>
          <a:lstStyle/>
          <a:p>
            <a:pPr algn="l">
              <a:lnSpc>
                <a:spcPts val="1725"/>
              </a:lnSpc>
            </a:pPr>
            <a:r>
              <a:rPr sz="1500" b="1" i="0" u="none">
                <a:solidFill>
                  <a:srgbClr val="142033"/>
                </a:solidFill>
                <a:latin typeface="Arial"/>
              </a:rPr>
              <a:t>Co to daje?</a:t>
            </a:r>
          </a:p>
        </p:txBody>
      </p:sp>
      <p:sp>
        <p:nvSpPr>
          <p:cNvPr id="11" name="TextBox 10"/>
          <p:cNvSpPr txBox="1"/>
          <p:nvPr/>
        </p:nvSpPr>
        <p:spPr>
          <a:xfrm>
            <a:off x="7677150" y="2366566"/>
            <a:ext cx="3505200" cy="639961"/>
          </a:xfrm>
          <a:prstGeom prst="rect">
            <a:avLst/>
          </a:prstGeom>
          <a:noFill/>
        </p:spPr>
        <p:txBody>
          <a:bodyPr wrap="square" lIns="0" rIns="0" tIns="0" bIns="0"/>
          <a:lstStyle/>
          <a:p>
            <a:pPr algn="l">
              <a:lnSpc>
                <a:spcPts val="1680"/>
              </a:lnSpc>
            </a:pPr>
            <a:r>
              <a:rPr sz="1200" b="0" i="0" u="none">
                <a:solidFill>
                  <a:srgbClr val="38445A"/>
                </a:solidFill>
                <a:latin typeface="Arial"/>
              </a:rPr>
              <a:t>Zewnętrzne karty graficzne, kontrolery RAID, szybkie dyski i monitory działają tak, jakby były w środku komputera.</a:t>
            </a:r>
          </a:p>
        </p:txBody>
      </p:sp>
      <p:sp>
        <p:nvSpPr>
          <p:cNvPr id="12" name="Rounded Rectangle 11"/>
          <p:cNvSpPr/>
          <p:nvPr/>
        </p:nvSpPr>
        <p:spPr>
          <a:xfrm>
            <a:off x="7442200" y="3368477"/>
            <a:ext cx="3937000" cy="1358900"/>
          </a:xfrm>
          <a:prstGeom prst="roundRect">
            <a:avLst>
              <a:gd name="adj" fmla="val 7476"/>
            </a:avLst>
          </a:prstGeom>
          <a:solidFill>
            <a:srgbClr val="F3F5F9"/>
          </a:solidFill>
          <a:ln w="6350">
            <a:solidFill>
              <a:srgbClr val="C9D1DC"/>
            </a:solidFill>
          </a:ln>
        </p:spPr>
        <p:txBody>
          <a:bodyPr rtlCol="0" anchor="ctr"/>
          <a:lstStyle/>
          <a:p>
            <a:pPr algn="ctr"/>
          </a:p>
        </p:txBody>
      </p:sp>
      <p:sp>
        <p:nvSpPr>
          <p:cNvPr id="13" name="TextBox 12"/>
          <p:cNvSpPr txBox="1"/>
          <p:nvPr/>
        </p:nvSpPr>
        <p:spPr>
          <a:xfrm>
            <a:off x="7677150" y="3552627"/>
            <a:ext cx="3505200" cy="177800"/>
          </a:xfrm>
          <a:prstGeom prst="rect">
            <a:avLst/>
          </a:prstGeom>
          <a:noFill/>
        </p:spPr>
        <p:txBody>
          <a:bodyPr wrap="square" lIns="0" rIns="0" tIns="0" bIns="0"/>
          <a:lstStyle/>
          <a:p>
            <a:pPr algn="l">
              <a:lnSpc>
                <a:spcPts val="1439"/>
              </a:lnSpc>
            </a:pPr>
            <a:r>
              <a:rPr sz="1200" b="1" i="0" u="none">
                <a:solidFill>
                  <a:srgbClr val="C2410C"/>
                </a:solidFill>
                <a:latin typeface="Arial"/>
              </a:rPr>
              <a:t>W kablu (tunelowanie)</a:t>
            </a:r>
          </a:p>
        </p:txBody>
      </p:sp>
      <p:sp>
        <p:nvSpPr>
          <p:cNvPr id="14" name="Rounded Rectangle 13"/>
          <p:cNvSpPr/>
          <p:nvPr/>
        </p:nvSpPr>
        <p:spPr>
          <a:xfrm>
            <a:off x="7677150" y="3844727"/>
            <a:ext cx="152400" cy="152400"/>
          </a:xfrm>
          <a:prstGeom prst="roundRect">
            <a:avLst>
              <a:gd name="adj" fmla="val 25000"/>
            </a:avLst>
          </a:prstGeom>
          <a:solidFill>
            <a:srgbClr val="9CC8FF"/>
          </a:solidFill>
          <a:ln w="12700">
            <a:solidFill>
              <a:srgbClr val="38445A"/>
            </a:solidFill>
          </a:ln>
        </p:spPr>
        <p:txBody>
          <a:bodyPr rtlCol="0" anchor="ctr"/>
          <a:lstStyle/>
          <a:p>
            <a:pPr algn="ctr"/>
          </a:p>
        </p:txBody>
      </p:sp>
      <p:sp>
        <p:nvSpPr>
          <p:cNvPr id="15" name="TextBox 14"/>
          <p:cNvSpPr txBox="1"/>
          <p:nvPr/>
        </p:nvSpPr>
        <p:spPr>
          <a:xfrm>
            <a:off x="7905750" y="3832027"/>
            <a:ext cx="1410295" cy="177800"/>
          </a:xfrm>
          <a:prstGeom prst="rect">
            <a:avLst/>
          </a:prstGeom>
          <a:noFill/>
        </p:spPr>
        <p:txBody>
          <a:bodyPr wrap="square" lIns="0" rIns="0" tIns="0" bIns="0"/>
          <a:lstStyle/>
          <a:p>
            <a:pPr algn="l">
              <a:lnSpc>
                <a:spcPts val="1439"/>
              </a:lnSpc>
            </a:pPr>
            <a:r>
              <a:rPr sz="1200" b="0" i="0" u="none">
                <a:solidFill>
                  <a:srgbClr val="38445A"/>
                </a:solidFill>
                <a:latin typeface="Arial"/>
              </a:rPr>
              <a:t>pakiety PCI Express</a:t>
            </a:r>
          </a:p>
        </p:txBody>
      </p:sp>
      <p:sp>
        <p:nvSpPr>
          <p:cNvPr id="16" name="Rounded Rectangle 15"/>
          <p:cNvSpPr/>
          <p:nvPr/>
        </p:nvSpPr>
        <p:spPr>
          <a:xfrm>
            <a:off x="7677150" y="4111427"/>
            <a:ext cx="152400" cy="152400"/>
          </a:xfrm>
          <a:prstGeom prst="roundRect">
            <a:avLst>
              <a:gd name="adj" fmla="val 25000"/>
            </a:avLst>
          </a:prstGeom>
          <a:solidFill>
            <a:srgbClr val="F7C766"/>
          </a:solidFill>
          <a:ln w="12700">
            <a:solidFill>
              <a:srgbClr val="38445A"/>
            </a:solidFill>
          </a:ln>
        </p:spPr>
        <p:txBody>
          <a:bodyPr rtlCol="0" anchor="ctr"/>
          <a:lstStyle/>
          <a:p>
            <a:pPr algn="ctr"/>
          </a:p>
        </p:txBody>
      </p:sp>
      <p:sp>
        <p:nvSpPr>
          <p:cNvPr id="17" name="TextBox 16"/>
          <p:cNvSpPr txBox="1"/>
          <p:nvPr/>
        </p:nvSpPr>
        <p:spPr>
          <a:xfrm>
            <a:off x="7905750" y="4098727"/>
            <a:ext cx="1342529" cy="177800"/>
          </a:xfrm>
          <a:prstGeom prst="rect">
            <a:avLst/>
          </a:prstGeom>
          <a:noFill/>
        </p:spPr>
        <p:txBody>
          <a:bodyPr wrap="square" lIns="0" rIns="0" tIns="0" bIns="0"/>
          <a:lstStyle/>
          <a:p>
            <a:pPr algn="l">
              <a:lnSpc>
                <a:spcPts val="1439"/>
              </a:lnSpc>
            </a:pPr>
            <a:r>
              <a:rPr sz="1200" b="0" i="0" u="none">
                <a:solidFill>
                  <a:srgbClr val="38445A"/>
                </a:solidFill>
                <a:latin typeface="Arial"/>
              </a:rPr>
              <a:t>pakiety DisplayPort</a:t>
            </a:r>
          </a:p>
        </p:txBody>
      </p:sp>
      <p:sp>
        <p:nvSpPr>
          <p:cNvPr id="18" name="Rounded Rectangle 17"/>
          <p:cNvSpPr/>
          <p:nvPr/>
        </p:nvSpPr>
        <p:spPr>
          <a:xfrm>
            <a:off x="7677150" y="4378127"/>
            <a:ext cx="152400" cy="152400"/>
          </a:xfrm>
          <a:prstGeom prst="roundRect">
            <a:avLst>
              <a:gd name="adj" fmla="val 25000"/>
            </a:avLst>
          </a:prstGeom>
          <a:solidFill>
            <a:srgbClr val="9FDFAA"/>
          </a:solidFill>
          <a:ln w="12700">
            <a:solidFill>
              <a:srgbClr val="38445A"/>
            </a:solidFill>
          </a:ln>
        </p:spPr>
        <p:txBody>
          <a:bodyPr rtlCol="0" anchor="ctr"/>
          <a:lstStyle/>
          <a:p>
            <a:pPr algn="ctr"/>
          </a:p>
        </p:txBody>
      </p:sp>
      <p:sp>
        <p:nvSpPr>
          <p:cNvPr id="19" name="TextBox 18"/>
          <p:cNvSpPr txBox="1"/>
          <p:nvPr/>
        </p:nvSpPr>
        <p:spPr>
          <a:xfrm>
            <a:off x="7905750" y="4365427"/>
            <a:ext cx="876697" cy="177800"/>
          </a:xfrm>
          <a:prstGeom prst="rect">
            <a:avLst/>
          </a:prstGeom>
          <a:noFill/>
        </p:spPr>
        <p:txBody>
          <a:bodyPr wrap="square" lIns="0" rIns="0" tIns="0" bIns="0"/>
          <a:lstStyle/>
          <a:p>
            <a:pPr algn="l">
              <a:lnSpc>
                <a:spcPts val="1439"/>
              </a:lnSpc>
            </a:pPr>
            <a:r>
              <a:rPr sz="1200" b="0" i="0" u="none">
                <a:solidFill>
                  <a:srgbClr val="38445A"/>
                </a:solidFill>
                <a:latin typeface="Arial"/>
              </a:rPr>
              <a:t>pakiety USB</a:t>
            </a:r>
          </a:p>
        </p:txBody>
      </p:sp>
      <p:sp>
        <p:nvSpPr>
          <p:cNvPr id="20" name="TextBox 19"/>
          <p:cNvSpPr txBox="1"/>
          <p:nvPr/>
        </p:nvSpPr>
        <p:spPr>
          <a:xfrm>
            <a:off x="812800" y="6273800"/>
            <a:ext cx="10604500" cy="177800"/>
          </a:xfrm>
          <a:prstGeom prst="rect">
            <a:avLst/>
          </a:prstGeom>
          <a:noFill/>
        </p:spPr>
        <p:txBody>
          <a:bodyPr wrap="square" lIns="0" rIns="0" tIns="0" bIns="0"/>
          <a:lstStyle/>
          <a:p>
            <a:pPr algn="l">
              <a:lnSpc>
                <a:spcPts val="1439"/>
              </a:lnSpc>
            </a:pPr>
            <a:r>
              <a:rPr sz="1200" b="0" i="0" u="none">
                <a:solidFill>
                  <a:srgbClr val="5A6475"/>
                </a:solidFill>
                <a:latin typeface="Arial"/>
              </a:rPr>
              <a:t>Lekcja 5 · FireWire i Thunderbolt</a:t>
            </a:r>
          </a:p>
        </p:txBody>
      </p:sp>
    </p:spTree>
  </p:cSld>
  <p:clrMapOvr>
    <a:masterClrMapping/>
  </p:clrMapOvr>
</p:sld>
</file>

<file path=ppt/slides/slide7.xml><?xml version="1.0" encoding="utf-8"?>
<p:sld xmlns:a="http://schemas.openxmlformats.org/drawingml/2006/main" xmlns:p="http://schemas.openxmlformats.org/presentationml/2006/main" xmlns:r="http://schemas.openxmlformats.org/officeDocument/2006/relationships">
  <p:cSld>
    <p:bg>
      <p:bgPr>
        <a:solidFill>
          <a:srgbClr val="FCFCFA"/>
        </a:solidFill>
        <a:effectLst/>
      </p:bgPr>
    </p:bg>
    <p:spTree>
      <p:nvGrpSpPr>
        <p:cNvPr id="1" name=""/>
        <p:cNvGrpSpPr/>
        <p:nvPr/>
      </p:nvGrpSpPr>
      <p:grpSpPr/>
      <p:sp>
        <p:nvSpPr>
          <p:cNvPr id="2" name="TextBox 1"/>
          <p:cNvSpPr txBox="1"/>
          <p:nvPr/>
        </p:nvSpPr>
        <p:spPr>
          <a:xfrm>
            <a:off x="812800" y="812800"/>
            <a:ext cx="10604500" cy="177800"/>
          </a:xfrm>
          <a:prstGeom prst="rect">
            <a:avLst/>
          </a:prstGeom>
          <a:noFill/>
        </p:spPr>
        <p:txBody>
          <a:bodyPr wrap="square" lIns="0" rIns="0" tIns="0" bIns="0"/>
          <a:lstStyle/>
          <a:p>
            <a:pPr algn="l">
              <a:lnSpc>
                <a:spcPts val="1439"/>
              </a:lnSpc>
            </a:pPr>
            <a:r>
              <a:rPr sz="1200" b="1" i="0" u="none">
                <a:solidFill>
                  <a:srgbClr val="C2410C"/>
                </a:solidFill>
                <a:latin typeface="Arial"/>
              </a:rPr>
              <a:t>THUNDERBOLT · WERSJE</a:t>
            </a:r>
          </a:p>
        </p:txBody>
      </p:sp>
      <p:sp>
        <p:nvSpPr>
          <p:cNvPr id="3" name="TextBox 2"/>
          <p:cNvSpPr txBox="1"/>
          <p:nvPr/>
        </p:nvSpPr>
        <p:spPr>
          <a:xfrm>
            <a:off x="812800" y="1066800"/>
            <a:ext cx="10604500" cy="502841"/>
          </a:xfrm>
          <a:prstGeom prst="rect">
            <a:avLst/>
          </a:prstGeom>
          <a:noFill/>
        </p:spPr>
        <p:txBody>
          <a:bodyPr wrap="square" lIns="0" rIns="0" tIns="0" bIns="0"/>
          <a:lstStyle/>
          <a:p>
            <a:pPr algn="l">
              <a:lnSpc>
                <a:spcPts val="3960"/>
              </a:lnSpc>
            </a:pPr>
            <a:r>
              <a:rPr sz="3600" b="1" i="0" u="none">
                <a:solidFill>
                  <a:srgbClr val="142033"/>
                </a:solidFill>
                <a:latin typeface="Arial"/>
              </a:rPr>
              <a:t>Od Thunderbolt 1 do 5</a:t>
            </a:r>
          </a:p>
        </p:txBody>
      </p:sp>
      <p:graphicFrame>
        <p:nvGraphicFramePr>
          <p:cNvPr id="4" name="Table 3"/>
          <p:cNvGraphicFramePr>
            <a:graphicFrameLocks noGrp="1"/>
          </p:cNvGraphicFramePr>
          <p:nvPr/>
        </p:nvGraphicFramePr>
        <p:xfrm>
          <a:off x="812800" y="1874441"/>
          <a:ext cx="10566400" cy="2159000"/>
        </p:xfrm>
        <a:graphic>
          <a:graphicData uri="http://schemas.openxmlformats.org/drawingml/2006/table">
            <a:tbl>
              <a:tblPr firstRow="0" bandRow="0">
                <a:tableStyleId>{2D5ABB26-0587-4C30-8999-92F81FD0307C}</a:tableStyleId>
              </a:tblPr>
              <a:tblGrid>
                <a:gridCol w="2159000"/>
                <a:gridCol w="1016000"/>
                <a:gridCol w="1905000"/>
                <a:gridCol w="2413000"/>
                <a:gridCol w="3073400"/>
              </a:tblGrid>
              <a:tr h="355600">
                <a:tc>
                  <a:txBody>
                    <a:bodyPr wrap="square"/>
                    <a:lstStyle/>
                    <a:p>
                      <a:pPr algn="l">
                        <a:lnSpc>
                          <a:spcPts val="1439"/>
                        </a:lnSpc>
                      </a:pPr>
                      <a:r>
                        <a:rPr sz="1200" b="1" i="0" u="none">
                          <a:solidFill>
                            <a:srgbClr val="C2410C"/>
                          </a:solidFill>
                          <a:latin typeface="Arial"/>
                        </a:rPr>
                        <a:t>Wersja</a:t>
                      </a:r>
                    </a:p>
                  </a:txBody>
                  <a:tcPr marL="127000" marT="88900" marR="127000" marB="88900" anchor="t">
                    <a:lnL w="0">
                      <a:noFill/>
                    </a:lnL>
                    <a:lnR w="0">
                      <a:noFill/>
                    </a:lnR>
                    <a:lnT w="0">
                      <a:noFill/>
                    </a:lnT>
                    <a:lnB w="0">
                      <a:noFill/>
                    </a:lnB>
                    <a:noFill/>
                  </a:tcPr>
                </a:tc>
                <a:tc>
                  <a:txBody>
                    <a:bodyPr wrap="square"/>
                    <a:lstStyle/>
                    <a:p>
                      <a:pPr algn="l">
                        <a:lnSpc>
                          <a:spcPts val="1439"/>
                        </a:lnSpc>
                      </a:pPr>
                      <a:r>
                        <a:rPr sz="1200" b="1" i="0" u="none">
                          <a:solidFill>
                            <a:srgbClr val="C2410C"/>
                          </a:solidFill>
                          <a:latin typeface="Arial"/>
                        </a:rPr>
                        <a:t>Rok</a:t>
                      </a:r>
                    </a:p>
                  </a:txBody>
                  <a:tcPr marL="127000" marT="88900" marR="127000" marB="88900" anchor="t">
                    <a:lnL w="0">
                      <a:noFill/>
                    </a:lnL>
                    <a:lnR w="0">
                      <a:noFill/>
                    </a:lnR>
                    <a:lnT w="0">
                      <a:noFill/>
                    </a:lnT>
                    <a:lnB w="0">
                      <a:noFill/>
                    </a:lnB>
                    <a:noFill/>
                  </a:tcPr>
                </a:tc>
                <a:tc>
                  <a:txBody>
                    <a:bodyPr wrap="square"/>
                    <a:lstStyle/>
                    <a:p>
                      <a:pPr algn="l">
                        <a:lnSpc>
                          <a:spcPts val="1439"/>
                        </a:lnSpc>
                      </a:pPr>
                      <a:r>
                        <a:rPr sz="1200" b="1" i="0" u="none">
                          <a:solidFill>
                            <a:srgbClr val="C2410C"/>
                          </a:solidFill>
                          <a:latin typeface="Arial"/>
                        </a:rPr>
                        <a:t>Prędkość</a:t>
                      </a:r>
                    </a:p>
                  </a:txBody>
                  <a:tcPr marL="127000" marT="88900" marR="127000" marB="88900" anchor="t">
                    <a:lnL w="0">
                      <a:noFill/>
                    </a:lnL>
                    <a:lnR w="0">
                      <a:noFill/>
                    </a:lnR>
                    <a:lnT w="0">
                      <a:noFill/>
                    </a:lnT>
                    <a:lnB w="0">
                      <a:noFill/>
                    </a:lnB>
                    <a:noFill/>
                  </a:tcPr>
                </a:tc>
                <a:tc>
                  <a:txBody>
                    <a:bodyPr wrap="square"/>
                    <a:lstStyle/>
                    <a:p>
                      <a:pPr algn="l">
                        <a:lnSpc>
                          <a:spcPts val="1439"/>
                        </a:lnSpc>
                      </a:pPr>
                      <a:r>
                        <a:rPr sz="1200" b="1" i="0" u="none">
                          <a:solidFill>
                            <a:srgbClr val="C2410C"/>
                          </a:solidFill>
                          <a:latin typeface="Arial"/>
                        </a:rPr>
                        <a:t>Złącze</a:t>
                      </a:r>
                    </a:p>
                  </a:txBody>
                  <a:tcPr marL="127000" marT="88900" marR="127000" marB="88900" anchor="t">
                    <a:lnL w="0">
                      <a:noFill/>
                    </a:lnL>
                    <a:lnR w="0">
                      <a:noFill/>
                    </a:lnR>
                    <a:lnT w="0">
                      <a:noFill/>
                    </a:lnT>
                    <a:lnB w="0">
                      <a:noFill/>
                    </a:lnB>
                    <a:noFill/>
                  </a:tcPr>
                </a:tc>
                <a:tc>
                  <a:txBody>
                    <a:bodyPr wrap="square"/>
                    <a:lstStyle/>
                    <a:p>
                      <a:pPr algn="l">
                        <a:lnSpc>
                          <a:spcPts val="1439"/>
                        </a:lnSpc>
                      </a:pPr>
                      <a:r>
                        <a:rPr sz="1200" b="1" i="0" u="none">
                          <a:solidFill>
                            <a:srgbClr val="C2410C"/>
                          </a:solidFill>
                          <a:latin typeface="Arial"/>
                        </a:rPr>
                        <a:t>Najważniejsze</a:t>
                      </a:r>
                    </a:p>
                  </a:txBody>
                  <a:tcPr marL="127000" marT="88900" marR="127000" marB="88900" anchor="t">
                    <a:lnL w="0">
                      <a:noFill/>
                    </a:lnL>
                    <a:lnR w="0">
                      <a:noFill/>
                    </a:lnR>
                    <a:lnT w="0">
                      <a:noFill/>
                    </a:lnT>
                    <a:lnB w="0">
                      <a:noFill/>
                    </a:lnB>
                    <a:noFill/>
                  </a:tcPr>
                </a:tc>
              </a:tr>
              <a:tr h="358775">
                <a:tc>
                  <a:txBody>
                    <a:bodyPr wrap="square"/>
                    <a:lstStyle/>
                    <a:p>
                      <a:pPr algn="l">
                        <a:lnSpc>
                          <a:spcPts val="1439"/>
                        </a:lnSpc>
                      </a:pPr>
                      <a:r>
                        <a:rPr sz="1200" b="1" i="0" u="none">
                          <a:solidFill>
                            <a:srgbClr val="000000"/>
                          </a:solidFill>
                          <a:latin typeface="Arial"/>
                        </a:rPr>
                        <a:t>Thunderbolt 1</a:t>
                      </a:r>
                    </a:p>
                  </a:txBody>
                  <a:tcPr marL="127000" marT="88900" marR="127000" marB="88900" anchor="t">
                    <a:lnL w="0">
                      <a:noFill/>
                    </a:lnL>
                    <a:lnR w="0">
                      <a:noFill/>
                    </a:lnR>
                    <a:lnT w="0">
                      <a:noFill/>
                    </a:lnT>
                    <a:lnB w="6350">
                      <a:solidFill>
                        <a:srgbClr val="C9D1DC"/>
                      </a:solidFill>
                    </a:lnB>
                    <a:noFill/>
                  </a:tcPr>
                </a:tc>
                <a:tc>
                  <a:txBody>
                    <a:bodyPr wrap="square"/>
                    <a:lstStyle/>
                    <a:p>
                      <a:pPr algn="l">
                        <a:lnSpc>
                          <a:spcPts val="1439"/>
                        </a:lnSpc>
                      </a:pPr>
                      <a:r>
                        <a:rPr sz="1200" b="0" i="0" u="none">
                          <a:solidFill>
                            <a:srgbClr val="38445A"/>
                          </a:solidFill>
                          <a:latin typeface="Arial"/>
                        </a:rPr>
                        <a:t>2011</a:t>
                      </a:r>
                    </a:p>
                  </a:txBody>
                  <a:tcPr marL="127000" marT="88900" marR="127000" marB="88900" anchor="t">
                    <a:lnL w="0">
                      <a:noFill/>
                    </a:lnL>
                    <a:lnR w="0">
                      <a:noFill/>
                    </a:lnR>
                    <a:lnT w="0">
                      <a:noFill/>
                    </a:lnT>
                    <a:lnB w="6350">
                      <a:solidFill>
                        <a:srgbClr val="C9D1DC"/>
                      </a:solidFill>
                    </a:lnB>
                    <a:noFill/>
                  </a:tcPr>
                </a:tc>
                <a:tc>
                  <a:txBody>
                    <a:bodyPr wrap="square"/>
                    <a:lstStyle/>
                    <a:p>
                      <a:pPr algn="l">
                        <a:lnSpc>
                          <a:spcPts val="1439"/>
                        </a:lnSpc>
                      </a:pPr>
                      <a:r>
                        <a:rPr sz="1200" b="0" i="0" u="none">
                          <a:solidFill>
                            <a:srgbClr val="38445A"/>
                          </a:solidFill>
                          <a:latin typeface="Arial"/>
                        </a:rPr>
                        <a:t>10 Gb/s</a:t>
                      </a:r>
                    </a:p>
                  </a:txBody>
                  <a:tcPr marL="127000" marT="88900" marR="127000" marB="88900" anchor="t">
                    <a:lnL w="0">
                      <a:noFill/>
                    </a:lnL>
                    <a:lnR w="0">
                      <a:noFill/>
                    </a:lnR>
                    <a:lnT w="0">
                      <a:noFill/>
                    </a:lnT>
                    <a:lnB w="6350">
                      <a:solidFill>
                        <a:srgbClr val="C9D1DC"/>
                      </a:solidFill>
                    </a:lnB>
                    <a:noFill/>
                  </a:tcPr>
                </a:tc>
                <a:tc>
                  <a:txBody>
                    <a:bodyPr wrap="square"/>
                    <a:lstStyle/>
                    <a:p>
                      <a:pPr algn="l">
                        <a:lnSpc>
                          <a:spcPts val="1439"/>
                        </a:lnSpc>
                      </a:pPr>
                      <a:r>
                        <a:rPr sz="1200" b="0" i="0" u="none">
                          <a:solidFill>
                            <a:srgbClr val="38445A"/>
                          </a:solidFill>
                          <a:latin typeface="Arial"/>
                        </a:rPr>
                        <a:t>Mini DisplayPort</a:t>
                      </a:r>
                    </a:p>
                  </a:txBody>
                  <a:tcPr marL="127000" marT="88900" marR="127000" marB="88900" anchor="t">
                    <a:lnL w="0">
                      <a:noFill/>
                    </a:lnL>
                    <a:lnR w="0">
                      <a:noFill/>
                    </a:lnR>
                    <a:lnT w="0">
                      <a:noFill/>
                    </a:lnT>
                    <a:lnB w="6350">
                      <a:solidFill>
                        <a:srgbClr val="C9D1DC"/>
                      </a:solidFill>
                    </a:lnB>
                    <a:noFill/>
                  </a:tcPr>
                </a:tc>
                <a:tc>
                  <a:txBody>
                    <a:bodyPr wrap="square"/>
                    <a:lstStyle/>
                    <a:p>
                      <a:pPr algn="l">
                        <a:lnSpc>
                          <a:spcPts val="1439"/>
                        </a:lnSpc>
                      </a:pPr>
                      <a:r>
                        <a:rPr sz="1200" b="0" i="0" u="none">
                          <a:solidFill>
                            <a:srgbClr val="38445A"/>
                          </a:solidFill>
                          <a:latin typeface="Arial"/>
                        </a:rPr>
                        <a:t>pierwsze komputery Apple</a:t>
                      </a:r>
                    </a:p>
                  </a:txBody>
                  <a:tcPr marL="127000" marT="88900" marR="127000" marB="88900" anchor="t">
                    <a:lnL w="0">
                      <a:noFill/>
                    </a:lnL>
                    <a:lnR w="0">
                      <a:noFill/>
                    </a:lnR>
                    <a:lnT w="0">
                      <a:noFill/>
                    </a:lnT>
                    <a:lnB w="6350">
                      <a:solidFill>
                        <a:srgbClr val="C9D1DC"/>
                      </a:solidFill>
                    </a:lnB>
                    <a:noFill/>
                  </a:tcPr>
                </a:tc>
              </a:tr>
              <a:tr h="361950">
                <a:tc>
                  <a:txBody>
                    <a:bodyPr wrap="square"/>
                    <a:lstStyle/>
                    <a:p>
                      <a:pPr algn="l">
                        <a:lnSpc>
                          <a:spcPts val="1439"/>
                        </a:lnSpc>
                      </a:pPr>
                      <a:r>
                        <a:rPr sz="1200" b="1" i="0" u="none">
                          <a:solidFill>
                            <a:srgbClr val="000000"/>
                          </a:solidFill>
                          <a:latin typeface="Arial"/>
                        </a:rPr>
                        <a:t>Thunderbolt 2</a:t>
                      </a:r>
                    </a:p>
                  </a:txBody>
                  <a:tcPr marL="127000" marT="88900" marR="127000" marB="88900" anchor="t">
                    <a:lnL w="0">
                      <a:noFill/>
                    </a:lnL>
                    <a:lnR w="0">
                      <a:noFill/>
                    </a:lnR>
                    <a:lnT w="0">
                      <a:noFill/>
                    </a:lnT>
                    <a:lnB w="6350">
                      <a:solidFill>
                        <a:srgbClr val="C9D1DC"/>
                      </a:solidFill>
                    </a:lnB>
                    <a:noFill/>
                  </a:tcPr>
                </a:tc>
                <a:tc>
                  <a:txBody>
                    <a:bodyPr wrap="square"/>
                    <a:lstStyle/>
                    <a:p>
                      <a:pPr algn="l">
                        <a:lnSpc>
                          <a:spcPts val="1439"/>
                        </a:lnSpc>
                      </a:pPr>
                      <a:r>
                        <a:rPr sz="1200" b="0" i="0" u="none">
                          <a:solidFill>
                            <a:srgbClr val="38445A"/>
                          </a:solidFill>
                          <a:latin typeface="Arial"/>
                        </a:rPr>
                        <a:t>2013</a:t>
                      </a:r>
                    </a:p>
                  </a:txBody>
                  <a:tcPr marL="127000" marT="88900" marR="127000" marB="88900" anchor="t">
                    <a:lnL w="0">
                      <a:noFill/>
                    </a:lnL>
                    <a:lnR w="0">
                      <a:noFill/>
                    </a:lnR>
                    <a:lnT w="0">
                      <a:noFill/>
                    </a:lnT>
                    <a:lnB w="6350">
                      <a:solidFill>
                        <a:srgbClr val="C9D1DC"/>
                      </a:solidFill>
                    </a:lnB>
                    <a:noFill/>
                  </a:tcPr>
                </a:tc>
                <a:tc>
                  <a:txBody>
                    <a:bodyPr wrap="square"/>
                    <a:lstStyle/>
                    <a:p>
                      <a:pPr algn="l">
                        <a:lnSpc>
                          <a:spcPts val="1439"/>
                        </a:lnSpc>
                      </a:pPr>
                      <a:r>
                        <a:rPr sz="1200" b="0" i="0" u="none">
                          <a:solidFill>
                            <a:srgbClr val="38445A"/>
                          </a:solidFill>
                          <a:latin typeface="Arial"/>
                        </a:rPr>
                        <a:t>20 Gb/s</a:t>
                      </a:r>
                    </a:p>
                  </a:txBody>
                  <a:tcPr marL="127000" marT="88900" marR="127000" marB="88900" anchor="t">
                    <a:lnL w="0">
                      <a:noFill/>
                    </a:lnL>
                    <a:lnR w="0">
                      <a:noFill/>
                    </a:lnR>
                    <a:lnT w="0">
                      <a:noFill/>
                    </a:lnT>
                    <a:lnB w="6350">
                      <a:solidFill>
                        <a:srgbClr val="C9D1DC"/>
                      </a:solidFill>
                    </a:lnB>
                    <a:noFill/>
                  </a:tcPr>
                </a:tc>
                <a:tc>
                  <a:txBody>
                    <a:bodyPr wrap="square"/>
                    <a:lstStyle/>
                    <a:p>
                      <a:pPr algn="l">
                        <a:lnSpc>
                          <a:spcPts val="1439"/>
                        </a:lnSpc>
                      </a:pPr>
                      <a:r>
                        <a:rPr sz="1200" b="0" i="0" u="none">
                          <a:solidFill>
                            <a:srgbClr val="38445A"/>
                          </a:solidFill>
                          <a:latin typeface="Arial"/>
                        </a:rPr>
                        <a:t>Mini DisplayPort</a:t>
                      </a:r>
                    </a:p>
                  </a:txBody>
                  <a:tcPr marL="127000" marT="88900" marR="127000" marB="88900" anchor="t">
                    <a:lnL w="0">
                      <a:noFill/>
                    </a:lnL>
                    <a:lnR w="0">
                      <a:noFill/>
                    </a:lnR>
                    <a:lnT w="0">
                      <a:noFill/>
                    </a:lnT>
                    <a:lnB w="6350">
                      <a:solidFill>
                        <a:srgbClr val="C9D1DC"/>
                      </a:solidFill>
                    </a:lnB>
                    <a:noFill/>
                  </a:tcPr>
                </a:tc>
                <a:tc>
                  <a:txBody>
                    <a:bodyPr wrap="square"/>
                    <a:lstStyle/>
                    <a:p>
                      <a:pPr algn="l">
                        <a:lnSpc>
                          <a:spcPts val="1439"/>
                        </a:lnSpc>
                      </a:pPr>
                      <a:r>
                        <a:rPr sz="1200" b="0" i="0" u="none">
                          <a:solidFill>
                            <a:srgbClr val="38445A"/>
                          </a:solidFill>
                          <a:latin typeface="Arial"/>
                        </a:rPr>
                        <a:t>łączenie kanałów</a:t>
                      </a:r>
                    </a:p>
                  </a:txBody>
                  <a:tcPr marL="127000" marT="88900" marR="127000" marB="88900" anchor="t">
                    <a:lnL w="0">
                      <a:noFill/>
                    </a:lnL>
                    <a:lnR w="0">
                      <a:noFill/>
                    </a:lnR>
                    <a:lnT w="0">
                      <a:noFill/>
                    </a:lnT>
                    <a:lnB w="6350">
                      <a:solidFill>
                        <a:srgbClr val="C9D1DC"/>
                      </a:solidFill>
                    </a:lnB>
                    <a:noFill/>
                  </a:tcPr>
                </a:tc>
              </a:tr>
              <a:tr h="361950">
                <a:tc>
                  <a:txBody>
                    <a:bodyPr wrap="square"/>
                    <a:lstStyle/>
                    <a:p>
                      <a:pPr algn="l">
                        <a:lnSpc>
                          <a:spcPts val="1439"/>
                        </a:lnSpc>
                      </a:pPr>
                      <a:r>
                        <a:rPr sz="1200" b="1" i="0" u="none">
                          <a:solidFill>
                            <a:srgbClr val="000000"/>
                          </a:solidFill>
                          <a:latin typeface="Arial"/>
                        </a:rPr>
                        <a:t>Thunderbolt 3</a:t>
                      </a:r>
                    </a:p>
                  </a:txBody>
                  <a:tcPr marL="127000" marT="88900" marR="127000" marB="88900" anchor="t">
                    <a:lnL w="0">
                      <a:noFill/>
                    </a:lnL>
                    <a:lnR w="0">
                      <a:noFill/>
                    </a:lnR>
                    <a:lnT w="0">
                      <a:noFill/>
                    </a:lnT>
                    <a:lnB w="6350">
                      <a:solidFill>
                        <a:srgbClr val="C9D1DC"/>
                      </a:solidFill>
                    </a:lnB>
                    <a:noFill/>
                  </a:tcPr>
                </a:tc>
                <a:tc>
                  <a:txBody>
                    <a:bodyPr wrap="square"/>
                    <a:lstStyle/>
                    <a:p>
                      <a:pPr algn="l">
                        <a:lnSpc>
                          <a:spcPts val="1439"/>
                        </a:lnSpc>
                      </a:pPr>
                      <a:r>
                        <a:rPr sz="1200" b="0" i="0" u="none">
                          <a:solidFill>
                            <a:srgbClr val="38445A"/>
                          </a:solidFill>
                          <a:latin typeface="Arial"/>
                        </a:rPr>
                        <a:t>2015</a:t>
                      </a:r>
                    </a:p>
                  </a:txBody>
                  <a:tcPr marL="127000" marT="88900" marR="127000" marB="88900" anchor="t">
                    <a:lnL w="0">
                      <a:noFill/>
                    </a:lnL>
                    <a:lnR w="0">
                      <a:noFill/>
                    </a:lnR>
                    <a:lnT w="0">
                      <a:noFill/>
                    </a:lnT>
                    <a:lnB w="6350">
                      <a:solidFill>
                        <a:srgbClr val="C9D1DC"/>
                      </a:solidFill>
                    </a:lnB>
                    <a:noFill/>
                  </a:tcPr>
                </a:tc>
                <a:tc>
                  <a:txBody>
                    <a:bodyPr wrap="square"/>
                    <a:lstStyle/>
                    <a:p>
                      <a:pPr algn="l">
                        <a:lnSpc>
                          <a:spcPts val="1439"/>
                        </a:lnSpc>
                      </a:pPr>
                      <a:r>
                        <a:rPr sz="1200" b="0" i="0" u="none">
                          <a:solidFill>
                            <a:srgbClr val="38445A"/>
                          </a:solidFill>
                          <a:latin typeface="Arial"/>
                        </a:rPr>
                        <a:t>40 Gb/s</a:t>
                      </a:r>
                    </a:p>
                  </a:txBody>
                  <a:tcPr marL="127000" marT="88900" marR="127000" marB="88900" anchor="t">
                    <a:lnL w="0">
                      <a:noFill/>
                    </a:lnL>
                    <a:lnR w="0">
                      <a:noFill/>
                    </a:lnR>
                    <a:lnT w="0">
                      <a:noFill/>
                    </a:lnT>
                    <a:lnB w="6350">
                      <a:solidFill>
                        <a:srgbClr val="C9D1DC"/>
                      </a:solidFill>
                    </a:lnB>
                    <a:noFill/>
                  </a:tcPr>
                </a:tc>
                <a:tc>
                  <a:txBody>
                    <a:bodyPr wrap="square"/>
                    <a:lstStyle/>
                    <a:p>
                      <a:pPr algn="l">
                        <a:lnSpc>
                          <a:spcPts val="1439"/>
                        </a:lnSpc>
                      </a:pPr>
                      <a:r>
                        <a:rPr sz="1200" b="0" i="0" u="none">
                          <a:solidFill>
                            <a:srgbClr val="38445A"/>
                          </a:solidFill>
                          <a:latin typeface="Arial"/>
                        </a:rPr>
                        <a:t>USB-C</a:t>
                      </a:r>
                    </a:p>
                  </a:txBody>
                  <a:tcPr marL="127000" marT="88900" marR="127000" marB="88900" anchor="t">
                    <a:lnL w="0">
                      <a:noFill/>
                    </a:lnL>
                    <a:lnR w="0">
                      <a:noFill/>
                    </a:lnR>
                    <a:lnT w="0">
                      <a:noFill/>
                    </a:lnT>
                    <a:lnB w="6350">
                      <a:solidFill>
                        <a:srgbClr val="C9D1DC"/>
                      </a:solidFill>
                    </a:lnB>
                    <a:noFill/>
                  </a:tcPr>
                </a:tc>
                <a:tc>
                  <a:txBody>
                    <a:bodyPr wrap="square"/>
                    <a:lstStyle/>
                    <a:p>
                      <a:pPr algn="l">
                        <a:lnSpc>
                          <a:spcPts val="1439"/>
                        </a:lnSpc>
                      </a:pPr>
                      <a:r>
                        <a:rPr sz="1200" b="0" i="0" u="none">
                          <a:solidFill>
                            <a:srgbClr val="38445A"/>
                          </a:solidFill>
                          <a:latin typeface="Arial"/>
                        </a:rPr>
                        <a:t>podstawa USB4</a:t>
                      </a:r>
                    </a:p>
                  </a:txBody>
                  <a:tcPr marL="127000" marT="88900" marR="127000" marB="88900" anchor="t">
                    <a:lnL w="0">
                      <a:noFill/>
                    </a:lnL>
                    <a:lnR w="0">
                      <a:noFill/>
                    </a:lnR>
                    <a:lnT w="0">
                      <a:noFill/>
                    </a:lnT>
                    <a:lnB w="6350">
                      <a:solidFill>
                        <a:srgbClr val="C9D1DC"/>
                      </a:solidFill>
                    </a:lnB>
                    <a:noFill/>
                  </a:tcPr>
                </a:tc>
              </a:tr>
              <a:tr h="361950">
                <a:tc>
                  <a:txBody>
                    <a:bodyPr wrap="square"/>
                    <a:lstStyle/>
                    <a:p>
                      <a:pPr algn="l">
                        <a:lnSpc>
                          <a:spcPts val="1439"/>
                        </a:lnSpc>
                      </a:pPr>
                      <a:r>
                        <a:rPr sz="1200" b="1" i="0" u="none">
                          <a:solidFill>
                            <a:srgbClr val="000000"/>
                          </a:solidFill>
                          <a:latin typeface="Arial"/>
                        </a:rPr>
                        <a:t>Thunderbolt 4</a:t>
                      </a:r>
                    </a:p>
                  </a:txBody>
                  <a:tcPr marL="127000" marT="88900" marR="127000" marB="88900" anchor="t">
                    <a:lnL w="0">
                      <a:noFill/>
                    </a:lnL>
                    <a:lnR w="0">
                      <a:noFill/>
                    </a:lnR>
                    <a:lnT w="0">
                      <a:noFill/>
                    </a:lnT>
                    <a:lnB w="6350">
                      <a:solidFill>
                        <a:srgbClr val="C9D1DC"/>
                      </a:solidFill>
                    </a:lnB>
                    <a:noFill/>
                  </a:tcPr>
                </a:tc>
                <a:tc>
                  <a:txBody>
                    <a:bodyPr wrap="square"/>
                    <a:lstStyle/>
                    <a:p>
                      <a:pPr algn="l">
                        <a:lnSpc>
                          <a:spcPts val="1439"/>
                        </a:lnSpc>
                      </a:pPr>
                      <a:r>
                        <a:rPr sz="1200" b="0" i="0" u="none">
                          <a:solidFill>
                            <a:srgbClr val="38445A"/>
                          </a:solidFill>
                          <a:latin typeface="Arial"/>
                        </a:rPr>
                        <a:t>2020</a:t>
                      </a:r>
                    </a:p>
                  </a:txBody>
                  <a:tcPr marL="127000" marT="88900" marR="127000" marB="88900" anchor="t">
                    <a:lnL w="0">
                      <a:noFill/>
                    </a:lnL>
                    <a:lnR w="0">
                      <a:noFill/>
                    </a:lnR>
                    <a:lnT w="0">
                      <a:noFill/>
                    </a:lnT>
                    <a:lnB w="6350">
                      <a:solidFill>
                        <a:srgbClr val="C9D1DC"/>
                      </a:solidFill>
                    </a:lnB>
                    <a:noFill/>
                  </a:tcPr>
                </a:tc>
                <a:tc>
                  <a:txBody>
                    <a:bodyPr wrap="square"/>
                    <a:lstStyle/>
                    <a:p>
                      <a:pPr algn="l">
                        <a:lnSpc>
                          <a:spcPts val="1439"/>
                        </a:lnSpc>
                      </a:pPr>
                      <a:r>
                        <a:rPr sz="1200" b="0" i="0" u="none">
                          <a:solidFill>
                            <a:srgbClr val="38445A"/>
                          </a:solidFill>
                          <a:latin typeface="Arial"/>
                        </a:rPr>
                        <a:t>40 Gb/s</a:t>
                      </a:r>
                    </a:p>
                  </a:txBody>
                  <a:tcPr marL="127000" marT="88900" marR="127000" marB="88900" anchor="t">
                    <a:lnL w="0">
                      <a:noFill/>
                    </a:lnL>
                    <a:lnR w="0">
                      <a:noFill/>
                    </a:lnR>
                    <a:lnT w="0">
                      <a:noFill/>
                    </a:lnT>
                    <a:lnB w="6350">
                      <a:solidFill>
                        <a:srgbClr val="C9D1DC"/>
                      </a:solidFill>
                    </a:lnB>
                    <a:noFill/>
                  </a:tcPr>
                </a:tc>
                <a:tc>
                  <a:txBody>
                    <a:bodyPr wrap="square"/>
                    <a:lstStyle/>
                    <a:p>
                      <a:pPr algn="l">
                        <a:lnSpc>
                          <a:spcPts val="1439"/>
                        </a:lnSpc>
                      </a:pPr>
                      <a:r>
                        <a:rPr sz="1200" b="0" i="0" u="none">
                          <a:solidFill>
                            <a:srgbClr val="38445A"/>
                          </a:solidFill>
                          <a:latin typeface="Arial"/>
                        </a:rPr>
                        <a:t>USB-C</a:t>
                      </a:r>
                    </a:p>
                  </a:txBody>
                  <a:tcPr marL="127000" marT="88900" marR="127000" marB="88900" anchor="t">
                    <a:lnL w="0">
                      <a:noFill/>
                    </a:lnL>
                    <a:lnR w="0">
                      <a:noFill/>
                    </a:lnR>
                    <a:lnT w="0">
                      <a:noFill/>
                    </a:lnT>
                    <a:lnB w="6350">
                      <a:solidFill>
                        <a:srgbClr val="C9D1DC"/>
                      </a:solidFill>
                    </a:lnB>
                    <a:noFill/>
                  </a:tcPr>
                </a:tc>
                <a:tc>
                  <a:txBody>
                    <a:bodyPr wrap="square"/>
                    <a:lstStyle/>
                    <a:p>
                      <a:pPr algn="l">
                        <a:lnSpc>
                          <a:spcPts val="1439"/>
                        </a:lnSpc>
                      </a:pPr>
                      <a:r>
                        <a:rPr sz="1200" b="0" i="0" u="none">
                          <a:solidFill>
                            <a:srgbClr val="38445A"/>
                          </a:solidFill>
                          <a:latin typeface="Arial"/>
                        </a:rPr>
                        <a:t>wyższe minimalne wymagania</a:t>
                      </a:r>
                    </a:p>
                  </a:txBody>
                  <a:tcPr marL="127000" marT="88900" marR="127000" marB="88900" anchor="t">
                    <a:lnL w="0">
                      <a:noFill/>
                    </a:lnL>
                    <a:lnR w="0">
                      <a:noFill/>
                    </a:lnR>
                    <a:lnT w="0">
                      <a:noFill/>
                    </a:lnT>
                    <a:lnB w="6350">
                      <a:solidFill>
                        <a:srgbClr val="C9D1DC"/>
                      </a:solidFill>
                    </a:lnB>
                    <a:noFill/>
                  </a:tcPr>
                </a:tc>
              </a:tr>
              <a:tr h="358775">
                <a:tc>
                  <a:txBody>
                    <a:bodyPr wrap="square"/>
                    <a:lstStyle/>
                    <a:p>
                      <a:pPr algn="l">
                        <a:lnSpc>
                          <a:spcPts val="1439"/>
                        </a:lnSpc>
                      </a:pPr>
                      <a:r>
                        <a:rPr sz="1200" b="1" i="0" u="none">
                          <a:solidFill>
                            <a:srgbClr val="000000"/>
                          </a:solidFill>
                          <a:latin typeface="Arial"/>
                        </a:rPr>
                        <a:t>Thunderbolt 5</a:t>
                      </a:r>
                    </a:p>
                  </a:txBody>
                  <a:tcPr marL="127000" marT="88900" marR="127000" marB="88900" anchor="t">
                    <a:lnL w="0">
                      <a:noFill/>
                    </a:lnL>
                    <a:lnR w="0">
                      <a:noFill/>
                    </a:lnR>
                    <a:lnT w="0">
                      <a:noFill/>
                    </a:lnT>
                    <a:lnB w="0">
                      <a:noFill/>
                    </a:lnB>
                    <a:noFill/>
                  </a:tcPr>
                </a:tc>
                <a:tc>
                  <a:txBody>
                    <a:bodyPr wrap="square"/>
                    <a:lstStyle/>
                    <a:p>
                      <a:pPr algn="l">
                        <a:lnSpc>
                          <a:spcPts val="1439"/>
                        </a:lnSpc>
                      </a:pPr>
                      <a:r>
                        <a:rPr sz="1200" b="0" i="0" u="none">
                          <a:solidFill>
                            <a:srgbClr val="38445A"/>
                          </a:solidFill>
                          <a:latin typeface="Arial"/>
                        </a:rPr>
                        <a:t>2023</a:t>
                      </a:r>
                    </a:p>
                  </a:txBody>
                  <a:tcPr marL="127000" marT="88900" marR="127000" marB="88900" anchor="t">
                    <a:lnL w="0">
                      <a:noFill/>
                    </a:lnL>
                    <a:lnR w="0">
                      <a:noFill/>
                    </a:lnR>
                    <a:lnT w="0">
                      <a:noFill/>
                    </a:lnT>
                    <a:lnB w="0">
                      <a:noFill/>
                    </a:lnB>
                    <a:noFill/>
                  </a:tcPr>
                </a:tc>
                <a:tc>
                  <a:txBody>
                    <a:bodyPr wrap="square"/>
                    <a:lstStyle/>
                    <a:p>
                      <a:pPr algn="l">
                        <a:lnSpc>
                          <a:spcPts val="1439"/>
                        </a:lnSpc>
                      </a:pPr>
                      <a:r>
                        <a:rPr sz="1200" b="0" i="0" u="none">
                          <a:solidFill>
                            <a:srgbClr val="38445A"/>
                          </a:solidFill>
                          <a:latin typeface="Arial"/>
                        </a:rPr>
                        <a:t>80 / 120 Gb/s</a:t>
                      </a:r>
                    </a:p>
                  </a:txBody>
                  <a:tcPr marL="127000" marT="88900" marR="127000" marB="88900" anchor="t">
                    <a:lnL w="0">
                      <a:noFill/>
                    </a:lnL>
                    <a:lnR w="0">
                      <a:noFill/>
                    </a:lnR>
                    <a:lnT w="0">
                      <a:noFill/>
                    </a:lnT>
                    <a:lnB w="0">
                      <a:noFill/>
                    </a:lnB>
                    <a:noFill/>
                  </a:tcPr>
                </a:tc>
                <a:tc>
                  <a:txBody>
                    <a:bodyPr wrap="square"/>
                    <a:lstStyle/>
                    <a:p>
                      <a:pPr algn="l">
                        <a:lnSpc>
                          <a:spcPts val="1439"/>
                        </a:lnSpc>
                      </a:pPr>
                      <a:r>
                        <a:rPr sz="1200" b="0" i="0" u="none">
                          <a:solidFill>
                            <a:srgbClr val="38445A"/>
                          </a:solidFill>
                          <a:latin typeface="Arial"/>
                        </a:rPr>
                        <a:t>USB-C</a:t>
                      </a:r>
                    </a:p>
                  </a:txBody>
                  <a:tcPr marL="127000" marT="88900" marR="127000" marB="88900" anchor="t">
                    <a:lnL w="0">
                      <a:noFill/>
                    </a:lnL>
                    <a:lnR w="0">
                      <a:noFill/>
                    </a:lnR>
                    <a:lnT w="0">
                      <a:noFill/>
                    </a:lnT>
                    <a:lnB w="0">
                      <a:noFill/>
                    </a:lnB>
                    <a:noFill/>
                  </a:tcPr>
                </a:tc>
                <a:tc>
                  <a:txBody>
                    <a:bodyPr wrap="square"/>
                    <a:lstStyle/>
                    <a:p>
                      <a:pPr algn="l">
                        <a:lnSpc>
                          <a:spcPts val="1439"/>
                        </a:lnSpc>
                      </a:pPr>
                      <a:r>
                        <a:rPr sz="1200" b="0" i="0" u="none">
                          <a:solidFill>
                            <a:srgbClr val="38445A"/>
                          </a:solidFill>
                          <a:latin typeface="Arial"/>
                        </a:rPr>
                        <a:t>PCIe 4.0, do 240 W</a:t>
                      </a:r>
                    </a:p>
                  </a:txBody>
                  <a:tcPr marL="127000" marT="88900" marR="127000" marB="88900" anchor="t">
                    <a:lnL w="0">
                      <a:noFill/>
                    </a:lnL>
                    <a:lnR w="0">
                      <a:noFill/>
                    </a:lnR>
                    <a:lnT w="0">
                      <a:noFill/>
                    </a:lnT>
                    <a:lnB w="0">
                      <a:noFill/>
                    </a:lnB>
                    <a:noFill/>
                  </a:tcPr>
                </a:tc>
              </a:tr>
            </a:tbl>
          </a:graphicData>
        </a:graphic>
      </p:graphicFrame>
      <p:sp>
        <p:nvSpPr>
          <p:cNvPr id="5" name="TextBox 4"/>
          <p:cNvSpPr txBox="1"/>
          <p:nvPr/>
        </p:nvSpPr>
        <p:spPr>
          <a:xfrm>
            <a:off x="812800" y="6273800"/>
            <a:ext cx="10604500" cy="177800"/>
          </a:xfrm>
          <a:prstGeom prst="rect">
            <a:avLst/>
          </a:prstGeom>
          <a:noFill/>
        </p:spPr>
        <p:txBody>
          <a:bodyPr wrap="square" lIns="0" rIns="0" tIns="0" bIns="0"/>
          <a:lstStyle/>
          <a:p>
            <a:pPr algn="l">
              <a:lnSpc>
                <a:spcPts val="1439"/>
              </a:lnSpc>
            </a:pPr>
            <a:r>
              <a:rPr sz="1200" b="0" i="0" u="none">
                <a:solidFill>
                  <a:srgbClr val="5A6475"/>
                </a:solidFill>
                <a:latin typeface="Arial"/>
              </a:rPr>
              <a:t>Lekcja 5 · FireWire i Thunderbolt</a:t>
            </a:r>
          </a:p>
        </p:txBody>
      </p:sp>
    </p:spTree>
  </p:cSld>
  <p:clrMapOvr>
    <a:masterClrMapping/>
  </p:clrMapOvr>
</p:sld>
</file>

<file path=ppt/slides/slide8.xml><?xml version="1.0" encoding="utf-8"?>
<p:sld xmlns:a="http://schemas.openxmlformats.org/drawingml/2006/main" xmlns:p="http://schemas.openxmlformats.org/presentationml/2006/main" xmlns:r="http://schemas.openxmlformats.org/officeDocument/2006/relationships">
  <p:cSld>
    <p:bg>
      <p:bgPr>
        <a:solidFill>
          <a:srgbClr val="FCFCFA"/>
        </a:solidFill>
        <a:effectLst/>
      </p:bgPr>
    </p:bg>
    <p:spTree>
      <p:nvGrpSpPr>
        <p:cNvPr id="1" name=""/>
        <p:cNvGrpSpPr/>
        <p:nvPr/>
      </p:nvGrpSpPr>
      <p:grpSpPr/>
      <p:sp>
        <p:nvSpPr>
          <p:cNvPr id="2" name="TextBox 1"/>
          <p:cNvSpPr txBox="1"/>
          <p:nvPr/>
        </p:nvSpPr>
        <p:spPr>
          <a:xfrm>
            <a:off x="812800" y="812800"/>
            <a:ext cx="10604500" cy="177800"/>
          </a:xfrm>
          <a:prstGeom prst="rect">
            <a:avLst/>
          </a:prstGeom>
          <a:noFill/>
        </p:spPr>
        <p:txBody>
          <a:bodyPr wrap="square" lIns="0" rIns="0" tIns="0" bIns="0"/>
          <a:lstStyle/>
          <a:p>
            <a:pPr algn="l">
              <a:lnSpc>
                <a:spcPts val="1439"/>
              </a:lnSpc>
            </a:pPr>
            <a:r>
              <a:rPr sz="1200" b="1" i="0" u="none">
                <a:solidFill>
                  <a:srgbClr val="C2410C"/>
                </a:solidFill>
                <a:latin typeface="Arial"/>
              </a:rPr>
              <a:t>THUNDERBOLT 4 I 5</a:t>
            </a:r>
          </a:p>
        </p:txBody>
      </p:sp>
      <p:sp>
        <p:nvSpPr>
          <p:cNvPr id="3" name="TextBox 2"/>
          <p:cNvSpPr txBox="1"/>
          <p:nvPr/>
        </p:nvSpPr>
        <p:spPr>
          <a:xfrm>
            <a:off x="812800" y="1066800"/>
            <a:ext cx="10604500" cy="502841"/>
          </a:xfrm>
          <a:prstGeom prst="rect">
            <a:avLst/>
          </a:prstGeom>
          <a:noFill/>
        </p:spPr>
        <p:txBody>
          <a:bodyPr wrap="square" lIns="0" rIns="0" tIns="0" bIns="0"/>
          <a:lstStyle/>
          <a:p>
            <a:pPr algn="l">
              <a:lnSpc>
                <a:spcPts val="3960"/>
              </a:lnSpc>
            </a:pPr>
            <a:r>
              <a:rPr sz="3600" b="1" i="0" u="none">
                <a:solidFill>
                  <a:srgbClr val="142033"/>
                </a:solidFill>
                <a:latin typeface="Arial"/>
              </a:rPr>
              <a:t>Co zmienił Thunderbolt 5?</a:t>
            </a:r>
          </a:p>
        </p:txBody>
      </p:sp>
      <p:graphicFrame>
        <p:nvGraphicFramePr>
          <p:cNvPr id="4" name="Table 3"/>
          <p:cNvGraphicFramePr>
            <a:graphicFrameLocks noGrp="1"/>
          </p:cNvGraphicFramePr>
          <p:nvPr/>
        </p:nvGraphicFramePr>
        <p:xfrm>
          <a:off x="812800" y="1874441"/>
          <a:ext cx="10566400" cy="2343150"/>
        </p:xfrm>
        <a:graphic>
          <a:graphicData uri="http://schemas.openxmlformats.org/drawingml/2006/table">
            <a:tbl>
              <a:tblPr firstRow="0" bandRow="0">
                <a:tableStyleId>{2D5ABB26-0587-4C30-8999-92F81FD0307C}</a:tableStyleId>
              </a:tblPr>
              <a:tblGrid>
                <a:gridCol w="2794000"/>
                <a:gridCol w="3556000"/>
                <a:gridCol w="4216400"/>
              </a:tblGrid>
              <a:tr h="330200">
                <a:tc>
                  <a:txBody>
                    <a:bodyPr wrap="square"/>
                    <a:lstStyle/>
                    <a:p>
                      <a:pPr algn="l">
                        <a:lnSpc>
                          <a:spcPts val="1439"/>
                        </a:lnSpc>
                      </a:pPr>
                      <a:r>
                        <a:rPr sz="1200" b="1" i="0" u="none">
                          <a:solidFill>
                            <a:srgbClr val="C2410C"/>
                          </a:solidFill>
                          <a:latin typeface="Arial"/>
                        </a:rPr>
                        <a:t>Cecha</a:t>
                      </a:r>
                    </a:p>
                  </a:txBody>
                  <a:tcPr marL="127000" marT="76200" marR="127000" marB="76200" anchor="t">
                    <a:lnL w="0">
                      <a:noFill/>
                    </a:lnL>
                    <a:lnR w="0">
                      <a:noFill/>
                    </a:lnR>
                    <a:lnT w="0">
                      <a:noFill/>
                    </a:lnT>
                    <a:lnB w="0">
                      <a:noFill/>
                    </a:lnB>
                    <a:noFill/>
                  </a:tcPr>
                </a:tc>
                <a:tc>
                  <a:txBody>
                    <a:bodyPr wrap="square"/>
                    <a:lstStyle/>
                    <a:p>
                      <a:pPr algn="l">
                        <a:lnSpc>
                          <a:spcPts val="1439"/>
                        </a:lnSpc>
                      </a:pPr>
                      <a:r>
                        <a:rPr sz="1200" b="1" i="0" u="none">
                          <a:solidFill>
                            <a:srgbClr val="C2410C"/>
                          </a:solidFill>
                          <a:latin typeface="Arial"/>
                        </a:rPr>
                        <a:t>Thunderbolt 4</a:t>
                      </a:r>
                    </a:p>
                  </a:txBody>
                  <a:tcPr marL="127000" marT="76200" marR="127000" marB="76200" anchor="t">
                    <a:lnL w="0">
                      <a:noFill/>
                    </a:lnL>
                    <a:lnR w="0">
                      <a:noFill/>
                    </a:lnR>
                    <a:lnT w="0">
                      <a:noFill/>
                    </a:lnT>
                    <a:lnB w="0">
                      <a:noFill/>
                    </a:lnB>
                    <a:noFill/>
                  </a:tcPr>
                </a:tc>
                <a:tc>
                  <a:txBody>
                    <a:bodyPr wrap="square"/>
                    <a:lstStyle/>
                    <a:p>
                      <a:pPr algn="l">
                        <a:lnSpc>
                          <a:spcPts val="1439"/>
                        </a:lnSpc>
                      </a:pPr>
                      <a:r>
                        <a:rPr sz="1200" b="1" i="0" u="none">
                          <a:solidFill>
                            <a:srgbClr val="C2410C"/>
                          </a:solidFill>
                          <a:latin typeface="Arial"/>
                        </a:rPr>
                        <a:t>Thunderbolt 5</a:t>
                      </a:r>
                    </a:p>
                  </a:txBody>
                  <a:tcPr marL="127000" marT="76200" marR="127000" marB="76200" anchor="t">
                    <a:lnL w="0">
                      <a:noFill/>
                    </a:lnL>
                    <a:lnR w="0">
                      <a:noFill/>
                    </a:lnR>
                    <a:lnT w="0">
                      <a:noFill/>
                    </a:lnT>
                    <a:lnB w="0">
                      <a:noFill/>
                    </a:lnB>
                    <a:noFill/>
                  </a:tcPr>
                </a:tc>
              </a:tr>
              <a:tr h="333375">
                <a:tc>
                  <a:txBody>
                    <a:bodyPr wrap="square"/>
                    <a:lstStyle/>
                    <a:p>
                      <a:pPr algn="l">
                        <a:lnSpc>
                          <a:spcPts val="1439"/>
                        </a:lnSpc>
                      </a:pPr>
                      <a:r>
                        <a:rPr sz="1200" b="1" i="0" u="none">
                          <a:solidFill>
                            <a:srgbClr val="000000"/>
                          </a:solidFill>
                          <a:latin typeface="Arial"/>
                        </a:rPr>
                        <a:t>Przepustowość</a:t>
                      </a:r>
                    </a:p>
                  </a:txBody>
                  <a:tcPr marL="127000" marT="76200" marR="127000" marB="76200" anchor="t">
                    <a:lnL w="0">
                      <a:noFill/>
                    </a:lnL>
                    <a:lnR w="0">
                      <a:noFill/>
                    </a:lnR>
                    <a:lnT w="0">
                      <a:noFill/>
                    </a:lnT>
                    <a:lnB w="6350">
                      <a:solidFill>
                        <a:srgbClr val="C9D1DC"/>
                      </a:solidFill>
                    </a:lnB>
                    <a:noFill/>
                  </a:tcPr>
                </a:tc>
                <a:tc>
                  <a:txBody>
                    <a:bodyPr wrap="square"/>
                    <a:lstStyle/>
                    <a:p>
                      <a:pPr algn="l">
                        <a:lnSpc>
                          <a:spcPts val="1439"/>
                        </a:lnSpc>
                      </a:pPr>
                      <a:r>
                        <a:rPr sz="1200" b="0" i="0" u="none">
                          <a:solidFill>
                            <a:srgbClr val="38445A"/>
                          </a:solidFill>
                          <a:latin typeface="Arial"/>
                        </a:rPr>
                        <a:t>40 Gb/s</a:t>
                      </a:r>
                    </a:p>
                  </a:txBody>
                  <a:tcPr marL="127000" marT="76200" marR="127000" marB="76200" anchor="t">
                    <a:lnL w="0">
                      <a:noFill/>
                    </a:lnL>
                    <a:lnR w="0">
                      <a:noFill/>
                    </a:lnR>
                    <a:lnT w="0">
                      <a:noFill/>
                    </a:lnT>
                    <a:lnB w="6350">
                      <a:solidFill>
                        <a:srgbClr val="C9D1DC"/>
                      </a:solidFill>
                    </a:lnB>
                    <a:noFill/>
                  </a:tcPr>
                </a:tc>
                <a:tc>
                  <a:txBody>
                    <a:bodyPr wrap="square"/>
                    <a:lstStyle/>
                    <a:p>
                      <a:pPr algn="l">
                        <a:lnSpc>
                          <a:spcPts val="1439"/>
                        </a:lnSpc>
                      </a:pPr>
                      <a:r>
                        <a:rPr sz="1200" b="0" i="0" u="none">
                          <a:solidFill>
                            <a:srgbClr val="38445A"/>
                          </a:solidFill>
                          <a:latin typeface="Arial"/>
                        </a:rPr>
                        <a:t>80 Gb/s, do 120 Gb/s dla obrazu</a:t>
                      </a:r>
                    </a:p>
                  </a:txBody>
                  <a:tcPr marL="127000" marT="76200" marR="127000" marB="76200" anchor="t">
                    <a:lnL w="0">
                      <a:noFill/>
                    </a:lnL>
                    <a:lnR w="0">
                      <a:noFill/>
                    </a:lnR>
                    <a:lnT w="0">
                      <a:noFill/>
                    </a:lnT>
                    <a:lnB w="6350">
                      <a:solidFill>
                        <a:srgbClr val="C9D1DC"/>
                      </a:solidFill>
                    </a:lnB>
                    <a:noFill/>
                  </a:tcPr>
                </a:tc>
              </a:tr>
              <a:tr h="336550">
                <a:tc>
                  <a:txBody>
                    <a:bodyPr wrap="square"/>
                    <a:lstStyle/>
                    <a:p>
                      <a:pPr algn="l">
                        <a:lnSpc>
                          <a:spcPts val="1439"/>
                        </a:lnSpc>
                      </a:pPr>
                      <a:r>
                        <a:rPr sz="1200" b="1" i="0" u="none">
                          <a:solidFill>
                            <a:srgbClr val="000000"/>
                          </a:solidFill>
                          <a:latin typeface="Arial"/>
                        </a:rPr>
                        <a:t>Tunel PCIe</a:t>
                      </a:r>
                    </a:p>
                  </a:txBody>
                  <a:tcPr marL="127000" marT="76200" marR="127000" marB="76200" anchor="t">
                    <a:lnL w="0">
                      <a:noFill/>
                    </a:lnL>
                    <a:lnR w="0">
                      <a:noFill/>
                    </a:lnR>
                    <a:lnT w="0">
                      <a:noFill/>
                    </a:lnT>
                    <a:lnB w="6350">
                      <a:solidFill>
                        <a:srgbClr val="C9D1DC"/>
                      </a:solidFill>
                    </a:lnB>
                    <a:noFill/>
                  </a:tcPr>
                </a:tc>
                <a:tc>
                  <a:txBody>
                    <a:bodyPr wrap="square"/>
                    <a:lstStyle/>
                    <a:p>
                      <a:pPr algn="l">
                        <a:lnSpc>
                          <a:spcPts val="1439"/>
                        </a:lnSpc>
                      </a:pPr>
                      <a:r>
                        <a:rPr sz="1200" b="0" i="0" u="none">
                          <a:solidFill>
                            <a:srgbClr val="38445A"/>
                          </a:solidFill>
                          <a:latin typeface="Arial"/>
                        </a:rPr>
                        <a:t>PCIe 3.0 ×4 (32 Gb/s)</a:t>
                      </a:r>
                    </a:p>
                  </a:txBody>
                  <a:tcPr marL="127000" marT="76200" marR="127000" marB="76200" anchor="t">
                    <a:lnL w="0">
                      <a:noFill/>
                    </a:lnL>
                    <a:lnR w="0">
                      <a:noFill/>
                    </a:lnR>
                    <a:lnT w="0">
                      <a:noFill/>
                    </a:lnT>
                    <a:lnB w="6350">
                      <a:solidFill>
                        <a:srgbClr val="C9D1DC"/>
                      </a:solidFill>
                    </a:lnB>
                    <a:noFill/>
                  </a:tcPr>
                </a:tc>
                <a:tc>
                  <a:txBody>
                    <a:bodyPr wrap="square"/>
                    <a:lstStyle/>
                    <a:p>
                      <a:pPr algn="l">
                        <a:lnSpc>
                          <a:spcPts val="1439"/>
                        </a:lnSpc>
                      </a:pPr>
                      <a:r>
                        <a:rPr sz="1200" b="0" i="0" u="none">
                          <a:solidFill>
                            <a:srgbClr val="38445A"/>
                          </a:solidFill>
                          <a:latin typeface="Arial"/>
                        </a:rPr>
                        <a:t>PCIe 4.0 ×4 (64 Gb/s)</a:t>
                      </a:r>
                    </a:p>
                  </a:txBody>
                  <a:tcPr marL="127000" marT="76200" marR="127000" marB="76200" anchor="t">
                    <a:lnL w="0">
                      <a:noFill/>
                    </a:lnL>
                    <a:lnR w="0">
                      <a:noFill/>
                    </a:lnR>
                    <a:lnT w="0">
                      <a:noFill/>
                    </a:lnT>
                    <a:lnB w="6350">
                      <a:solidFill>
                        <a:srgbClr val="C9D1DC"/>
                      </a:solidFill>
                    </a:lnB>
                    <a:noFill/>
                  </a:tcPr>
                </a:tc>
              </a:tr>
              <a:tr h="336550">
                <a:tc>
                  <a:txBody>
                    <a:bodyPr wrap="square"/>
                    <a:lstStyle/>
                    <a:p>
                      <a:pPr algn="l">
                        <a:lnSpc>
                          <a:spcPts val="1439"/>
                        </a:lnSpc>
                      </a:pPr>
                      <a:r>
                        <a:rPr sz="1200" b="1" i="0" u="none">
                          <a:solidFill>
                            <a:srgbClr val="000000"/>
                          </a:solidFill>
                          <a:latin typeface="Arial"/>
                        </a:rPr>
                        <a:t>DisplayPort</a:t>
                      </a:r>
                    </a:p>
                  </a:txBody>
                  <a:tcPr marL="127000" marT="76200" marR="127000" marB="76200" anchor="t">
                    <a:lnL w="0">
                      <a:noFill/>
                    </a:lnL>
                    <a:lnR w="0">
                      <a:noFill/>
                    </a:lnR>
                    <a:lnT w="0">
                      <a:noFill/>
                    </a:lnT>
                    <a:lnB w="6350">
                      <a:solidFill>
                        <a:srgbClr val="C9D1DC"/>
                      </a:solidFill>
                    </a:lnB>
                    <a:noFill/>
                  </a:tcPr>
                </a:tc>
                <a:tc>
                  <a:txBody>
                    <a:bodyPr wrap="square"/>
                    <a:lstStyle/>
                    <a:p>
                      <a:pPr algn="l">
                        <a:lnSpc>
                          <a:spcPts val="1439"/>
                        </a:lnSpc>
                      </a:pPr>
                      <a:r>
                        <a:rPr sz="1200" b="0" i="0" u="none">
                          <a:solidFill>
                            <a:srgbClr val="38445A"/>
                          </a:solidFill>
                          <a:latin typeface="Arial"/>
                        </a:rPr>
                        <a:t>1.4</a:t>
                      </a:r>
                    </a:p>
                  </a:txBody>
                  <a:tcPr marL="127000" marT="76200" marR="127000" marB="76200" anchor="t">
                    <a:lnL w="0">
                      <a:noFill/>
                    </a:lnL>
                    <a:lnR w="0">
                      <a:noFill/>
                    </a:lnR>
                    <a:lnT w="0">
                      <a:noFill/>
                    </a:lnT>
                    <a:lnB w="6350">
                      <a:solidFill>
                        <a:srgbClr val="C9D1DC"/>
                      </a:solidFill>
                    </a:lnB>
                    <a:noFill/>
                  </a:tcPr>
                </a:tc>
                <a:tc>
                  <a:txBody>
                    <a:bodyPr wrap="square"/>
                    <a:lstStyle/>
                    <a:p>
                      <a:pPr algn="l">
                        <a:lnSpc>
                          <a:spcPts val="1439"/>
                        </a:lnSpc>
                      </a:pPr>
                      <a:r>
                        <a:rPr sz="1200" b="0" i="0" u="none">
                          <a:solidFill>
                            <a:srgbClr val="38445A"/>
                          </a:solidFill>
                          <a:latin typeface="Arial"/>
                        </a:rPr>
                        <a:t>2.1</a:t>
                      </a:r>
                    </a:p>
                  </a:txBody>
                  <a:tcPr marL="127000" marT="76200" marR="127000" marB="76200" anchor="t">
                    <a:lnL w="0">
                      <a:noFill/>
                    </a:lnL>
                    <a:lnR w="0">
                      <a:noFill/>
                    </a:lnR>
                    <a:lnT w="0">
                      <a:noFill/>
                    </a:lnT>
                    <a:lnB w="6350">
                      <a:solidFill>
                        <a:srgbClr val="C9D1DC"/>
                      </a:solidFill>
                    </a:lnB>
                    <a:noFill/>
                  </a:tcPr>
                </a:tc>
              </a:tr>
              <a:tr h="336550">
                <a:tc>
                  <a:txBody>
                    <a:bodyPr wrap="square"/>
                    <a:lstStyle/>
                    <a:p>
                      <a:pPr algn="l">
                        <a:lnSpc>
                          <a:spcPts val="1439"/>
                        </a:lnSpc>
                      </a:pPr>
                      <a:r>
                        <a:rPr sz="1200" b="1" i="0" u="none">
                          <a:solidFill>
                            <a:srgbClr val="000000"/>
                          </a:solidFill>
                          <a:latin typeface="Arial"/>
                        </a:rPr>
                        <a:t>Monitory</a:t>
                      </a:r>
                    </a:p>
                  </a:txBody>
                  <a:tcPr marL="127000" marT="76200" marR="127000" marB="76200" anchor="t">
                    <a:lnL w="0">
                      <a:noFill/>
                    </a:lnL>
                    <a:lnR w="0">
                      <a:noFill/>
                    </a:lnR>
                    <a:lnT w="0">
                      <a:noFill/>
                    </a:lnT>
                    <a:lnB w="6350">
                      <a:solidFill>
                        <a:srgbClr val="C9D1DC"/>
                      </a:solidFill>
                    </a:lnB>
                    <a:noFill/>
                  </a:tcPr>
                </a:tc>
                <a:tc>
                  <a:txBody>
                    <a:bodyPr wrap="square"/>
                    <a:lstStyle/>
                    <a:p>
                      <a:pPr algn="l">
                        <a:lnSpc>
                          <a:spcPts val="1439"/>
                        </a:lnSpc>
                      </a:pPr>
                      <a:r>
                        <a:rPr sz="1200" b="0" i="0" u="none">
                          <a:solidFill>
                            <a:srgbClr val="38445A"/>
                          </a:solidFill>
                          <a:latin typeface="Arial"/>
                        </a:rPr>
                        <a:t>2× 4K</a:t>
                      </a:r>
                    </a:p>
                  </a:txBody>
                  <a:tcPr marL="127000" marT="76200" marR="127000" marB="76200" anchor="t">
                    <a:lnL w="0">
                      <a:noFill/>
                    </a:lnL>
                    <a:lnR w="0">
                      <a:noFill/>
                    </a:lnR>
                    <a:lnT w="0">
                      <a:noFill/>
                    </a:lnT>
                    <a:lnB w="6350">
                      <a:solidFill>
                        <a:srgbClr val="C9D1DC"/>
                      </a:solidFill>
                    </a:lnB>
                    <a:noFill/>
                  </a:tcPr>
                </a:tc>
                <a:tc>
                  <a:txBody>
                    <a:bodyPr wrap="square"/>
                    <a:lstStyle/>
                    <a:p>
                      <a:pPr algn="l">
                        <a:lnSpc>
                          <a:spcPts val="1439"/>
                        </a:lnSpc>
                      </a:pPr>
                      <a:r>
                        <a:rPr sz="1200" b="0" i="0" u="none">
                          <a:solidFill>
                            <a:srgbClr val="38445A"/>
                          </a:solidFill>
                          <a:latin typeface="Arial"/>
                        </a:rPr>
                        <a:t>do 3× 4K przy 144 Hz</a:t>
                      </a:r>
                    </a:p>
                  </a:txBody>
                  <a:tcPr marL="127000" marT="76200" marR="127000" marB="76200" anchor="t">
                    <a:lnL w="0">
                      <a:noFill/>
                    </a:lnL>
                    <a:lnR w="0">
                      <a:noFill/>
                    </a:lnR>
                    <a:lnT w="0">
                      <a:noFill/>
                    </a:lnT>
                    <a:lnB w="6350">
                      <a:solidFill>
                        <a:srgbClr val="C9D1DC"/>
                      </a:solidFill>
                    </a:lnB>
                    <a:noFill/>
                  </a:tcPr>
                </a:tc>
              </a:tr>
              <a:tr h="336550">
                <a:tc>
                  <a:txBody>
                    <a:bodyPr wrap="square"/>
                    <a:lstStyle/>
                    <a:p>
                      <a:pPr algn="l">
                        <a:lnSpc>
                          <a:spcPts val="1439"/>
                        </a:lnSpc>
                      </a:pPr>
                      <a:r>
                        <a:rPr sz="1200" b="1" i="0" u="none">
                          <a:solidFill>
                            <a:srgbClr val="000000"/>
                          </a:solidFill>
                          <a:latin typeface="Arial"/>
                        </a:rPr>
                        <a:t>Zasilanie</a:t>
                      </a:r>
                    </a:p>
                  </a:txBody>
                  <a:tcPr marL="127000" marT="76200" marR="127000" marB="76200" anchor="t">
                    <a:lnL w="0">
                      <a:noFill/>
                    </a:lnL>
                    <a:lnR w="0">
                      <a:noFill/>
                    </a:lnR>
                    <a:lnT w="0">
                      <a:noFill/>
                    </a:lnT>
                    <a:lnB w="6350">
                      <a:solidFill>
                        <a:srgbClr val="C9D1DC"/>
                      </a:solidFill>
                    </a:lnB>
                    <a:noFill/>
                  </a:tcPr>
                </a:tc>
                <a:tc>
                  <a:txBody>
                    <a:bodyPr wrap="square"/>
                    <a:lstStyle/>
                    <a:p>
                      <a:pPr algn="l">
                        <a:lnSpc>
                          <a:spcPts val="1439"/>
                        </a:lnSpc>
                      </a:pPr>
                      <a:r>
                        <a:rPr sz="1200" b="0" i="0" u="none">
                          <a:solidFill>
                            <a:srgbClr val="38445A"/>
                          </a:solidFill>
                          <a:latin typeface="Arial"/>
                        </a:rPr>
                        <a:t>do 100 W</a:t>
                      </a:r>
                    </a:p>
                  </a:txBody>
                  <a:tcPr marL="127000" marT="76200" marR="127000" marB="76200" anchor="t">
                    <a:lnL w="0">
                      <a:noFill/>
                    </a:lnL>
                    <a:lnR w="0">
                      <a:noFill/>
                    </a:lnR>
                    <a:lnT w="0">
                      <a:noFill/>
                    </a:lnT>
                    <a:lnB w="6350">
                      <a:solidFill>
                        <a:srgbClr val="C9D1DC"/>
                      </a:solidFill>
                    </a:lnB>
                    <a:noFill/>
                  </a:tcPr>
                </a:tc>
                <a:tc>
                  <a:txBody>
                    <a:bodyPr wrap="square"/>
                    <a:lstStyle/>
                    <a:p>
                      <a:pPr algn="l">
                        <a:lnSpc>
                          <a:spcPts val="1439"/>
                        </a:lnSpc>
                      </a:pPr>
                      <a:r>
                        <a:rPr sz="1200" b="0" i="0" u="none">
                          <a:solidFill>
                            <a:srgbClr val="38445A"/>
                          </a:solidFill>
                          <a:latin typeface="Arial"/>
                        </a:rPr>
                        <a:t>do 240 W</a:t>
                      </a:r>
                    </a:p>
                  </a:txBody>
                  <a:tcPr marL="127000" marT="76200" marR="127000" marB="76200" anchor="t">
                    <a:lnL w="0">
                      <a:noFill/>
                    </a:lnL>
                    <a:lnR w="0">
                      <a:noFill/>
                    </a:lnR>
                    <a:lnT w="0">
                      <a:noFill/>
                    </a:lnT>
                    <a:lnB w="6350">
                      <a:solidFill>
                        <a:srgbClr val="C9D1DC"/>
                      </a:solidFill>
                    </a:lnB>
                    <a:noFill/>
                  </a:tcPr>
                </a:tc>
              </a:tr>
              <a:tr h="333375">
                <a:tc>
                  <a:txBody>
                    <a:bodyPr wrap="square"/>
                    <a:lstStyle/>
                    <a:p>
                      <a:pPr algn="l">
                        <a:lnSpc>
                          <a:spcPts val="1439"/>
                        </a:lnSpc>
                      </a:pPr>
                      <a:r>
                        <a:rPr sz="1200" b="1" i="0" u="none">
                          <a:solidFill>
                            <a:srgbClr val="000000"/>
                          </a:solidFill>
                          <a:latin typeface="Arial"/>
                        </a:rPr>
                        <a:t>Łańcuch</a:t>
                      </a:r>
                    </a:p>
                  </a:txBody>
                  <a:tcPr marL="127000" marT="76200" marR="127000" marB="76200" anchor="t">
                    <a:lnL w="0">
                      <a:noFill/>
                    </a:lnL>
                    <a:lnR w="0">
                      <a:noFill/>
                    </a:lnR>
                    <a:lnT w="0">
                      <a:noFill/>
                    </a:lnT>
                    <a:lnB w="0">
                      <a:noFill/>
                    </a:lnB>
                    <a:noFill/>
                  </a:tcPr>
                </a:tc>
                <a:tc>
                  <a:txBody>
                    <a:bodyPr wrap="square"/>
                    <a:lstStyle/>
                    <a:p>
                      <a:pPr algn="l">
                        <a:lnSpc>
                          <a:spcPts val="1439"/>
                        </a:lnSpc>
                      </a:pPr>
                      <a:r>
                        <a:rPr sz="1200" b="0" i="0" u="none">
                          <a:solidFill>
                            <a:srgbClr val="38445A"/>
                          </a:solidFill>
                          <a:latin typeface="Arial"/>
                        </a:rPr>
                        <a:t>do 6 urządzeń</a:t>
                      </a:r>
                    </a:p>
                  </a:txBody>
                  <a:tcPr marL="127000" marT="76200" marR="127000" marB="76200" anchor="t">
                    <a:lnL w="0">
                      <a:noFill/>
                    </a:lnL>
                    <a:lnR w="0">
                      <a:noFill/>
                    </a:lnR>
                    <a:lnT w="0">
                      <a:noFill/>
                    </a:lnT>
                    <a:lnB w="0">
                      <a:noFill/>
                    </a:lnB>
                    <a:noFill/>
                  </a:tcPr>
                </a:tc>
                <a:tc>
                  <a:txBody>
                    <a:bodyPr wrap="square"/>
                    <a:lstStyle/>
                    <a:p>
                      <a:pPr algn="l">
                        <a:lnSpc>
                          <a:spcPts val="1439"/>
                        </a:lnSpc>
                      </a:pPr>
                      <a:r>
                        <a:rPr sz="1200" b="0" i="0" u="none">
                          <a:solidFill>
                            <a:srgbClr val="38445A"/>
                          </a:solidFill>
                          <a:latin typeface="Arial"/>
                        </a:rPr>
                        <a:t>do 6 urządzeń</a:t>
                      </a:r>
                    </a:p>
                  </a:txBody>
                  <a:tcPr marL="127000" marT="76200" marR="127000" marB="76200" anchor="t">
                    <a:lnL w="0">
                      <a:noFill/>
                    </a:lnL>
                    <a:lnR w="0">
                      <a:noFill/>
                    </a:lnR>
                    <a:lnT w="0">
                      <a:noFill/>
                    </a:lnT>
                    <a:lnB w="0">
                      <a:noFill/>
                    </a:lnB>
                    <a:noFill/>
                  </a:tcPr>
                </a:tc>
              </a:tr>
            </a:tbl>
          </a:graphicData>
        </a:graphic>
      </p:graphicFrame>
      <p:sp>
        <p:nvSpPr>
          <p:cNvPr id="5" name="Rounded Rectangle 4"/>
          <p:cNvSpPr/>
          <p:nvPr/>
        </p:nvSpPr>
        <p:spPr>
          <a:xfrm>
            <a:off x="812800" y="4522391"/>
            <a:ext cx="10566400" cy="518120"/>
          </a:xfrm>
          <a:prstGeom prst="roundRect">
            <a:avLst>
              <a:gd name="adj" fmla="val 14707"/>
            </a:avLst>
          </a:prstGeom>
          <a:solidFill>
            <a:srgbClr val="F3F5F9"/>
          </a:solidFill>
          <a:ln>
            <a:noFill/>
          </a:ln>
        </p:spPr>
        <p:txBody>
          <a:bodyPr rtlCol="0" anchor="ctr"/>
          <a:lstStyle/>
          <a:p>
            <a:pPr algn="ctr"/>
          </a:p>
        </p:txBody>
      </p:sp>
      <p:sp>
        <p:nvSpPr>
          <p:cNvPr id="6" name="Rectangle 5"/>
          <p:cNvSpPr/>
          <p:nvPr/>
        </p:nvSpPr>
        <p:spPr>
          <a:xfrm>
            <a:off x="812800" y="4522391"/>
            <a:ext cx="38100" cy="518120"/>
          </a:xfrm>
          <a:prstGeom prst="rect">
            <a:avLst/>
          </a:prstGeom>
          <a:solidFill>
            <a:srgbClr val="C2410C"/>
          </a:solidFill>
          <a:ln>
            <a:noFill/>
          </a:ln>
        </p:spPr>
        <p:txBody>
          <a:bodyPr rtlCol="0" anchor="ctr"/>
          <a:lstStyle/>
          <a:p>
            <a:pPr algn="ctr"/>
          </a:p>
        </p:txBody>
      </p:sp>
      <p:sp>
        <p:nvSpPr>
          <p:cNvPr id="7" name="TextBox 6"/>
          <p:cNvSpPr txBox="1"/>
          <p:nvPr/>
        </p:nvSpPr>
        <p:spPr>
          <a:xfrm>
            <a:off x="1079500" y="4674791"/>
            <a:ext cx="10109200" cy="213320"/>
          </a:xfrm>
          <a:prstGeom prst="rect">
            <a:avLst/>
          </a:prstGeom>
          <a:noFill/>
        </p:spPr>
        <p:txBody>
          <a:bodyPr wrap="square" lIns="0" rIns="0" tIns="0" bIns="0"/>
          <a:lstStyle/>
          <a:p>
            <a:pPr algn="l">
              <a:lnSpc>
                <a:spcPts val="1680"/>
              </a:lnSpc>
            </a:pPr>
            <a:r>
              <a:rPr sz="1200" b="0" i="0" u="none">
                <a:solidFill>
                  <a:srgbClr val="142033"/>
                </a:solidFill>
                <a:latin typeface="Arial"/>
              </a:rPr>
              <a:t>Stan 2026: TB5 jest głównie w droższych laptopach, m.in. MacBookach Pro z M4 Pro/Max i M5 Pro/Max oraz wybranych laptopach z Windows.</a:t>
            </a:r>
          </a:p>
        </p:txBody>
      </p:sp>
      <p:sp>
        <p:nvSpPr>
          <p:cNvPr id="8" name="TextBox 7"/>
          <p:cNvSpPr txBox="1"/>
          <p:nvPr/>
        </p:nvSpPr>
        <p:spPr>
          <a:xfrm>
            <a:off x="812800" y="6273800"/>
            <a:ext cx="10604500" cy="177800"/>
          </a:xfrm>
          <a:prstGeom prst="rect">
            <a:avLst/>
          </a:prstGeom>
          <a:noFill/>
        </p:spPr>
        <p:txBody>
          <a:bodyPr wrap="square" lIns="0" rIns="0" tIns="0" bIns="0"/>
          <a:lstStyle/>
          <a:p>
            <a:pPr algn="l">
              <a:lnSpc>
                <a:spcPts val="1439"/>
              </a:lnSpc>
            </a:pPr>
            <a:r>
              <a:rPr sz="1200" b="0" i="0" u="none">
                <a:solidFill>
                  <a:srgbClr val="5A6475"/>
                </a:solidFill>
                <a:latin typeface="Arial"/>
              </a:rPr>
              <a:t>Lekcja 5 · FireWire i Thunderbolt</a:t>
            </a:r>
          </a:p>
        </p:txBody>
      </p:sp>
    </p:spTree>
  </p:cSld>
  <p:clrMapOvr>
    <a:masterClrMapping/>
  </p:clrMapOvr>
</p:sld>
</file>

<file path=ppt/slides/slide9.xml><?xml version="1.0" encoding="utf-8"?>
<p:sld xmlns:a="http://schemas.openxmlformats.org/drawingml/2006/main" xmlns:p="http://schemas.openxmlformats.org/presentationml/2006/main" xmlns:r="http://schemas.openxmlformats.org/officeDocument/2006/relationships">
  <p:cSld>
    <p:bg>
      <p:bgPr>
        <a:solidFill>
          <a:srgbClr val="FCFCFA"/>
        </a:solidFill>
        <a:effectLst/>
      </p:bgPr>
    </p:bg>
    <p:spTree>
      <p:nvGrpSpPr>
        <p:cNvPr id="1" name=""/>
        <p:cNvGrpSpPr/>
        <p:nvPr/>
      </p:nvGrpSpPr>
      <p:grpSpPr/>
      <p:sp>
        <p:nvSpPr>
          <p:cNvPr id="2" name="TextBox 1"/>
          <p:cNvSpPr txBox="1"/>
          <p:nvPr/>
        </p:nvSpPr>
        <p:spPr>
          <a:xfrm>
            <a:off x="812800" y="812800"/>
            <a:ext cx="10604500" cy="177800"/>
          </a:xfrm>
          <a:prstGeom prst="rect">
            <a:avLst/>
          </a:prstGeom>
          <a:noFill/>
        </p:spPr>
        <p:txBody>
          <a:bodyPr wrap="square" lIns="0" rIns="0" tIns="0" bIns="0"/>
          <a:lstStyle/>
          <a:p>
            <a:pPr algn="l">
              <a:lnSpc>
                <a:spcPts val="1439"/>
              </a:lnSpc>
            </a:pPr>
            <a:r>
              <a:rPr sz="1200" b="1" i="0" u="none">
                <a:solidFill>
                  <a:srgbClr val="C2410C"/>
                </a:solidFill>
                <a:latin typeface="Arial"/>
              </a:rPr>
              <a:t>THUNDERBOLT 5</a:t>
            </a:r>
          </a:p>
        </p:txBody>
      </p:sp>
      <p:sp>
        <p:nvSpPr>
          <p:cNvPr id="3" name="TextBox 2"/>
          <p:cNvSpPr txBox="1"/>
          <p:nvPr/>
        </p:nvSpPr>
        <p:spPr>
          <a:xfrm>
            <a:off x="812800" y="1066800"/>
            <a:ext cx="10604500" cy="502841"/>
          </a:xfrm>
          <a:prstGeom prst="rect">
            <a:avLst/>
          </a:prstGeom>
          <a:noFill/>
        </p:spPr>
        <p:txBody>
          <a:bodyPr wrap="square" lIns="0" rIns="0" tIns="0" bIns="0"/>
          <a:lstStyle/>
          <a:p>
            <a:pPr algn="l">
              <a:lnSpc>
                <a:spcPts val="3960"/>
              </a:lnSpc>
            </a:pPr>
            <a:r>
              <a:rPr sz="3600" b="1" i="0" u="none">
                <a:solidFill>
                  <a:srgbClr val="142033"/>
                </a:solidFill>
                <a:latin typeface="Arial"/>
              </a:rPr>
              <a:t>Bandwidth Boost: 120 Gb/s w jedną stronę</a:t>
            </a:r>
          </a:p>
        </p:txBody>
      </p:sp>
      <p:sp>
        <p:nvSpPr>
          <p:cNvPr id="4" name="TextBox 3"/>
          <p:cNvSpPr txBox="1"/>
          <p:nvPr/>
        </p:nvSpPr>
        <p:spPr>
          <a:xfrm>
            <a:off x="812800" y="1747441"/>
            <a:ext cx="10604500" cy="213320"/>
          </a:xfrm>
          <a:prstGeom prst="rect">
            <a:avLst/>
          </a:prstGeom>
          <a:noFill/>
        </p:spPr>
        <p:txBody>
          <a:bodyPr wrap="square" lIns="0" rIns="0" tIns="0" bIns="0"/>
          <a:lstStyle/>
          <a:p>
            <a:pPr algn="l">
              <a:lnSpc>
                <a:spcPts val="1680"/>
              </a:lnSpc>
            </a:pPr>
            <a:r>
              <a:rPr sz="1200" b="1" i="0" u="none">
                <a:solidFill>
                  <a:srgbClr val="C2410C"/>
                </a:solidFill>
                <a:latin typeface="Arial"/>
              </a:rPr>
              <a:t>Tryb zwykły</a:t>
            </a:r>
            <a:r>
              <a:rPr sz="1200" b="0" i="0" u="none">
                <a:solidFill>
                  <a:srgbClr val="142033"/>
                </a:solidFill>
                <a:latin typeface="Arial"/>
              </a:rPr>
              <a:t> — 80 Gb/s w każdą stronę:</a:t>
            </a:r>
          </a:p>
        </p:txBody>
      </p:sp>
      <p:sp>
        <p:nvSpPr>
          <p:cNvPr id="5" name="Rounded Rectangle 4"/>
          <p:cNvSpPr/>
          <p:nvPr/>
        </p:nvSpPr>
        <p:spPr>
          <a:xfrm>
            <a:off x="812800" y="2144911"/>
            <a:ext cx="2578100" cy="457200"/>
          </a:xfrm>
          <a:prstGeom prst="roundRect">
            <a:avLst>
              <a:gd name="adj" fmla="val 16666"/>
            </a:avLst>
          </a:prstGeom>
          <a:solidFill>
            <a:srgbClr val="FFAD8A"/>
          </a:solidFill>
          <a:ln>
            <a:noFill/>
          </a:ln>
        </p:spPr>
        <p:txBody>
          <a:bodyPr rtlCol="0" anchor="ctr"/>
          <a:lstStyle/>
          <a:p>
            <a:pPr algn="ctr"/>
          </a:p>
        </p:txBody>
      </p:sp>
      <p:sp>
        <p:nvSpPr>
          <p:cNvPr id="6" name="TextBox 5"/>
          <p:cNvSpPr txBox="1"/>
          <p:nvPr/>
        </p:nvSpPr>
        <p:spPr>
          <a:xfrm>
            <a:off x="869950" y="2284611"/>
            <a:ext cx="2463800" cy="177800"/>
          </a:xfrm>
          <a:prstGeom prst="rect">
            <a:avLst/>
          </a:prstGeom>
          <a:noFill/>
        </p:spPr>
        <p:txBody>
          <a:bodyPr wrap="square" lIns="0" rIns="0" tIns="0" bIns="0"/>
          <a:lstStyle/>
          <a:p>
            <a:pPr algn="ctr">
              <a:lnSpc>
                <a:spcPts val="1439"/>
              </a:lnSpc>
            </a:pPr>
            <a:r>
              <a:rPr sz="1200" b="1" i="0" u="none">
                <a:solidFill>
                  <a:srgbClr val="142033"/>
                </a:solidFill>
                <a:latin typeface="Arial"/>
              </a:rPr>
              <a:t>→ 40 Gb/s</a:t>
            </a:r>
          </a:p>
        </p:txBody>
      </p:sp>
      <p:sp>
        <p:nvSpPr>
          <p:cNvPr id="7" name="Rounded Rectangle 6"/>
          <p:cNvSpPr/>
          <p:nvPr/>
        </p:nvSpPr>
        <p:spPr>
          <a:xfrm>
            <a:off x="3467100" y="2144911"/>
            <a:ext cx="2578100" cy="457200"/>
          </a:xfrm>
          <a:prstGeom prst="roundRect">
            <a:avLst>
              <a:gd name="adj" fmla="val 16666"/>
            </a:avLst>
          </a:prstGeom>
          <a:solidFill>
            <a:srgbClr val="FFAD8A"/>
          </a:solidFill>
          <a:ln>
            <a:noFill/>
          </a:ln>
        </p:spPr>
        <p:txBody>
          <a:bodyPr rtlCol="0" anchor="ctr"/>
          <a:lstStyle/>
          <a:p>
            <a:pPr algn="ctr"/>
          </a:p>
        </p:txBody>
      </p:sp>
      <p:sp>
        <p:nvSpPr>
          <p:cNvPr id="8" name="TextBox 7"/>
          <p:cNvSpPr txBox="1"/>
          <p:nvPr/>
        </p:nvSpPr>
        <p:spPr>
          <a:xfrm>
            <a:off x="3524250" y="2284611"/>
            <a:ext cx="2463800" cy="177800"/>
          </a:xfrm>
          <a:prstGeom prst="rect">
            <a:avLst/>
          </a:prstGeom>
          <a:noFill/>
        </p:spPr>
        <p:txBody>
          <a:bodyPr wrap="square" lIns="0" rIns="0" tIns="0" bIns="0"/>
          <a:lstStyle/>
          <a:p>
            <a:pPr algn="ctr">
              <a:lnSpc>
                <a:spcPts val="1439"/>
              </a:lnSpc>
            </a:pPr>
            <a:r>
              <a:rPr sz="1200" b="1" i="0" u="none">
                <a:solidFill>
                  <a:srgbClr val="142033"/>
                </a:solidFill>
                <a:latin typeface="Arial"/>
              </a:rPr>
              <a:t>→ 40 Gb/s</a:t>
            </a:r>
          </a:p>
        </p:txBody>
      </p:sp>
      <p:sp>
        <p:nvSpPr>
          <p:cNvPr id="9" name="Rounded Rectangle 8"/>
          <p:cNvSpPr/>
          <p:nvPr/>
        </p:nvSpPr>
        <p:spPr>
          <a:xfrm>
            <a:off x="6121400" y="2138561"/>
            <a:ext cx="2590800" cy="469900"/>
          </a:xfrm>
          <a:prstGeom prst="roundRect">
            <a:avLst>
              <a:gd name="adj" fmla="val 16216"/>
            </a:avLst>
          </a:prstGeom>
          <a:solidFill>
            <a:srgbClr val="F3F5F9"/>
          </a:solidFill>
          <a:ln w="6350">
            <a:solidFill>
              <a:srgbClr val="C9D1DC"/>
            </a:solidFill>
          </a:ln>
        </p:spPr>
        <p:txBody>
          <a:bodyPr rtlCol="0" anchor="ctr"/>
          <a:lstStyle/>
          <a:p>
            <a:pPr algn="ctr"/>
          </a:p>
        </p:txBody>
      </p:sp>
      <p:sp>
        <p:nvSpPr>
          <p:cNvPr id="10" name="TextBox 9"/>
          <p:cNvSpPr txBox="1"/>
          <p:nvPr/>
        </p:nvSpPr>
        <p:spPr>
          <a:xfrm>
            <a:off x="6184900" y="2284611"/>
            <a:ext cx="2463800" cy="177800"/>
          </a:xfrm>
          <a:prstGeom prst="rect">
            <a:avLst/>
          </a:prstGeom>
          <a:noFill/>
        </p:spPr>
        <p:txBody>
          <a:bodyPr wrap="square" lIns="0" rIns="0" tIns="0" bIns="0"/>
          <a:lstStyle/>
          <a:p>
            <a:pPr algn="ctr">
              <a:lnSpc>
                <a:spcPts val="1439"/>
              </a:lnSpc>
            </a:pPr>
            <a:r>
              <a:rPr sz="1200" b="0" i="0" u="none">
                <a:solidFill>
                  <a:srgbClr val="142033"/>
                </a:solidFill>
                <a:latin typeface="Arial"/>
              </a:rPr>
              <a:t>← 40 Gb/s</a:t>
            </a:r>
          </a:p>
        </p:txBody>
      </p:sp>
      <p:sp>
        <p:nvSpPr>
          <p:cNvPr id="11" name="Rounded Rectangle 10"/>
          <p:cNvSpPr/>
          <p:nvPr/>
        </p:nvSpPr>
        <p:spPr>
          <a:xfrm>
            <a:off x="8788400" y="2138561"/>
            <a:ext cx="2590800" cy="469900"/>
          </a:xfrm>
          <a:prstGeom prst="roundRect">
            <a:avLst>
              <a:gd name="adj" fmla="val 16216"/>
            </a:avLst>
          </a:prstGeom>
          <a:solidFill>
            <a:srgbClr val="F3F5F9"/>
          </a:solidFill>
          <a:ln w="6350">
            <a:solidFill>
              <a:srgbClr val="C9D1DC"/>
            </a:solidFill>
          </a:ln>
        </p:spPr>
        <p:txBody>
          <a:bodyPr rtlCol="0" anchor="ctr"/>
          <a:lstStyle/>
          <a:p>
            <a:pPr algn="ctr"/>
          </a:p>
        </p:txBody>
      </p:sp>
      <p:sp>
        <p:nvSpPr>
          <p:cNvPr id="12" name="TextBox 11"/>
          <p:cNvSpPr txBox="1"/>
          <p:nvPr/>
        </p:nvSpPr>
        <p:spPr>
          <a:xfrm>
            <a:off x="8851900" y="2284611"/>
            <a:ext cx="2463800" cy="177800"/>
          </a:xfrm>
          <a:prstGeom prst="rect">
            <a:avLst/>
          </a:prstGeom>
          <a:noFill/>
        </p:spPr>
        <p:txBody>
          <a:bodyPr wrap="square" lIns="0" rIns="0" tIns="0" bIns="0"/>
          <a:lstStyle/>
          <a:p>
            <a:pPr algn="ctr">
              <a:lnSpc>
                <a:spcPts val="1439"/>
              </a:lnSpc>
            </a:pPr>
            <a:r>
              <a:rPr sz="1200" b="0" i="0" u="none">
                <a:solidFill>
                  <a:srgbClr val="142033"/>
                </a:solidFill>
                <a:latin typeface="Arial"/>
              </a:rPr>
              <a:t>← 40 Gb/s</a:t>
            </a:r>
          </a:p>
        </p:txBody>
      </p:sp>
      <p:sp>
        <p:nvSpPr>
          <p:cNvPr id="13" name="TextBox 12"/>
          <p:cNvSpPr txBox="1"/>
          <p:nvPr/>
        </p:nvSpPr>
        <p:spPr>
          <a:xfrm>
            <a:off x="812800" y="2786261"/>
            <a:ext cx="10604500" cy="213320"/>
          </a:xfrm>
          <a:prstGeom prst="rect">
            <a:avLst/>
          </a:prstGeom>
          <a:noFill/>
        </p:spPr>
        <p:txBody>
          <a:bodyPr wrap="square" lIns="0" rIns="0" tIns="0" bIns="0"/>
          <a:lstStyle/>
          <a:p>
            <a:pPr algn="l">
              <a:lnSpc>
                <a:spcPts val="1680"/>
              </a:lnSpc>
            </a:pPr>
            <a:r>
              <a:rPr sz="1200" b="1" i="0" u="none">
                <a:solidFill>
                  <a:srgbClr val="C2410C"/>
                </a:solidFill>
                <a:latin typeface="Arial"/>
              </a:rPr>
              <a:t>Tryb Bandwidth Boost</a:t>
            </a:r>
            <a:r>
              <a:rPr sz="1200" b="0" i="0" u="none">
                <a:solidFill>
                  <a:srgbClr val="142033"/>
                </a:solidFill>
                <a:latin typeface="Arial"/>
              </a:rPr>
              <a:t> — 120 Gb/s do monitora, 40 Gb/s z powrotem:</a:t>
            </a:r>
          </a:p>
        </p:txBody>
      </p:sp>
      <p:sp>
        <p:nvSpPr>
          <p:cNvPr id="14" name="Rounded Rectangle 13"/>
          <p:cNvSpPr/>
          <p:nvPr/>
        </p:nvSpPr>
        <p:spPr>
          <a:xfrm>
            <a:off x="812800" y="3183731"/>
            <a:ext cx="2581275" cy="457200"/>
          </a:xfrm>
          <a:prstGeom prst="roundRect">
            <a:avLst>
              <a:gd name="adj" fmla="val 16666"/>
            </a:avLst>
          </a:prstGeom>
          <a:solidFill>
            <a:srgbClr val="FFAD8A"/>
          </a:solidFill>
          <a:ln>
            <a:noFill/>
          </a:ln>
        </p:spPr>
        <p:txBody>
          <a:bodyPr rtlCol="0" anchor="ctr"/>
          <a:lstStyle/>
          <a:p>
            <a:pPr algn="ctr"/>
          </a:p>
        </p:txBody>
      </p:sp>
      <p:sp>
        <p:nvSpPr>
          <p:cNvPr id="15" name="TextBox 14"/>
          <p:cNvSpPr txBox="1"/>
          <p:nvPr/>
        </p:nvSpPr>
        <p:spPr>
          <a:xfrm>
            <a:off x="869950" y="3323431"/>
            <a:ext cx="2466975" cy="177800"/>
          </a:xfrm>
          <a:prstGeom prst="rect">
            <a:avLst/>
          </a:prstGeom>
          <a:noFill/>
        </p:spPr>
        <p:txBody>
          <a:bodyPr wrap="square" lIns="0" rIns="0" tIns="0" bIns="0"/>
          <a:lstStyle/>
          <a:p>
            <a:pPr algn="ctr">
              <a:lnSpc>
                <a:spcPts val="1439"/>
              </a:lnSpc>
            </a:pPr>
            <a:r>
              <a:rPr sz="1200" b="1" i="0" u="none">
                <a:solidFill>
                  <a:srgbClr val="142033"/>
                </a:solidFill>
                <a:latin typeface="Arial"/>
              </a:rPr>
              <a:t>→ 40 Gb/s</a:t>
            </a:r>
          </a:p>
        </p:txBody>
      </p:sp>
      <p:sp>
        <p:nvSpPr>
          <p:cNvPr id="16" name="Rounded Rectangle 15"/>
          <p:cNvSpPr/>
          <p:nvPr/>
        </p:nvSpPr>
        <p:spPr>
          <a:xfrm>
            <a:off x="3470275" y="3183731"/>
            <a:ext cx="2581275" cy="457200"/>
          </a:xfrm>
          <a:prstGeom prst="roundRect">
            <a:avLst>
              <a:gd name="adj" fmla="val 16666"/>
            </a:avLst>
          </a:prstGeom>
          <a:solidFill>
            <a:srgbClr val="FFAD8A"/>
          </a:solidFill>
          <a:ln>
            <a:noFill/>
          </a:ln>
        </p:spPr>
        <p:txBody>
          <a:bodyPr rtlCol="0" anchor="ctr"/>
          <a:lstStyle/>
          <a:p>
            <a:pPr algn="ctr"/>
          </a:p>
        </p:txBody>
      </p:sp>
      <p:sp>
        <p:nvSpPr>
          <p:cNvPr id="17" name="TextBox 16"/>
          <p:cNvSpPr txBox="1"/>
          <p:nvPr/>
        </p:nvSpPr>
        <p:spPr>
          <a:xfrm>
            <a:off x="3527425" y="3323431"/>
            <a:ext cx="2466975" cy="177800"/>
          </a:xfrm>
          <a:prstGeom prst="rect">
            <a:avLst/>
          </a:prstGeom>
          <a:noFill/>
        </p:spPr>
        <p:txBody>
          <a:bodyPr wrap="square" lIns="0" rIns="0" tIns="0" bIns="0"/>
          <a:lstStyle/>
          <a:p>
            <a:pPr algn="ctr">
              <a:lnSpc>
                <a:spcPts val="1439"/>
              </a:lnSpc>
            </a:pPr>
            <a:r>
              <a:rPr sz="1200" b="1" i="0" u="none">
                <a:solidFill>
                  <a:srgbClr val="142033"/>
                </a:solidFill>
                <a:latin typeface="Arial"/>
              </a:rPr>
              <a:t>→ 40 Gb/s</a:t>
            </a:r>
          </a:p>
        </p:txBody>
      </p:sp>
      <p:sp>
        <p:nvSpPr>
          <p:cNvPr id="18" name="Rounded Rectangle 17"/>
          <p:cNvSpPr/>
          <p:nvPr/>
        </p:nvSpPr>
        <p:spPr>
          <a:xfrm>
            <a:off x="6127750" y="3183731"/>
            <a:ext cx="2581275" cy="457200"/>
          </a:xfrm>
          <a:prstGeom prst="roundRect">
            <a:avLst>
              <a:gd name="adj" fmla="val 16666"/>
            </a:avLst>
          </a:prstGeom>
          <a:solidFill>
            <a:srgbClr val="FFAD8A"/>
          </a:solidFill>
          <a:ln>
            <a:noFill/>
          </a:ln>
        </p:spPr>
        <p:txBody>
          <a:bodyPr rtlCol="0" anchor="ctr"/>
          <a:lstStyle/>
          <a:p>
            <a:pPr algn="ctr"/>
          </a:p>
        </p:txBody>
      </p:sp>
      <p:sp>
        <p:nvSpPr>
          <p:cNvPr id="19" name="TextBox 18"/>
          <p:cNvSpPr txBox="1"/>
          <p:nvPr/>
        </p:nvSpPr>
        <p:spPr>
          <a:xfrm>
            <a:off x="6184900" y="3323431"/>
            <a:ext cx="2466975" cy="177800"/>
          </a:xfrm>
          <a:prstGeom prst="rect">
            <a:avLst/>
          </a:prstGeom>
          <a:noFill/>
        </p:spPr>
        <p:txBody>
          <a:bodyPr wrap="square" lIns="0" rIns="0" tIns="0" bIns="0"/>
          <a:lstStyle/>
          <a:p>
            <a:pPr algn="ctr">
              <a:lnSpc>
                <a:spcPts val="1439"/>
              </a:lnSpc>
            </a:pPr>
            <a:r>
              <a:rPr sz="1200" b="1" i="0" u="none">
                <a:solidFill>
                  <a:srgbClr val="142033"/>
                </a:solidFill>
                <a:latin typeface="Arial"/>
              </a:rPr>
              <a:t>→ 40 Gb/s</a:t>
            </a:r>
          </a:p>
        </p:txBody>
      </p:sp>
      <p:sp>
        <p:nvSpPr>
          <p:cNvPr id="20" name="Rounded Rectangle 19"/>
          <p:cNvSpPr/>
          <p:nvPr/>
        </p:nvSpPr>
        <p:spPr>
          <a:xfrm>
            <a:off x="8785225" y="3177381"/>
            <a:ext cx="2593975" cy="469900"/>
          </a:xfrm>
          <a:prstGeom prst="roundRect">
            <a:avLst>
              <a:gd name="adj" fmla="val 16216"/>
            </a:avLst>
          </a:prstGeom>
          <a:solidFill>
            <a:srgbClr val="F3F5F9"/>
          </a:solidFill>
          <a:ln w="6350">
            <a:solidFill>
              <a:srgbClr val="C9D1DC"/>
            </a:solidFill>
          </a:ln>
        </p:spPr>
        <p:txBody>
          <a:bodyPr rtlCol="0" anchor="ctr"/>
          <a:lstStyle/>
          <a:p>
            <a:pPr algn="ctr"/>
          </a:p>
        </p:txBody>
      </p:sp>
      <p:sp>
        <p:nvSpPr>
          <p:cNvPr id="21" name="TextBox 20"/>
          <p:cNvSpPr txBox="1"/>
          <p:nvPr/>
        </p:nvSpPr>
        <p:spPr>
          <a:xfrm>
            <a:off x="8848725" y="3323431"/>
            <a:ext cx="2466975" cy="177800"/>
          </a:xfrm>
          <a:prstGeom prst="rect">
            <a:avLst/>
          </a:prstGeom>
          <a:noFill/>
        </p:spPr>
        <p:txBody>
          <a:bodyPr wrap="square" lIns="0" rIns="0" tIns="0" bIns="0"/>
          <a:lstStyle/>
          <a:p>
            <a:pPr algn="ctr">
              <a:lnSpc>
                <a:spcPts val="1439"/>
              </a:lnSpc>
            </a:pPr>
            <a:r>
              <a:rPr sz="1200" b="0" i="0" u="none">
                <a:solidFill>
                  <a:srgbClr val="142033"/>
                </a:solidFill>
                <a:latin typeface="Arial"/>
              </a:rPr>
              <a:t>← 40 Gb/s</a:t>
            </a:r>
          </a:p>
        </p:txBody>
      </p:sp>
      <p:sp>
        <p:nvSpPr>
          <p:cNvPr id="22" name="Rounded Rectangle 21"/>
          <p:cNvSpPr/>
          <p:nvPr/>
        </p:nvSpPr>
        <p:spPr>
          <a:xfrm>
            <a:off x="812800" y="3825081"/>
            <a:ext cx="10566400" cy="518120"/>
          </a:xfrm>
          <a:prstGeom prst="roundRect">
            <a:avLst>
              <a:gd name="adj" fmla="val 14707"/>
            </a:avLst>
          </a:prstGeom>
          <a:solidFill>
            <a:srgbClr val="F3F5F9"/>
          </a:solidFill>
          <a:ln>
            <a:noFill/>
          </a:ln>
        </p:spPr>
        <p:txBody>
          <a:bodyPr rtlCol="0" anchor="ctr"/>
          <a:lstStyle/>
          <a:p>
            <a:pPr algn="ctr"/>
          </a:p>
        </p:txBody>
      </p:sp>
      <p:sp>
        <p:nvSpPr>
          <p:cNvPr id="23" name="Rectangle 22"/>
          <p:cNvSpPr/>
          <p:nvPr/>
        </p:nvSpPr>
        <p:spPr>
          <a:xfrm>
            <a:off x="812800" y="3825081"/>
            <a:ext cx="38100" cy="518120"/>
          </a:xfrm>
          <a:prstGeom prst="rect">
            <a:avLst/>
          </a:prstGeom>
          <a:solidFill>
            <a:srgbClr val="C2410C"/>
          </a:solidFill>
          <a:ln>
            <a:noFill/>
          </a:ln>
        </p:spPr>
        <p:txBody>
          <a:bodyPr rtlCol="0" anchor="ctr"/>
          <a:lstStyle/>
          <a:p>
            <a:pPr algn="ctr"/>
          </a:p>
        </p:txBody>
      </p:sp>
      <p:sp>
        <p:nvSpPr>
          <p:cNvPr id="24" name="TextBox 23"/>
          <p:cNvSpPr txBox="1"/>
          <p:nvPr/>
        </p:nvSpPr>
        <p:spPr>
          <a:xfrm>
            <a:off x="1079500" y="3977481"/>
            <a:ext cx="10109200" cy="213320"/>
          </a:xfrm>
          <a:prstGeom prst="rect">
            <a:avLst/>
          </a:prstGeom>
          <a:noFill/>
        </p:spPr>
        <p:txBody>
          <a:bodyPr wrap="square" lIns="0" rIns="0" tIns="0" bIns="0"/>
          <a:lstStyle/>
          <a:p>
            <a:pPr algn="l">
              <a:lnSpc>
                <a:spcPts val="1680"/>
              </a:lnSpc>
            </a:pPr>
            <a:r>
              <a:rPr sz="1200" b="0" i="0" u="none">
                <a:solidFill>
                  <a:srgbClr val="142033"/>
                </a:solidFill>
                <a:latin typeface="Arial"/>
              </a:rPr>
              <a:t>Tryb włącza się sam, gdy monitor z DisplayPort 2.1 potrzebuje dużo pasma — np. 8K albo 4K przy bardzo wysokim odświeżaniu.</a:t>
            </a:r>
          </a:p>
        </p:txBody>
      </p:sp>
      <p:sp>
        <p:nvSpPr>
          <p:cNvPr id="25" name="TextBox 24"/>
          <p:cNvSpPr txBox="1"/>
          <p:nvPr/>
        </p:nvSpPr>
        <p:spPr>
          <a:xfrm>
            <a:off x="812800" y="6273800"/>
            <a:ext cx="10604500" cy="177800"/>
          </a:xfrm>
          <a:prstGeom prst="rect">
            <a:avLst/>
          </a:prstGeom>
          <a:noFill/>
        </p:spPr>
        <p:txBody>
          <a:bodyPr wrap="square" lIns="0" rIns="0" tIns="0" bIns="0"/>
          <a:lstStyle/>
          <a:p>
            <a:pPr algn="l">
              <a:lnSpc>
                <a:spcPts val="1439"/>
              </a:lnSpc>
            </a:pPr>
            <a:r>
              <a:rPr sz="1200" b="0" i="0" u="none">
                <a:solidFill>
                  <a:srgbClr val="5A6475"/>
                </a:solidFill>
                <a:latin typeface="Arial"/>
              </a:rPr>
              <a:t>Lekcja 5 · FireWire i Thunderbolt</a:t>
            </a:r>
          </a:p>
        </p:txBody>
      </p:sp>
    </p:spTree>
  </p:cSld>
  <p:clrMapOvr>
    <a:masterClrMapping/>
  </p:clrMapOvr>
</p:sld>
</file>

<file path=ppt/slides/slide10.xml><?xml version="1.0" encoding="utf-8"?>
<p:sld xmlns:a="http://schemas.openxmlformats.org/drawingml/2006/main" xmlns:p="http://schemas.openxmlformats.org/presentationml/2006/main" xmlns:r="http://schemas.openxmlformats.org/officeDocument/2006/relationships">
  <p:cSld>
    <p:bg>
      <p:bgPr>
        <a:solidFill>
          <a:srgbClr val="FCFCFA"/>
        </a:solidFill>
        <a:effectLst/>
      </p:bgPr>
    </p:bg>
    <p:spTree>
      <p:nvGrpSpPr>
        <p:cNvPr id="1" name=""/>
        <p:cNvGrpSpPr/>
        <p:nvPr/>
      </p:nvGrpSpPr>
      <p:grpSpPr/>
      <p:sp>
        <p:nvSpPr>
          <p:cNvPr id="2" name="TextBox 1"/>
          <p:cNvSpPr txBox="1"/>
          <p:nvPr/>
        </p:nvSpPr>
        <p:spPr>
          <a:xfrm>
            <a:off x="812800" y="812800"/>
            <a:ext cx="10604500" cy="177800"/>
          </a:xfrm>
          <a:prstGeom prst="rect">
            <a:avLst/>
          </a:prstGeom>
          <a:noFill/>
        </p:spPr>
        <p:txBody>
          <a:bodyPr wrap="square" lIns="0" rIns="0" tIns="0" bIns="0"/>
          <a:lstStyle/>
          <a:p>
            <a:pPr algn="l">
              <a:lnSpc>
                <a:spcPts val="1439"/>
              </a:lnSpc>
            </a:pPr>
            <a:r>
              <a:rPr sz="1200" b="1" i="0" u="none">
                <a:solidFill>
                  <a:srgbClr val="C2410C"/>
                </a:solidFill>
                <a:latin typeface="Arial"/>
              </a:rPr>
              <a:t>THUNDERBOLT A USB4</a:t>
            </a:r>
          </a:p>
        </p:txBody>
      </p:sp>
      <p:sp>
        <p:nvSpPr>
          <p:cNvPr id="3" name="TextBox 2"/>
          <p:cNvSpPr txBox="1"/>
          <p:nvPr/>
        </p:nvSpPr>
        <p:spPr>
          <a:xfrm>
            <a:off x="812800" y="1066800"/>
            <a:ext cx="10604500" cy="502841"/>
          </a:xfrm>
          <a:prstGeom prst="rect">
            <a:avLst/>
          </a:prstGeom>
          <a:noFill/>
        </p:spPr>
        <p:txBody>
          <a:bodyPr wrap="square" lIns="0" rIns="0" tIns="0" bIns="0"/>
          <a:lstStyle/>
          <a:p>
            <a:pPr algn="l">
              <a:lnSpc>
                <a:spcPts val="3960"/>
              </a:lnSpc>
            </a:pPr>
            <a:r>
              <a:rPr sz="3600" b="1" i="0" u="none">
                <a:solidFill>
                  <a:srgbClr val="142033"/>
                </a:solidFill>
                <a:latin typeface="Arial"/>
              </a:rPr>
              <a:t>Jaka jest różnica?</a:t>
            </a:r>
          </a:p>
        </p:txBody>
      </p:sp>
      <p:graphicFrame>
        <p:nvGraphicFramePr>
          <p:cNvPr id="4" name="Table 3"/>
          <p:cNvGraphicFramePr>
            <a:graphicFrameLocks noGrp="1"/>
          </p:cNvGraphicFramePr>
          <p:nvPr/>
        </p:nvGraphicFramePr>
        <p:xfrm>
          <a:off x="812800" y="1874441"/>
          <a:ext cx="10566400" cy="2159000"/>
        </p:xfrm>
        <a:graphic>
          <a:graphicData uri="http://schemas.openxmlformats.org/drawingml/2006/table">
            <a:tbl>
              <a:tblPr firstRow="0" bandRow="0">
                <a:tableStyleId>{2D5ABB26-0587-4C30-8999-92F81FD0307C}</a:tableStyleId>
              </a:tblPr>
              <a:tblGrid>
                <a:gridCol w="2667000"/>
                <a:gridCol w="4064000"/>
                <a:gridCol w="3835400"/>
              </a:tblGrid>
              <a:tr h="355600">
                <a:tc>
                  <a:txBody>
                    <a:bodyPr wrap="square"/>
                    <a:lstStyle/>
                    <a:p>
                      <a:pPr algn="l">
                        <a:lnSpc>
                          <a:spcPts val="1439"/>
                        </a:lnSpc>
                      </a:pPr>
                      <a:r>
                        <a:rPr sz="1200" b="1" i="0" u="none">
                          <a:solidFill>
                            <a:srgbClr val="C2410C"/>
                          </a:solidFill>
                          <a:latin typeface="Arial"/>
                        </a:rPr>
                        <a:t>Cecha</a:t>
                      </a:r>
                    </a:p>
                  </a:txBody>
                  <a:tcPr marL="127000" marT="88900" marR="127000" marB="88900" anchor="t">
                    <a:lnL w="0">
                      <a:noFill/>
                    </a:lnL>
                    <a:lnR w="0">
                      <a:noFill/>
                    </a:lnR>
                    <a:lnT w="0">
                      <a:noFill/>
                    </a:lnT>
                    <a:lnB w="0">
                      <a:noFill/>
                    </a:lnB>
                    <a:noFill/>
                  </a:tcPr>
                </a:tc>
                <a:tc>
                  <a:txBody>
                    <a:bodyPr wrap="square"/>
                    <a:lstStyle/>
                    <a:p>
                      <a:pPr algn="l">
                        <a:lnSpc>
                          <a:spcPts val="1439"/>
                        </a:lnSpc>
                      </a:pPr>
                      <a:r>
                        <a:rPr sz="1200" b="1" i="0" u="none">
                          <a:solidFill>
                            <a:srgbClr val="C2410C"/>
                          </a:solidFill>
                          <a:latin typeface="Arial"/>
                        </a:rPr>
                        <a:t>USB4</a:t>
                      </a:r>
                    </a:p>
                  </a:txBody>
                  <a:tcPr marL="127000" marT="88900" marR="127000" marB="88900" anchor="t">
                    <a:lnL w="0">
                      <a:noFill/>
                    </a:lnL>
                    <a:lnR w="0">
                      <a:noFill/>
                    </a:lnR>
                    <a:lnT w="0">
                      <a:noFill/>
                    </a:lnT>
                    <a:lnB w="0">
                      <a:noFill/>
                    </a:lnB>
                    <a:noFill/>
                  </a:tcPr>
                </a:tc>
                <a:tc>
                  <a:txBody>
                    <a:bodyPr wrap="square"/>
                    <a:lstStyle/>
                    <a:p>
                      <a:pPr algn="l">
                        <a:lnSpc>
                          <a:spcPts val="1439"/>
                        </a:lnSpc>
                      </a:pPr>
                      <a:r>
                        <a:rPr sz="1200" b="1" i="0" u="none">
                          <a:solidFill>
                            <a:srgbClr val="C2410C"/>
                          </a:solidFill>
                          <a:latin typeface="Arial"/>
                        </a:rPr>
                        <a:t>Thunderbolt 4 / 5</a:t>
                      </a:r>
                    </a:p>
                  </a:txBody>
                  <a:tcPr marL="127000" marT="88900" marR="127000" marB="88900" anchor="t">
                    <a:lnL w="0">
                      <a:noFill/>
                    </a:lnL>
                    <a:lnR w="0">
                      <a:noFill/>
                    </a:lnR>
                    <a:lnT w="0">
                      <a:noFill/>
                    </a:lnT>
                    <a:lnB w="0">
                      <a:noFill/>
                    </a:lnB>
                    <a:noFill/>
                  </a:tcPr>
                </a:tc>
              </a:tr>
              <a:tr h="358775">
                <a:tc>
                  <a:txBody>
                    <a:bodyPr wrap="square"/>
                    <a:lstStyle/>
                    <a:p>
                      <a:pPr algn="l">
                        <a:lnSpc>
                          <a:spcPts val="1439"/>
                        </a:lnSpc>
                      </a:pPr>
                      <a:r>
                        <a:rPr sz="1200" b="1" i="0" u="none">
                          <a:solidFill>
                            <a:srgbClr val="000000"/>
                          </a:solidFill>
                          <a:latin typeface="Arial"/>
                        </a:rPr>
                        <a:t>Kto certyfikuje</a:t>
                      </a:r>
                    </a:p>
                  </a:txBody>
                  <a:tcPr marL="127000" marT="88900" marR="127000" marB="88900" anchor="t">
                    <a:lnL w="0">
                      <a:noFill/>
                    </a:lnL>
                    <a:lnR w="0">
                      <a:noFill/>
                    </a:lnR>
                    <a:lnT w="0">
                      <a:noFill/>
                    </a:lnT>
                    <a:lnB w="6350">
                      <a:solidFill>
                        <a:srgbClr val="C9D1DC"/>
                      </a:solidFill>
                    </a:lnB>
                    <a:noFill/>
                  </a:tcPr>
                </a:tc>
                <a:tc>
                  <a:txBody>
                    <a:bodyPr wrap="square"/>
                    <a:lstStyle/>
                    <a:p>
                      <a:pPr algn="l">
                        <a:lnSpc>
                          <a:spcPts val="1439"/>
                        </a:lnSpc>
                      </a:pPr>
                      <a:r>
                        <a:rPr sz="1200" b="0" i="0" u="none">
                          <a:solidFill>
                            <a:srgbClr val="38445A"/>
                          </a:solidFill>
                          <a:latin typeface="Arial"/>
                        </a:rPr>
                        <a:t>USB-IF</a:t>
                      </a:r>
                    </a:p>
                  </a:txBody>
                  <a:tcPr marL="127000" marT="88900" marR="127000" marB="88900" anchor="t">
                    <a:lnL w="0">
                      <a:noFill/>
                    </a:lnL>
                    <a:lnR w="0">
                      <a:noFill/>
                    </a:lnR>
                    <a:lnT w="0">
                      <a:noFill/>
                    </a:lnT>
                    <a:lnB w="6350">
                      <a:solidFill>
                        <a:srgbClr val="C9D1DC"/>
                      </a:solidFill>
                    </a:lnB>
                    <a:noFill/>
                  </a:tcPr>
                </a:tc>
                <a:tc>
                  <a:txBody>
                    <a:bodyPr wrap="square"/>
                    <a:lstStyle/>
                    <a:p>
                      <a:pPr algn="l">
                        <a:lnSpc>
                          <a:spcPts val="1439"/>
                        </a:lnSpc>
                      </a:pPr>
                      <a:r>
                        <a:rPr sz="1200" b="0" i="0" u="none">
                          <a:solidFill>
                            <a:srgbClr val="38445A"/>
                          </a:solidFill>
                          <a:latin typeface="Arial"/>
                        </a:rPr>
                        <a:t>Intel</a:t>
                      </a:r>
                    </a:p>
                  </a:txBody>
                  <a:tcPr marL="127000" marT="88900" marR="127000" marB="88900" anchor="t">
                    <a:lnL w="0">
                      <a:noFill/>
                    </a:lnL>
                    <a:lnR w="0">
                      <a:noFill/>
                    </a:lnR>
                    <a:lnT w="0">
                      <a:noFill/>
                    </a:lnT>
                    <a:lnB w="6350">
                      <a:solidFill>
                        <a:srgbClr val="C9D1DC"/>
                      </a:solidFill>
                    </a:lnB>
                    <a:noFill/>
                  </a:tcPr>
                </a:tc>
              </a:tr>
              <a:tr h="361950">
                <a:tc>
                  <a:txBody>
                    <a:bodyPr wrap="square"/>
                    <a:lstStyle/>
                    <a:p>
                      <a:pPr algn="l">
                        <a:lnSpc>
                          <a:spcPts val="1439"/>
                        </a:lnSpc>
                      </a:pPr>
                      <a:r>
                        <a:rPr sz="1200" b="1" i="0" u="none">
                          <a:solidFill>
                            <a:srgbClr val="000000"/>
                          </a:solidFill>
                          <a:latin typeface="Arial"/>
                        </a:rPr>
                        <a:t>Prędkość</a:t>
                      </a:r>
                    </a:p>
                  </a:txBody>
                  <a:tcPr marL="127000" marT="88900" marR="127000" marB="88900" anchor="t">
                    <a:lnL w="0">
                      <a:noFill/>
                    </a:lnL>
                    <a:lnR w="0">
                      <a:noFill/>
                    </a:lnR>
                    <a:lnT w="0">
                      <a:noFill/>
                    </a:lnT>
                    <a:lnB w="6350">
                      <a:solidFill>
                        <a:srgbClr val="C9D1DC"/>
                      </a:solidFill>
                    </a:lnB>
                    <a:noFill/>
                  </a:tcPr>
                </a:tc>
                <a:tc>
                  <a:txBody>
                    <a:bodyPr wrap="square"/>
                    <a:lstStyle/>
                    <a:p>
                      <a:pPr algn="l">
                        <a:lnSpc>
                          <a:spcPts val="1439"/>
                        </a:lnSpc>
                      </a:pPr>
                      <a:r>
                        <a:rPr sz="1200" b="0" i="0" u="none">
                          <a:solidFill>
                            <a:srgbClr val="38445A"/>
                          </a:solidFill>
                          <a:latin typeface="Arial"/>
                        </a:rPr>
                        <a:t>20, 40 lub 80 Gb/s — zależnie od urządzenia</a:t>
                      </a:r>
                    </a:p>
                  </a:txBody>
                  <a:tcPr marL="127000" marT="88900" marR="127000" marB="88900" anchor="t">
                    <a:lnL w="0">
                      <a:noFill/>
                    </a:lnL>
                    <a:lnR w="0">
                      <a:noFill/>
                    </a:lnR>
                    <a:lnT w="0">
                      <a:noFill/>
                    </a:lnT>
                    <a:lnB w="6350">
                      <a:solidFill>
                        <a:srgbClr val="C9D1DC"/>
                      </a:solidFill>
                    </a:lnB>
                    <a:noFill/>
                  </a:tcPr>
                </a:tc>
                <a:tc>
                  <a:txBody>
                    <a:bodyPr wrap="square"/>
                    <a:lstStyle/>
                    <a:p>
                      <a:pPr algn="l">
                        <a:lnSpc>
                          <a:spcPts val="1439"/>
                        </a:lnSpc>
                      </a:pPr>
                      <a:r>
                        <a:rPr sz="1200" b="0" i="0" u="none">
                          <a:solidFill>
                            <a:srgbClr val="38445A"/>
                          </a:solidFill>
                          <a:latin typeface="Arial"/>
                        </a:rPr>
                        <a:t>40 lub 80 Gb/s — zawsze</a:t>
                      </a:r>
                    </a:p>
                  </a:txBody>
                  <a:tcPr marL="127000" marT="88900" marR="127000" marB="88900" anchor="t">
                    <a:lnL w="0">
                      <a:noFill/>
                    </a:lnL>
                    <a:lnR w="0">
                      <a:noFill/>
                    </a:lnR>
                    <a:lnT w="0">
                      <a:noFill/>
                    </a:lnT>
                    <a:lnB w="6350">
                      <a:solidFill>
                        <a:srgbClr val="C9D1DC"/>
                      </a:solidFill>
                    </a:lnB>
                    <a:noFill/>
                  </a:tcPr>
                </a:tc>
              </a:tr>
              <a:tr h="361950">
                <a:tc>
                  <a:txBody>
                    <a:bodyPr wrap="square"/>
                    <a:lstStyle/>
                    <a:p>
                      <a:pPr algn="l">
                        <a:lnSpc>
                          <a:spcPts val="1439"/>
                        </a:lnSpc>
                      </a:pPr>
                      <a:r>
                        <a:rPr sz="1200" b="1" i="0" u="none">
                          <a:solidFill>
                            <a:srgbClr val="000000"/>
                          </a:solidFill>
                          <a:latin typeface="Arial"/>
                        </a:rPr>
                        <a:t>Tunel PCIe</a:t>
                      </a:r>
                    </a:p>
                  </a:txBody>
                  <a:tcPr marL="127000" marT="88900" marR="127000" marB="88900" anchor="t">
                    <a:lnL w="0">
                      <a:noFill/>
                    </a:lnL>
                    <a:lnR w="0">
                      <a:noFill/>
                    </a:lnR>
                    <a:lnT w="0">
                      <a:noFill/>
                    </a:lnT>
                    <a:lnB w="6350">
                      <a:solidFill>
                        <a:srgbClr val="C9D1DC"/>
                      </a:solidFill>
                    </a:lnB>
                    <a:noFill/>
                  </a:tcPr>
                </a:tc>
                <a:tc>
                  <a:txBody>
                    <a:bodyPr wrap="square"/>
                    <a:lstStyle/>
                    <a:p>
                      <a:pPr algn="l">
                        <a:lnSpc>
                          <a:spcPts val="1439"/>
                        </a:lnSpc>
                      </a:pPr>
                      <a:r>
                        <a:rPr sz="1200" b="0" i="0" u="none">
                          <a:solidFill>
                            <a:srgbClr val="38445A"/>
                          </a:solidFill>
                          <a:latin typeface="Arial"/>
                        </a:rPr>
                        <a:t>opcjonalny</a:t>
                      </a:r>
                    </a:p>
                  </a:txBody>
                  <a:tcPr marL="127000" marT="88900" marR="127000" marB="88900" anchor="t">
                    <a:lnL w="0">
                      <a:noFill/>
                    </a:lnL>
                    <a:lnR w="0">
                      <a:noFill/>
                    </a:lnR>
                    <a:lnT w="0">
                      <a:noFill/>
                    </a:lnT>
                    <a:lnB w="6350">
                      <a:solidFill>
                        <a:srgbClr val="C9D1DC"/>
                      </a:solidFill>
                    </a:lnB>
                    <a:noFill/>
                  </a:tcPr>
                </a:tc>
                <a:tc>
                  <a:txBody>
                    <a:bodyPr wrap="square"/>
                    <a:lstStyle/>
                    <a:p>
                      <a:pPr algn="l">
                        <a:lnSpc>
                          <a:spcPts val="1439"/>
                        </a:lnSpc>
                      </a:pPr>
                      <a:r>
                        <a:rPr sz="1200" b="0" i="0" u="none">
                          <a:solidFill>
                            <a:srgbClr val="38445A"/>
                          </a:solidFill>
                          <a:latin typeface="Arial"/>
                        </a:rPr>
                        <a:t>obowiązkowy</a:t>
                      </a:r>
                    </a:p>
                  </a:txBody>
                  <a:tcPr marL="127000" marT="88900" marR="127000" marB="88900" anchor="t">
                    <a:lnL w="0">
                      <a:noFill/>
                    </a:lnL>
                    <a:lnR w="0">
                      <a:noFill/>
                    </a:lnR>
                    <a:lnT w="0">
                      <a:noFill/>
                    </a:lnT>
                    <a:lnB w="6350">
                      <a:solidFill>
                        <a:srgbClr val="C9D1DC"/>
                      </a:solidFill>
                    </a:lnB>
                    <a:noFill/>
                  </a:tcPr>
                </a:tc>
              </a:tr>
              <a:tr h="361950">
                <a:tc>
                  <a:txBody>
                    <a:bodyPr wrap="square"/>
                    <a:lstStyle/>
                    <a:p>
                      <a:pPr algn="l">
                        <a:lnSpc>
                          <a:spcPts val="1439"/>
                        </a:lnSpc>
                      </a:pPr>
                      <a:r>
                        <a:rPr sz="1200" b="1" i="0" u="none">
                          <a:solidFill>
                            <a:srgbClr val="000000"/>
                          </a:solidFill>
                          <a:latin typeface="Arial"/>
                        </a:rPr>
                        <a:t>Monitory</a:t>
                      </a:r>
                    </a:p>
                  </a:txBody>
                  <a:tcPr marL="127000" marT="88900" marR="127000" marB="88900" anchor="t">
                    <a:lnL w="0">
                      <a:noFill/>
                    </a:lnL>
                    <a:lnR w="0">
                      <a:noFill/>
                    </a:lnR>
                    <a:lnT w="0">
                      <a:noFill/>
                    </a:lnT>
                    <a:lnB w="6350">
                      <a:solidFill>
                        <a:srgbClr val="C9D1DC"/>
                      </a:solidFill>
                    </a:lnB>
                    <a:noFill/>
                  </a:tcPr>
                </a:tc>
                <a:tc>
                  <a:txBody>
                    <a:bodyPr wrap="square"/>
                    <a:lstStyle/>
                    <a:p>
                      <a:pPr algn="l">
                        <a:lnSpc>
                          <a:spcPts val="1439"/>
                        </a:lnSpc>
                      </a:pPr>
                      <a:r>
                        <a:rPr sz="1200" b="0" i="0" u="none">
                          <a:solidFill>
                            <a:srgbClr val="38445A"/>
                          </a:solidFill>
                          <a:latin typeface="Arial"/>
                        </a:rPr>
                        <a:t>zależnie od urządzenia</a:t>
                      </a:r>
                    </a:p>
                  </a:txBody>
                  <a:tcPr marL="127000" marT="88900" marR="127000" marB="88900" anchor="t">
                    <a:lnL w="0">
                      <a:noFill/>
                    </a:lnL>
                    <a:lnR w="0">
                      <a:noFill/>
                    </a:lnR>
                    <a:lnT w="0">
                      <a:noFill/>
                    </a:lnT>
                    <a:lnB w="6350">
                      <a:solidFill>
                        <a:srgbClr val="C9D1DC"/>
                      </a:solidFill>
                    </a:lnB>
                    <a:noFill/>
                  </a:tcPr>
                </a:tc>
                <a:tc>
                  <a:txBody>
                    <a:bodyPr wrap="square"/>
                    <a:lstStyle/>
                    <a:p>
                      <a:pPr algn="l">
                        <a:lnSpc>
                          <a:spcPts val="1439"/>
                        </a:lnSpc>
                      </a:pPr>
                      <a:r>
                        <a:rPr sz="1200" b="0" i="0" u="none">
                          <a:solidFill>
                            <a:srgbClr val="38445A"/>
                          </a:solidFill>
                          <a:latin typeface="Arial"/>
                        </a:rPr>
                        <a:t>TB4: co najmniej 2× 4K</a:t>
                      </a:r>
                    </a:p>
                  </a:txBody>
                  <a:tcPr marL="127000" marT="88900" marR="127000" marB="88900" anchor="t">
                    <a:lnL w="0">
                      <a:noFill/>
                    </a:lnL>
                    <a:lnR w="0">
                      <a:noFill/>
                    </a:lnR>
                    <a:lnT w="0">
                      <a:noFill/>
                    </a:lnT>
                    <a:lnB w="6350">
                      <a:solidFill>
                        <a:srgbClr val="C9D1DC"/>
                      </a:solidFill>
                    </a:lnB>
                    <a:noFill/>
                  </a:tcPr>
                </a:tc>
              </a:tr>
              <a:tr h="358775">
                <a:tc>
                  <a:txBody>
                    <a:bodyPr wrap="square"/>
                    <a:lstStyle/>
                    <a:p>
                      <a:pPr algn="l">
                        <a:lnSpc>
                          <a:spcPts val="1439"/>
                        </a:lnSpc>
                      </a:pPr>
                      <a:r>
                        <a:rPr sz="1200" b="1" i="0" u="none">
                          <a:solidFill>
                            <a:srgbClr val="000000"/>
                          </a:solidFill>
                          <a:latin typeface="Arial"/>
                        </a:rPr>
                        <a:t>Ochrona DMA</a:t>
                      </a:r>
                    </a:p>
                  </a:txBody>
                  <a:tcPr marL="127000" marT="88900" marR="127000" marB="88900" anchor="t">
                    <a:lnL w="0">
                      <a:noFill/>
                    </a:lnL>
                    <a:lnR w="0">
                      <a:noFill/>
                    </a:lnR>
                    <a:lnT w="0">
                      <a:noFill/>
                    </a:lnT>
                    <a:lnB w="0">
                      <a:noFill/>
                    </a:lnB>
                    <a:noFill/>
                  </a:tcPr>
                </a:tc>
                <a:tc>
                  <a:txBody>
                    <a:bodyPr wrap="square"/>
                    <a:lstStyle/>
                    <a:p>
                      <a:pPr algn="l">
                        <a:lnSpc>
                          <a:spcPts val="1439"/>
                        </a:lnSpc>
                      </a:pPr>
                      <a:r>
                        <a:rPr sz="1200" b="0" i="0" u="none">
                          <a:solidFill>
                            <a:srgbClr val="38445A"/>
                          </a:solidFill>
                          <a:latin typeface="Arial"/>
                        </a:rPr>
                        <a:t>zalecana</a:t>
                      </a:r>
                    </a:p>
                  </a:txBody>
                  <a:tcPr marL="127000" marT="88900" marR="127000" marB="88900" anchor="t">
                    <a:lnL w="0">
                      <a:noFill/>
                    </a:lnL>
                    <a:lnR w="0">
                      <a:noFill/>
                    </a:lnR>
                    <a:lnT w="0">
                      <a:noFill/>
                    </a:lnT>
                    <a:lnB w="0">
                      <a:noFill/>
                    </a:lnB>
                    <a:noFill/>
                  </a:tcPr>
                </a:tc>
                <a:tc>
                  <a:txBody>
                    <a:bodyPr wrap="square"/>
                    <a:lstStyle/>
                    <a:p>
                      <a:pPr algn="l">
                        <a:lnSpc>
                          <a:spcPts val="1439"/>
                        </a:lnSpc>
                      </a:pPr>
                      <a:r>
                        <a:rPr sz="1200" b="0" i="0" u="none">
                          <a:solidFill>
                            <a:srgbClr val="38445A"/>
                          </a:solidFill>
                          <a:latin typeface="Arial"/>
                        </a:rPr>
                        <a:t>wymagana</a:t>
                      </a:r>
                    </a:p>
                  </a:txBody>
                  <a:tcPr marL="127000" marT="88900" marR="127000" marB="88900" anchor="t">
                    <a:lnL w="0">
                      <a:noFill/>
                    </a:lnL>
                    <a:lnR w="0">
                      <a:noFill/>
                    </a:lnR>
                    <a:lnT w="0">
                      <a:noFill/>
                    </a:lnT>
                    <a:lnB w="0">
                      <a:noFill/>
                    </a:lnB>
                    <a:noFill/>
                  </a:tcPr>
                </a:tc>
              </a:tr>
            </a:tbl>
          </a:graphicData>
        </a:graphic>
      </p:graphicFrame>
      <p:sp>
        <p:nvSpPr>
          <p:cNvPr id="5" name="Rounded Rectangle 4"/>
          <p:cNvSpPr/>
          <p:nvPr/>
        </p:nvSpPr>
        <p:spPr>
          <a:xfrm>
            <a:off x="812800" y="4338241"/>
            <a:ext cx="10566400" cy="518120"/>
          </a:xfrm>
          <a:prstGeom prst="roundRect">
            <a:avLst>
              <a:gd name="adj" fmla="val 14707"/>
            </a:avLst>
          </a:prstGeom>
          <a:solidFill>
            <a:srgbClr val="F3F5F9"/>
          </a:solidFill>
          <a:ln>
            <a:noFill/>
          </a:ln>
        </p:spPr>
        <p:txBody>
          <a:bodyPr rtlCol="0" anchor="ctr"/>
          <a:lstStyle/>
          <a:p>
            <a:pPr algn="ctr"/>
          </a:p>
        </p:txBody>
      </p:sp>
      <p:sp>
        <p:nvSpPr>
          <p:cNvPr id="6" name="Rectangle 5"/>
          <p:cNvSpPr/>
          <p:nvPr/>
        </p:nvSpPr>
        <p:spPr>
          <a:xfrm>
            <a:off x="812800" y="4338241"/>
            <a:ext cx="38100" cy="518120"/>
          </a:xfrm>
          <a:prstGeom prst="rect">
            <a:avLst/>
          </a:prstGeom>
          <a:solidFill>
            <a:srgbClr val="C2410C"/>
          </a:solidFill>
          <a:ln>
            <a:noFill/>
          </a:ln>
        </p:spPr>
        <p:txBody>
          <a:bodyPr rtlCol="0" anchor="ctr"/>
          <a:lstStyle/>
          <a:p>
            <a:pPr algn="ctr"/>
          </a:p>
        </p:txBody>
      </p:sp>
      <p:sp>
        <p:nvSpPr>
          <p:cNvPr id="7" name="TextBox 6"/>
          <p:cNvSpPr txBox="1"/>
          <p:nvPr/>
        </p:nvSpPr>
        <p:spPr>
          <a:xfrm>
            <a:off x="1079500" y="4490641"/>
            <a:ext cx="10109200" cy="213320"/>
          </a:xfrm>
          <a:prstGeom prst="rect">
            <a:avLst/>
          </a:prstGeom>
          <a:noFill/>
        </p:spPr>
        <p:txBody>
          <a:bodyPr wrap="square" lIns="0" rIns="0" tIns="0" bIns="0"/>
          <a:lstStyle/>
          <a:p>
            <a:pPr algn="l">
              <a:lnSpc>
                <a:spcPts val="1680"/>
              </a:lnSpc>
            </a:pPr>
            <a:r>
              <a:rPr sz="1200" b="0" i="0" u="none">
                <a:solidFill>
                  <a:srgbClr val="142033"/>
                </a:solidFill>
                <a:latin typeface="Arial"/>
              </a:rPr>
              <a:t>Thunderbolt to w praktyce </a:t>
            </a:r>
            <a:r>
              <a:rPr sz="1200" b="1" i="0" u="none">
                <a:solidFill>
                  <a:srgbClr val="C2410C"/>
                </a:solidFill>
                <a:latin typeface="Arial"/>
              </a:rPr>
              <a:t>USB4 z gwarancją</a:t>
            </a:r>
            <a:r>
              <a:rPr sz="1200" b="0" i="0" u="none">
                <a:solidFill>
                  <a:srgbClr val="142033"/>
                </a:solidFill>
                <a:latin typeface="Arial"/>
              </a:rPr>
              <a:t>: minimalny zestaw funkcji, który musi działać.</a:t>
            </a:r>
          </a:p>
        </p:txBody>
      </p:sp>
      <p:sp>
        <p:nvSpPr>
          <p:cNvPr id="8" name="TextBox 7"/>
          <p:cNvSpPr txBox="1"/>
          <p:nvPr/>
        </p:nvSpPr>
        <p:spPr>
          <a:xfrm>
            <a:off x="812800" y="6273800"/>
            <a:ext cx="10604500" cy="177800"/>
          </a:xfrm>
          <a:prstGeom prst="rect">
            <a:avLst/>
          </a:prstGeom>
          <a:noFill/>
        </p:spPr>
        <p:txBody>
          <a:bodyPr wrap="square" lIns="0" rIns="0" tIns="0" bIns="0"/>
          <a:lstStyle/>
          <a:p>
            <a:pPr algn="l">
              <a:lnSpc>
                <a:spcPts val="1439"/>
              </a:lnSpc>
            </a:pPr>
            <a:r>
              <a:rPr sz="1200" b="0" i="0" u="none">
                <a:solidFill>
                  <a:srgbClr val="5A6475"/>
                </a:solidFill>
                <a:latin typeface="Arial"/>
              </a:rPr>
              <a:t>Lekcja 5 · FireWire i Thunderbolt</a:t>
            </a:r>
          </a:p>
        </p:txBody>
      </p:sp>
    </p:spTree>
  </p:cSld>
  <p:clrMapOvr>
    <a:masterClrMapping/>
  </p:clrMapOvr>
</p:sld>
</file>

<file path=ppt/slides/slide11.xml><?xml version="1.0" encoding="utf-8"?>
<p:sld xmlns:a="http://schemas.openxmlformats.org/drawingml/2006/main" xmlns:p="http://schemas.openxmlformats.org/presentationml/2006/main" xmlns:r="http://schemas.openxmlformats.org/officeDocument/2006/relationships">
  <p:cSld>
    <p:bg>
      <p:bgPr>
        <a:solidFill>
          <a:srgbClr val="FCFCFA"/>
        </a:solidFill>
        <a:effectLst/>
      </p:bgPr>
    </p:bg>
    <p:spTree>
      <p:nvGrpSpPr>
        <p:cNvPr id="1" name=""/>
        <p:cNvGrpSpPr/>
        <p:nvPr/>
      </p:nvGrpSpPr>
      <p:grpSpPr/>
      <p:sp>
        <p:nvSpPr>
          <p:cNvPr id="2" name="TextBox 1"/>
          <p:cNvSpPr txBox="1"/>
          <p:nvPr/>
        </p:nvSpPr>
        <p:spPr>
          <a:xfrm>
            <a:off x="812800" y="812800"/>
            <a:ext cx="10604500" cy="177800"/>
          </a:xfrm>
          <a:prstGeom prst="rect">
            <a:avLst/>
          </a:prstGeom>
          <a:noFill/>
        </p:spPr>
        <p:txBody>
          <a:bodyPr wrap="square" lIns="0" rIns="0" tIns="0" bIns="0"/>
          <a:lstStyle/>
          <a:p>
            <a:pPr algn="l">
              <a:lnSpc>
                <a:spcPts val="1439"/>
              </a:lnSpc>
            </a:pPr>
            <a:r>
              <a:rPr sz="1200" b="1" i="0" u="none">
                <a:solidFill>
                  <a:srgbClr val="C2410C"/>
                </a:solidFill>
                <a:latin typeface="Arial"/>
              </a:rPr>
              <a:t>W PRAKTYCE</a:t>
            </a:r>
          </a:p>
        </p:txBody>
      </p:sp>
      <p:sp>
        <p:nvSpPr>
          <p:cNvPr id="3" name="TextBox 2"/>
          <p:cNvSpPr txBox="1"/>
          <p:nvPr/>
        </p:nvSpPr>
        <p:spPr>
          <a:xfrm>
            <a:off x="812800" y="1066800"/>
            <a:ext cx="10604500" cy="502841"/>
          </a:xfrm>
          <a:prstGeom prst="rect">
            <a:avLst/>
          </a:prstGeom>
          <a:noFill/>
        </p:spPr>
        <p:txBody>
          <a:bodyPr wrap="square" lIns="0" rIns="0" tIns="0" bIns="0"/>
          <a:lstStyle/>
          <a:p>
            <a:pPr algn="l">
              <a:lnSpc>
                <a:spcPts val="3960"/>
              </a:lnSpc>
            </a:pPr>
            <a:r>
              <a:rPr sz="3600" b="1" i="0" u="none">
                <a:solidFill>
                  <a:srgbClr val="142033"/>
                </a:solidFill>
                <a:latin typeface="Arial"/>
              </a:rPr>
              <a:t>Zastosowania i bezpieczeństwo</a:t>
            </a:r>
          </a:p>
        </p:txBody>
      </p:sp>
      <p:sp>
        <p:nvSpPr>
          <p:cNvPr id="4" name="Rounded Rectangle 3"/>
          <p:cNvSpPr/>
          <p:nvPr/>
        </p:nvSpPr>
        <p:spPr>
          <a:xfrm>
            <a:off x="812800" y="1874441"/>
            <a:ext cx="5207000" cy="1128316"/>
          </a:xfrm>
          <a:prstGeom prst="roundRect">
            <a:avLst>
              <a:gd name="adj" fmla="val 9004"/>
            </a:avLst>
          </a:prstGeom>
          <a:solidFill>
            <a:srgbClr val="F3F5F9"/>
          </a:solidFill>
          <a:ln w="6350">
            <a:solidFill>
              <a:srgbClr val="C9D1DC"/>
            </a:solidFill>
          </a:ln>
        </p:spPr>
        <p:txBody>
          <a:bodyPr rtlCol="0" anchor="ctr"/>
          <a:lstStyle/>
          <a:p>
            <a:pPr algn="ctr"/>
          </a:p>
        </p:txBody>
      </p:sp>
      <p:sp>
        <p:nvSpPr>
          <p:cNvPr id="5" name="TextBox 4"/>
          <p:cNvSpPr txBox="1"/>
          <p:nvPr/>
        </p:nvSpPr>
        <p:spPr>
          <a:xfrm>
            <a:off x="1047750" y="2083991"/>
            <a:ext cx="4775200" cy="219075"/>
          </a:xfrm>
          <a:prstGeom prst="rect">
            <a:avLst/>
          </a:prstGeom>
          <a:noFill/>
        </p:spPr>
        <p:txBody>
          <a:bodyPr wrap="square" lIns="0" rIns="0" tIns="0" bIns="0"/>
          <a:lstStyle/>
          <a:p>
            <a:pPr algn="l">
              <a:lnSpc>
                <a:spcPts val="1725"/>
              </a:lnSpc>
            </a:pPr>
            <a:r>
              <a:rPr sz="1500" b="1" i="0" u="none">
                <a:solidFill>
                  <a:srgbClr val="142033"/>
                </a:solidFill>
                <a:latin typeface="Arial"/>
              </a:rPr>
              <a:t>eGPU</a:t>
            </a:r>
          </a:p>
        </p:txBody>
      </p:sp>
      <p:sp>
        <p:nvSpPr>
          <p:cNvPr id="6" name="TextBox 5"/>
          <p:cNvSpPr txBox="1"/>
          <p:nvPr/>
        </p:nvSpPr>
        <p:spPr>
          <a:xfrm>
            <a:off x="1047750" y="2366566"/>
            <a:ext cx="4775200" cy="426641"/>
          </a:xfrm>
          <a:prstGeom prst="rect">
            <a:avLst/>
          </a:prstGeom>
          <a:noFill/>
        </p:spPr>
        <p:txBody>
          <a:bodyPr wrap="square" lIns="0" rIns="0" tIns="0" bIns="0"/>
          <a:lstStyle/>
          <a:p>
            <a:pPr algn="l">
              <a:lnSpc>
                <a:spcPts val="1680"/>
              </a:lnSpc>
            </a:pPr>
            <a:r>
              <a:rPr sz="1200" b="0" i="0" u="none">
                <a:solidFill>
                  <a:srgbClr val="38445A"/>
                </a:solidFill>
                <a:latin typeface="Arial"/>
              </a:rPr>
              <a:t>Karta graficzna w zewnętrznej obudowie. TB5 (PCIe 4.0 ×4) mniej ogranicza wydajność niż TB3.</a:t>
            </a:r>
          </a:p>
        </p:txBody>
      </p:sp>
      <p:sp>
        <p:nvSpPr>
          <p:cNvPr id="7" name="Rounded Rectangle 6"/>
          <p:cNvSpPr/>
          <p:nvPr/>
        </p:nvSpPr>
        <p:spPr>
          <a:xfrm>
            <a:off x="6172200" y="1874441"/>
            <a:ext cx="5207000" cy="1128316"/>
          </a:xfrm>
          <a:prstGeom prst="roundRect">
            <a:avLst>
              <a:gd name="adj" fmla="val 9004"/>
            </a:avLst>
          </a:prstGeom>
          <a:solidFill>
            <a:srgbClr val="F3F5F9"/>
          </a:solidFill>
          <a:ln w="6350">
            <a:solidFill>
              <a:srgbClr val="C9D1DC"/>
            </a:solidFill>
          </a:ln>
        </p:spPr>
        <p:txBody>
          <a:bodyPr rtlCol="0" anchor="ctr"/>
          <a:lstStyle/>
          <a:p>
            <a:pPr algn="ctr"/>
          </a:p>
        </p:txBody>
      </p:sp>
      <p:sp>
        <p:nvSpPr>
          <p:cNvPr id="8" name="TextBox 7"/>
          <p:cNvSpPr txBox="1"/>
          <p:nvPr/>
        </p:nvSpPr>
        <p:spPr>
          <a:xfrm>
            <a:off x="6407150" y="2083991"/>
            <a:ext cx="4775200" cy="219075"/>
          </a:xfrm>
          <a:prstGeom prst="rect">
            <a:avLst/>
          </a:prstGeom>
          <a:noFill/>
        </p:spPr>
        <p:txBody>
          <a:bodyPr wrap="square" lIns="0" rIns="0" tIns="0" bIns="0"/>
          <a:lstStyle/>
          <a:p>
            <a:pPr algn="l">
              <a:lnSpc>
                <a:spcPts val="1725"/>
              </a:lnSpc>
            </a:pPr>
            <a:r>
              <a:rPr sz="1500" b="1" i="0" u="none">
                <a:solidFill>
                  <a:srgbClr val="142033"/>
                </a:solidFill>
                <a:latin typeface="Arial"/>
              </a:rPr>
              <a:t>Stacje dokujące</a:t>
            </a:r>
          </a:p>
        </p:txBody>
      </p:sp>
      <p:sp>
        <p:nvSpPr>
          <p:cNvPr id="9" name="TextBox 8"/>
          <p:cNvSpPr txBox="1"/>
          <p:nvPr/>
        </p:nvSpPr>
        <p:spPr>
          <a:xfrm>
            <a:off x="6407150" y="2366566"/>
            <a:ext cx="4775200" cy="213320"/>
          </a:xfrm>
          <a:prstGeom prst="rect">
            <a:avLst/>
          </a:prstGeom>
          <a:noFill/>
        </p:spPr>
        <p:txBody>
          <a:bodyPr wrap="square" lIns="0" rIns="0" tIns="0" bIns="0"/>
          <a:lstStyle/>
          <a:p>
            <a:pPr algn="l">
              <a:lnSpc>
                <a:spcPts val="1680"/>
              </a:lnSpc>
            </a:pPr>
            <a:r>
              <a:rPr sz="1200" b="0" i="0" u="none">
                <a:solidFill>
                  <a:srgbClr val="38445A"/>
                </a:solidFill>
                <a:latin typeface="Arial"/>
              </a:rPr>
              <a:t>Jeden kabel: monitory, sieć, dyski i ładowanie laptopa.</a:t>
            </a:r>
          </a:p>
        </p:txBody>
      </p:sp>
      <p:sp>
        <p:nvSpPr>
          <p:cNvPr id="10" name="Rounded Rectangle 9"/>
          <p:cNvSpPr/>
          <p:nvPr/>
        </p:nvSpPr>
        <p:spPr>
          <a:xfrm>
            <a:off x="812800" y="3155156"/>
            <a:ext cx="5207000" cy="1128316"/>
          </a:xfrm>
          <a:prstGeom prst="roundRect">
            <a:avLst>
              <a:gd name="adj" fmla="val 9004"/>
            </a:avLst>
          </a:prstGeom>
          <a:solidFill>
            <a:srgbClr val="F3F5F9"/>
          </a:solidFill>
          <a:ln w="6350">
            <a:solidFill>
              <a:srgbClr val="C9D1DC"/>
            </a:solidFill>
          </a:ln>
        </p:spPr>
        <p:txBody>
          <a:bodyPr rtlCol="0" anchor="ctr"/>
          <a:lstStyle/>
          <a:p>
            <a:pPr algn="ctr"/>
          </a:p>
        </p:txBody>
      </p:sp>
      <p:sp>
        <p:nvSpPr>
          <p:cNvPr id="11" name="TextBox 10"/>
          <p:cNvSpPr txBox="1"/>
          <p:nvPr/>
        </p:nvSpPr>
        <p:spPr>
          <a:xfrm>
            <a:off x="1047750" y="3364706"/>
            <a:ext cx="4775200" cy="219075"/>
          </a:xfrm>
          <a:prstGeom prst="rect">
            <a:avLst/>
          </a:prstGeom>
          <a:noFill/>
        </p:spPr>
        <p:txBody>
          <a:bodyPr wrap="square" lIns="0" rIns="0" tIns="0" bIns="0"/>
          <a:lstStyle/>
          <a:p>
            <a:pPr algn="l">
              <a:lnSpc>
                <a:spcPts val="1725"/>
              </a:lnSpc>
            </a:pPr>
            <a:r>
              <a:rPr sz="1500" b="1" i="0" u="none">
                <a:solidFill>
                  <a:srgbClr val="142033"/>
                </a:solidFill>
                <a:latin typeface="Arial"/>
              </a:rPr>
              <a:t>Szybkie dyski</a:t>
            </a:r>
          </a:p>
        </p:txBody>
      </p:sp>
      <p:sp>
        <p:nvSpPr>
          <p:cNvPr id="12" name="TextBox 11"/>
          <p:cNvSpPr txBox="1"/>
          <p:nvPr/>
        </p:nvSpPr>
        <p:spPr>
          <a:xfrm>
            <a:off x="1047750" y="3647281"/>
            <a:ext cx="4775200" cy="213320"/>
          </a:xfrm>
          <a:prstGeom prst="rect">
            <a:avLst/>
          </a:prstGeom>
          <a:noFill/>
        </p:spPr>
        <p:txBody>
          <a:bodyPr wrap="square" lIns="0" rIns="0" tIns="0" bIns="0"/>
          <a:lstStyle/>
          <a:p>
            <a:pPr algn="l">
              <a:lnSpc>
                <a:spcPts val="1680"/>
              </a:lnSpc>
            </a:pPr>
            <a:r>
              <a:rPr sz="1200" b="0" i="0" u="none">
                <a:solidFill>
                  <a:srgbClr val="38445A"/>
                </a:solidFill>
                <a:latin typeface="Arial"/>
              </a:rPr>
              <a:t>Zewnętrzne SSD NVMe przez tunel PCIe — kilka GB/s.</a:t>
            </a:r>
          </a:p>
        </p:txBody>
      </p:sp>
      <p:sp>
        <p:nvSpPr>
          <p:cNvPr id="13" name="Rounded Rectangle 12"/>
          <p:cNvSpPr/>
          <p:nvPr/>
        </p:nvSpPr>
        <p:spPr>
          <a:xfrm>
            <a:off x="6172200" y="3155156"/>
            <a:ext cx="5207000" cy="1128316"/>
          </a:xfrm>
          <a:prstGeom prst="roundRect">
            <a:avLst>
              <a:gd name="adj" fmla="val 9004"/>
            </a:avLst>
          </a:prstGeom>
          <a:solidFill>
            <a:srgbClr val="F3F5F9"/>
          </a:solidFill>
          <a:ln w="6350">
            <a:solidFill>
              <a:srgbClr val="C9D1DC"/>
            </a:solidFill>
          </a:ln>
        </p:spPr>
        <p:txBody>
          <a:bodyPr rtlCol="0" anchor="ctr"/>
          <a:lstStyle/>
          <a:p>
            <a:pPr algn="ctr"/>
          </a:p>
        </p:txBody>
      </p:sp>
      <p:sp>
        <p:nvSpPr>
          <p:cNvPr id="14" name="TextBox 13"/>
          <p:cNvSpPr txBox="1"/>
          <p:nvPr/>
        </p:nvSpPr>
        <p:spPr>
          <a:xfrm>
            <a:off x="6407150" y="3364706"/>
            <a:ext cx="4775200" cy="219075"/>
          </a:xfrm>
          <a:prstGeom prst="rect">
            <a:avLst/>
          </a:prstGeom>
          <a:noFill/>
        </p:spPr>
        <p:txBody>
          <a:bodyPr wrap="square" lIns="0" rIns="0" tIns="0" bIns="0"/>
          <a:lstStyle/>
          <a:p>
            <a:pPr algn="l">
              <a:lnSpc>
                <a:spcPts val="1725"/>
              </a:lnSpc>
            </a:pPr>
            <a:r>
              <a:rPr sz="1500" b="1" i="0" u="none">
                <a:solidFill>
                  <a:srgbClr val="142033"/>
                </a:solidFill>
                <a:latin typeface="Arial"/>
              </a:rPr>
              <a:t>Bezpieczeństwo</a:t>
            </a:r>
          </a:p>
        </p:txBody>
      </p:sp>
      <p:sp>
        <p:nvSpPr>
          <p:cNvPr id="15" name="TextBox 14"/>
          <p:cNvSpPr txBox="1"/>
          <p:nvPr/>
        </p:nvSpPr>
        <p:spPr>
          <a:xfrm>
            <a:off x="6407150" y="3647281"/>
            <a:ext cx="4775200" cy="426641"/>
          </a:xfrm>
          <a:prstGeom prst="rect">
            <a:avLst/>
          </a:prstGeom>
          <a:noFill/>
        </p:spPr>
        <p:txBody>
          <a:bodyPr wrap="square" lIns="0" rIns="0" tIns="0" bIns="0"/>
          <a:lstStyle/>
          <a:p>
            <a:pPr algn="l">
              <a:lnSpc>
                <a:spcPts val="1680"/>
              </a:lnSpc>
            </a:pPr>
            <a:r>
              <a:rPr sz="1200" b="0" i="0" u="none">
                <a:solidFill>
                  <a:srgbClr val="38445A"/>
                </a:solidFill>
                <a:latin typeface="Arial"/>
              </a:rPr>
              <a:t>Dostęp do PCIe = dostęp do pamięci (DMA). Atak Thunderspy (2020) → ochrona IOMMU i Kernel DMA Protection.</a:t>
            </a:r>
          </a:p>
        </p:txBody>
      </p:sp>
      <p:sp>
        <p:nvSpPr>
          <p:cNvPr id="16" name="TextBox 15"/>
          <p:cNvSpPr txBox="1"/>
          <p:nvPr/>
        </p:nvSpPr>
        <p:spPr>
          <a:xfrm>
            <a:off x="812800" y="6273800"/>
            <a:ext cx="10604500" cy="177800"/>
          </a:xfrm>
          <a:prstGeom prst="rect">
            <a:avLst/>
          </a:prstGeom>
          <a:noFill/>
        </p:spPr>
        <p:txBody>
          <a:bodyPr wrap="square" lIns="0" rIns="0" tIns="0" bIns="0"/>
          <a:lstStyle/>
          <a:p>
            <a:pPr algn="l">
              <a:lnSpc>
                <a:spcPts val="1439"/>
              </a:lnSpc>
            </a:pPr>
            <a:r>
              <a:rPr sz="1200" b="0" i="0" u="none">
                <a:solidFill>
                  <a:srgbClr val="5A6475"/>
                </a:solidFill>
                <a:latin typeface="Arial"/>
              </a:rPr>
              <a:t>Lekcja 5 · FireWire i Thunderbolt</a:t>
            </a:r>
          </a:p>
        </p:txBody>
      </p:sp>
    </p:spTree>
  </p:cSld>
  <p:clrMapOvr>
    <a:masterClrMapping/>
  </p:clrMapOvr>
</p:sld>
</file>

<file path=ppt/slides/slide12.xml><?xml version="1.0" encoding="utf-8"?>
<p:sld xmlns:a="http://schemas.openxmlformats.org/drawingml/2006/main" xmlns:p="http://schemas.openxmlformats.org/presentationml/2006/main" xmlns:r="http://schemas.openxmlformats.org/officeDocument/2006/relationships">
  <p:cSld>
    <p:bg>
      <p:bgPr>
        <a:solidFill>
          <a:srgbClr val="FFAD8A"/>
        </a:solidFill>
        <a:effectLst/>
      </p:bgPr>
    </p:bg>
    <p:spTree>
      <p:nvGrpSpPr>
        <p:cNvPr id="1" name=""/>
        <p:cNvGrpSpPr/>
        <p:nvPr/>
      </p:nvGrpSpPr>
      <p:grpSpPr/>
      <p:sp>
        <p:nvSpPr>
          <p:cNvPr id="2" name="TextBox 1"/>
          <p:cNvSpPr txBox="1"/>
          <p:nvPr/>
        </p:nvSpPr>
        <p:spPr>
          <a:xfrm>
            <a:off x="812800" y="812800"/>
            <a:ext cx="10604500" cy="177800"/>
          </a:xfrm>
          <a:prstGeom prst="rect">
            <a:avLst/>
          </a:prstGeom>
          <a:noFill/>
        </p:spPr>
        <p:txBody>
          <a:bodyPr wrap="square" lIns="0" rIns="0" tIns="0" bIns="0"/>
          <a:lstStyle/>
          <a:p>
            <a:pPr algn="l">
              <a:lnSpc>
                <a:spcPts val="1439"/>
              </a:lnSpc>
            </a:pPr>
            <a:r>
              <a:rPr sz="1200" b="1" i="0" u="none">
                <a:solidFill>
                  <a:srgbClr val="142033"/>
                </a:solidFill>
                <a:latin typeface="Arial"/>
              </a:rPr>
              <a:t>SPRAWDŹ SIĘ</a:t>
            </a:r>
          </a:p>
        </p:txBody>
      </p:sp>
      <p:sp>
        <p:nvSpPr>
          <p:cNvPr id="3" name="TextBox 2"/>
          <p:cNvSpPr txBox="1"/>
          <p:nvPr/>
        </p:nvSpPr>
        <p:spPr>
          <a:xfrm>
            <a:off x="812800" y="1066800"/>
            <a:ext cx="10604500" cy="502841"/>
          </a:xfrm>
          <a:prstGeom prst="rect">
            <a:avLst/>
          </a:prstGeom>
          <a:noFill/>
        </p:spPr>
        <p:txBody>
          <a:bodyPr wrap="square" lIns="0" rIns="0" tIns="0" bIns="0"/>
          <a:lstStyle/>
          <a:p>
            <a:pPr algn="l">
              <a:lnSpc>
                <a:spcPts val="3960"/>
              </a:lnSpc>
            </a:pPr>
            <a:r>
              <a:rPr sz="3600" b="1" i="0" u="none">
                <a:solidFill>
                  <a:srgbClr val="142033"/>
                </a:solidFill>
                <a:latin typeface="Arial"/>
              </a:rPr>
              <a:t>Pytania na koniec lekcji</a:t>
            </a:r>
          </a:p>
        </p:txBody>
      </p:sp>
      <p:sp>
        <p:nvSpPr>
          <p:cNvPr id="4" name="TextBox 3"/>
          <p:cNvSpPr txBox="1"/>
          <p:nvPr/>
        </p:nvSpPr>
        <p:spPr>
          <a:xfrm>
            <a:off x="812800" y="1874441"/>
            <a:ext cx="419100" cy="285750"/>
          </a:xfrm>
          <a:prstGeom prst="rect">
            <a:avLst/>
          </a:prstGeom>
          <a:noFill/>
        </p:spPr>
        <p:txBody>
          <a:bodyPr wrap="square" lIns="0" rIns="0" tIns="0" bIns="0"/>
          <a:lstStyle/>
          <a:p>
            <a:pPr algn="l">
              <a:lnSpc>
                <a:spcPts val="2400"/>
              </a:lnSpc>
            </a:pPr>
            <a:r>
              <a:rPr sz="2000" b="1" i="0" u="none">
                <a:solidFill>
                  <a:srgbClr val="142033"/>
                </a:solidFill>
                <a:latin typeface="Arial"/>
              </a:rPr>
              <a:t>1</a:t>
            </a:r>
          </a:p>
        </p:txBody>
      </p:sp>
      <p:sp>
        <p:nvSpPr>
          <p:cNvPr id="5" name="TextBox 4"/>
          <p:cNvSpPr txBox="1"/>
          <p:nvPr/>
        </p:nvSpPr>
        <p:spPr>
          <a:xfrm>
            <a:off x="1397000" y="1906191"/>
            <a:ext cx="4770735" cy="266700"/>
          </a:xfrm>
          <a:prstGeom prst="rect">
            <a:avLst/>
          </a:prstGeom>
          <a:noFill/>
        </p:spPr>
        <p:txBody>
          <a:bodyPr wrap="square" lIns="0" rIns="0" tIns="0" bIns="0"/>
          <a:lstStyle/>
          <a:p>
            <a:pPr algn="l">
              <a:lnSpc>
                <a:spcPts val="2100"/>
              </a:lnSpc>
            </a:pPr>
            <a:r>
              <a:rPr sz="1500" b="0" i="0" u="none">
                <a:solidFill>
                  <a:srgbClr val="142033"/>
                </a:solidFill>
                <a:latin typeface="Arial"/>
              </a:rPr>
              <a:t>Dlaczego FireWire, choć szybsze, przegrało z USB 2.0?</a:t>
            </a:r>
          </a:p>
        </p:txBody>
      </p:sp>
      <p:sp>
        <p:nvSpPr>
          <p:cNvPr id="6" name="TextBox 5"/>
          <p:cNvSpPr txBox="1"/>
          <p:nvPr/>
        </p:nvSpPr>
        <p:spPr>
          <a:xfrm>
            <a:off x="812800" y="2350691"/>
            <a:ext cx="419100" cy="285750"/>
          </a:xfrm>
          <a:prstGeom prst="rect">
            <a:avLst/>
          </a:prstGeom>
          <a:noFill/>
        </p:spPr>
        <p:txBody>
          <a:bodyPr wrap="square" lIns="0" rIns="0" tIns="0" bIns="0"/>
          <a:lstStyle/>
          <a:p>
            <a:pPr algn="l">
              <a:lnSpc>
                <a:spcPts val="2400"/>
              </a:lnSpc>
            </a:pPr>
            <a:r>
              <a:rPr sz="2000" b="1" i="0" u="none">
                <a:solidFill>
                  <a:srgbClr val="142033"/>
                </a:solidFill>
                <a:latin typeface="Arial"/>
              </a:rPr>
              <a:t>2</a:t>
            </a:r>
          </a:p>
        </p:txBody>
      </p:sp>
      <p:sp>
        <p:nvSpPr>
          <p:cNvPr id="7" name="TextBox 6"/>
          <p:cNvSpPr txBox="1"/>
          <p:nvPr/>
        </p:nvSpPr>
        <p:spPr>
          <a:xfrm>
            <a:off x="1397000" y="2382441"/>
            <a:ext cx="4697214" cy="266700"/>
          </a:xfrm>
          <a:prstGeom prst="rect">
            <a:avLst/>
          </a:prstGeom>
          <a:noFill/>
        </p:spPr>
        <p:txBody>
          <a:bodyPr wrap="square" lIns="0" rIns="0" tIns="0" bIns="0"/>
          <a:lstStyle/>
          <a:p>
            <a:pPr algn="l">
              <a:lnSpc>
                <a:spcPts val="2100"/>
              </a:lnSpc>
            </a:pPr>
            <a:r>
              <a:rPr sz="1500" b="0" i="0" u="none">
                <a:solidFill>
                  <a:srgbClr val="142033"/>
                </a:solidFill>
                <a:latin typeface="Arial"/>
              </a:rPr>
              <a:t>Co znaczy „tunelowanie PCIe” i do czego się przydaje?</a:t>
            </a:r>
          </a:p>
        </p:txBody>
      </p:sp>
      <p:sp>
        <p:nvSpPr>
          <p:cNvPr id="8" name="TextBox 7"/>
          <p:cNvSpPr txBox="1"/>
          <p:nvPr/>
        </p:nvSpPr>
        <p:spPr>
          <a:xfrm>
            <a:off x="812800" y="2826941"/>
            <a:ext cx="419100" cy="285750"/>
          </a:xfrm>
          <a:prstGeom prst="rect">
            <a:avLst/>
          </a:prstGeom>
          <a:noFill/>
        </p:spPr>
        <p:txBody>
          <a:bodyPr wrap="square" lIns="0" rIns="0" tIns="0" bIns="0"/>
          <a:lstStyle/>
          <a:p>
            <a:pPr algn="l">
              <a:lnSpc>
                <a:spcPts val="2400"/>
              </a:lnSpc>
            </a:pPr>
            <a:r>
              <a:rPr sz="2000" b="1" i="0" u="none">
                <a:solidFill>
                  <a:srgbClr val="142033"/>
                </a:solidFill>
                <a:latin typeface="Arial"/>
              </a:rPr>
              <a:t>3</a:t>
            </a:r>
          </a:p>
        </p:txBody>
      </p:sp>
      <p:sp>
        <p:nvSpPr>
          <p:cNvPr id="9" name="TextBox 8"/>
          <p:cNvSpPr txBox="1"/>
          <p:nvPr/>
        </p:nvSpPr>
        <p:spPr>
          <a:xfrm>
            <a:off x="1397000" y="2858691"/>
            <a:ext cx="4736505" cy="266700"/>
          </a:xfrm>
          <a:prstGeom prst="rect">
            <a:avLst/>
          </a:prstGeom>
          <a:noFill/>
        </p:spPr>
        <p:txBody>
          <a:bodyPr wrap="square" lIns="0" rIns="0" tIns="0" bIns="0"/>
          <a:lstStyle/>
          <a:p>
            <a:pPr algn="l">
              <a:lnSpc>
                <a:spcPts val="2100"/>
              </a:lnSpc>
            </a:pPr>
            <a:r>
              <a:rPr sz="1500" b="0" i="0" u="none">
                <a:solidFill>
                  <a:srgbClr val="142033"/>
                </a:solidFill>
                <a:latin typeface="Arial"/>
              </a:rPr>
              <a:t>Kiedy Thunderbolt 5 przełącza się na tryb 120/40 Gb/s?</a:t>
            </a:r>
          </a:p>
        </p:txBody>
      </p:sp>
      <p:sp>
        <p:nvSpPr>
          <p:cNvPr id="10" name="TextBox 9"/>
          <p:cNvSpPr txBox="1"/>
          <p:nvPr/>
        </p:nvSpPr>
        <p:spPr>
          <a:xfrm>
            <a:off x="812800" y="3303191"/>
            <a:ext cx="419100" cy="285750"/>
          </a:xfrm>
          <a:prstGeom prst="rect">
            <a:avLst/>
          </a:prstGeom>
          <a:noFill/>
        </p:spPr>
        <p:txBody>
          <a:bodyPr wrap="square" lIns="0" rIns="0" tIns="0" bIns="0"/>
          <a:lstStyle/>
          <a:p>
            <a:pPr algn="l">
              <a:lnSpc>
                <a:spcPts val="2400"/>
              </a:lnSpc>
            </a:pPr>
            <a:r>
              <a:rPr sz="2000" b="1" i="0" u="none">
                <a:solidFill>
                  <a:srgbClr val="142033"/>
                </a:solidFill>
                <a:latin typeface="Arial"/>
              </a:rPr>
              <a:t>4</a:t>
            </a:r>
          </a:p>
        </p:txBody>
      </p:sp>
      <p:sp>
        <p:nvSpPr>
          <p:cNvPr id="11" name="TextBox 10"/>
          <p:cNvSpPr txBox="1"/>
          <p:nvPr/>
        </p:nvSpPr>
        <p:spPr>
          <a:xfrm>
            <a:off x="1397000" y="3334941"/>
            <a:ext cx="4396879" cy="266700"/>
          </a:xfrm>
          <a:prstGeom prst="rect">
            <a:avLst/>
          </a:prstGeom>
          <a:noFill/>
        </p:spPr>
        <p:txBody>
          <a:bodyPr wrap="square" lIns="0" rIns="0" tIns="0" bIns="0"/>
          <a:lstStyle/>
          <a:p>
            <a:pPr algn="l">
              <a:lnSpc>
                <a:spcPts val="2100"/>
              </a:lnSpc>
            </a:pPr>
            <a:r>
              <a:rPr sz="1500" b="0" i="0" u="none">
                <a:solidFill>
                  <a:srgbClr val="142033"/>
                </a:solidFill>
                <a:latin typeface="Arial"/>
              </a:rPr>
              <a:t>Czym Thunderbolt 4 różni się od „zwykłego” USB4?</a:t>
            </a:r>
          </a:p>
        </p:txBody>
      </p:sp>
      <p:sp>
        <p:nvSpPr>
          <p:cNvPr id="12" name="TextBox 11"/>
          <p:cNvSpPr txBox="1"/>
          <p:nvPr/>
        </p:nvSpPr>
        <p:spPr>
          <a:xfrm>
            <a:off x="812800" y="6273800"/>
            <a:ext cx="10604500" cy="177800"/>
          </a:xfrm>
          <a:prstGeom prst="rect">
            <a:avLst/>
          </a:prstGeom>
          <a:noFill/>
        </p:spPr>
        <p:txBody>
          <a:bodyPr wrap="square" lIns="0" rIns="0" tIns="0" bIns="0"/>
          <a:lstStyle/>
          <a:p>
            <a:pPr algn="l">
              <a:lnSpc>
                <a:spcPts val="1439"/>
              </a:lnSpc>
            </a:pPr>
            <a:r>
              <a:rPr sz="1200" b="0" i="0" u="none">
                <a:solidFill>
                  <a:srgbClr val="142033"/>
                </a:solidFill>
                <a:latin typeface="Arial"/>
              </a:rPr>
              <a:t>Źródła: Intel (Thunderbolt 5), USB-IF, informacje o macOS 26 i jądrze Linux</a:t>
            </a:r>
          </a:p>
        </p:txBody>
      </p:sp>
    </p:spTree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/>
      <a:bodyPr/>
      <a:lstStyle/>
      <a:style>
        <a:lnRef idx="1">
          <a:schemeClr val="accent1"/>
        </a:lnRef>
        <a:fillRef idx="3">
          <a:schemeClr val="accent1"/>
        </a:fillRef>
        <a:effectRef idx="2">
          <a:schemeClr val="accent1"/>
        </a:effectRef>
        <a:fontRef idx="minor">
          <a:schemeClr val="lt1"/>
        </a:fontRef>
      </a:style>
    </a:spDef>
    <a:lnDef>
      <a:spPr/>
      <a:bodyPr/>
      <a:lstStyle/>
      <a:style>
        <a:lnRef idx="2">
          <a:schemeClr val="accent1"/>
        </a:lnRef>
        <a:fillRef idx="0">
          <a:schemeClr val="accent1"/>
        </a:fillRef>
        <a:effectRef idx="1">
          <a:schemeClr val="accent1"/>
        </a:effectRef>
        <a:fontRef idx="minor">
          <a:schemeClr val="tx1"/>
        </a:fontRef>
      </a:style>
    </a:lnDef>
  </a:objectDefaults>
  <a:extraClrSchemeLst/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/>
      <a:bodyPr/>
      <a:lstStyle/>
      <a:style>
        <a:lnRef idx="1">
          <a:schemeClr val="accent1"/>
        </a:lnRef>
        <a:fillRef idx="3">
          <a:schemeClr val="accent1"/>
        </a:fillRef>
        <a:effectRef idx="2">
          <a:schemeClr val="accent1"/>
        </a:effectRef>
        <a:fontRef idx="minor">
          <a:schemeClr val="lt1"/>
        </a:fontRef>
      </a:style>
    </a:spDef>
    <a:lnDef>
      <a:spPr/>
      <a:bodyPr/>
      <a:lstStyle/>
      <a:style>
        <a:lnRef idx="2">
          <a:schemeClr val="accent1"/>
        </a:lnRef>
        <a:fillRef idx="0">
          <a:schemeClr val="accent1"/>
        </a:fillRef>
        <a:effectRef idx="1">
          <a:schemeClr val="accent1"/>
        </a:effectRef>
        <a:fontRef idx="minor">
          <a:schemeClr val="tx1"/>
        </a:fontRef>
      </a:style>
    </a:lnDef>
  </a:objectDefaults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1</TotalTime>
  <Words>0</Words>
  <Application>Microsoft Macintosh PowerPoint</Application>
  <PresentationFormat>On-screen Show (4:3)</PresentationFormat>
  <Paragraphs>0</Paragraphs>
  <Slides>0</Slides>
  <Notes>0</Notes>
  <HiddenSlides>0</HiddenSlides>
  <MMClips>0</MMClips>
  <ScaleCrop>false</ScaleCrop>
  <HeadingPairs>
    <vt:vector size="4" baseType="variant">
      <vt:variant>
        <vt:lpstr>Theme</vt:lpstr>
      </vt:variant>
      <vt:variant>
        <vt:i4>1</vt:i4>
      </vt:variant>
      <vt:variant>
        <vt:lpstr>Slide Titles</vt:lpstr>
      </vt:variant>
      <vt:variant>
        <vt:i4>0</vt:i4>
      </vt:variant>
    </vt:vector>
  </HeadingPairs>
  <TitlesOfParts>
    <vt:vector size="1" baseType="lpstr">
      <vt:lpstr>Office Theme</vt:lpstr>
    </vt:vector>
  </TitlesOfParts>
  <Manager/>
  <Company/>
  <LinksUpToDate>false</LinksUpToDate>
  <SharedDoc>false</SharedDoc>
  <HyperlinkBase/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Lekcja 5: FireWire i Thunderbolt</dc:title>
  <dc:subject/>
  <dc:creator>Damian Radzik</dc:creator>
  <cp:keywords/>
  <dc:description>generated using python-pptx</dc:description>
  <cp:lastModifiedBy>Steve Canny</cp:lastModifiedBy>
  <cp:revision>1</cp:revision>
  <dcterms:created xsi:type="dcterms:W3CDTF">2013-01-27T09:14:16Z</dcterms:created>
  <dcterms:modified xsi:type="dcterms:W3CDTF">2013-01-27T09:15:58Z</dcterms:modified>
  <cp:category/>
</cp:coreProperties>
</file>