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wyłącznie obronna: pokazujemy zasady i poprawny kod, bez przykładów ataków. Lista OWASP Top 10 w wersji 2025 (opublikowana pod koniec 2025 r.). Skrypty PHP uruchomiono na PHP 8.3 (php -S + curl), nagłówki na slajdach są prawdziwe.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OWASP (Open Worldwide Application Security Project) publikuje listę co kilka lat na podstawie danych z tysięcy aplikacji. Nowości 2025: łańcuch dostaw oprogramowania (A03) i obsługa sytuacji wyjątkowych (A10). Zapytaj: które z tych tematów już poznaliśmy na lekcjach 2.08–2.10?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Dobra praktyka „defense in depth”: kilka niezależnych warstw. Jeśli jedna zawiedzie, kolejna ogranicza skutki.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To jedyne miejsce, gdzie zmienna trafia do treści SQL — ale tylko wartość z naszej tablicy, nigdy tekst od użytkownika. Wynik z bazy testowej MariaDB.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Wynik sprawdzony przez curl na serwerze php -S. Krótka funkcja e() oszczędza pisania i zmniejsza ryzyko, że ktoś zapomni. Frameworki (Blade w Laravelu, React) escapują automatycznie — zobaczymy to na lekcjach 2.14–2.15.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CSP mówi przeglądarce, skąd wolno ładować skrypty, style i obrazy. Nawet jeśli gdzieś zabraknie escapowania, wstrzyknięty skrypt bez właściwego nonce się nie wykona. Wdrażając CSP na istniejącej stronie, zacznij od nagłówka Content-Security-Policy-Report-Only i obserwuj konsolę.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Wyniki sprawdzone przez curl. Operator ??= (PHP 7.4+) ustawia token tylko, jeśli jeszcze go nie ma. Każdy formularz zmieniający dane (POST) dostaje ukryte pole z tokenem — w Laravelu robi to dyrektywa @csrf.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prawdziwej aplikacji czasy prób zapisujemy w tabeli (login, ip, czas), bo sesję atakujący może po prostu porzucić. Wynik skrócony (próby 2–4 identyczne jak 1).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Przykład uruchomiono na bazie SQLite w pamięci (PDO, ten sam kod działa z MySQL). To najczęstsza kategoria w OWASP Top 10: aplikacja pokazuje cudze dane, bo sprawdza tylko „czy zalogowany”, a nie „czy to jego”.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HSTS włączamy dopiero, gdy cała domena działa po HTTPS. Nagłówki można też ustawić w konfiguracji serwera (Apache: Header always set …), wtedy dotyczą także plików statycznych. Starszy nagłówek X-Frame-Options zastępuje dziś frame-ancestors w CSP.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Wersje PHP wg php.net (październik 2026): 8.5 i 8.4 — wsparcie aktywne, 8.3 — tylko poprawki bezpieczeństwa do końca 2027. Polecenia audit wymagają dostępu do internetu (bazy podatności) — w środowisku przygotowania slajdów nie było go, więc nie pokazujemy wyniku.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5: po włączeniu CSP sprawdźcie konsolę — przeglądarka zgłasza zasoby zablokowane przez politykę. To dobra okazja, by przenieść skrypty inline do plików .js.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5: żądanie można wysłać bez interfejsu — serwer musi sam sprawdzić uprawnienia przy każdym żądaniu.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7C3AED"/>
                </a:solidFill>
                <a:latin typeface="Arial"/>
              </a:rPr>
              <a:t>Witryny i aplikacje internetowe · Rok 2 · Lekcja 11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478484"/>
            <a:ext cx="10604500" cy="1386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Bezpieczeństwo aplikacji webowych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4068366"/>
            <a:ext cx="106045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OWASP Top 10 (2025) od strony obrońcy: poprawny kod, nagłówki i dobre nawyki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OWASP TOP 10 — 2025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Dziesięć najważniejszych ryzyk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3705626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739577"/>
                <a:gridCol w="5283200"/>
                <a:gridCol w="4543623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Kategoria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Główna obrona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A01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Broken Access Control — błędna kontrola dostępu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sprawdzanie uprawnień na serwerze przy każdym żądaniu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A02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Security Misconfiguration — błędna konfiguracja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display_errors Off, domyślne hasła zmienione, nagłówki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A03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Software Supply Chain Failures — łańcuch dostaw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znane źródła bibliotek, composer audit, aktualizacje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1554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A04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Cryptographic Failures — kryptografia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HTTPS wszędzie, password_hash, losowość z random_bytes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A05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Injection — wstrzyknięcia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zapytania przygotowane, escapowanie wyjścia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A06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Insecure Design — niebezpieczny projekt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myślenie o zagrożeniach już przy projektowaniu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A07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Authentication Failures — uwierzytelnianie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limity prób, MFA, bezpieczne sesje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A08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Software or Data Integrity Failures — integralność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podpisy i sumy kontrolne, composer.lock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A09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Security Logging and Alerting Failures — logi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logowanie zdarzeń i reagowanie na 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A10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Mishandling of Exceptional Conditions — wyjątki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obsługa błędów, bezpieczne domyślne zachowanie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11 · Bezpieczeństwo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ZASADA NADRZĘDNA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Dane od użytkownika to dane, nie kod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2317750" cy="1188541"/>
          </a:xfrm>
          <a:prstGeom prst="roundRect">
            <a:avLst>
              <a:gd name="adj" fmla="val 6411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231775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203835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Wejście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78930"/>
            <a:ext cx="2038350" cy="617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walidacja: typ, zakres, długość, format —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filter_input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, biała lista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9450" y="2104827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562350" y="1653480"/>
            <a:ext cx="2317750" cy="1188541"/>
          </a:xfrm>
          <a:prstGeom prst="roundRect">
            <a:avLst>
              <a:gd name="adj" fmla="val 6411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3562350" y="1653480"/>
            <a:ext cx="231775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721100" y="1831280"/>
            <a:ext cx="203835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Baza danych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21100" y="2078930"/>
            <a:ext cx="2038350" cy="617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zapytania przygotowane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— wartości osobno od treści SQL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69000" y="2104827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311900" y="1653480"/>
            <a:ext cx="2317750" cy="1188541"/>
          </a:xfrm>
          <a:prstGeom prst="roundRect">
            <a:avLst>
              <a:gd name="adj" fmla="val 6411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311900" y="1653480"/>
            <a:ext cx="231775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470650" y="1831280"/>
            <a:ext cx="203835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Wyjście HTML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70650" y="2078930"/>
            <a:ext cx="2038350" cy="4113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htmlspecialchars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— znaki &lt; &gt; &amp; " ' jako tekst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718550" y="2104827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9061450" y="1653480"/>
            <a:ext cx="2317750" cy="1188541"/>
          </a:xfrm>
          <a:prstGeom prst="roundRect">
            <a:avLst>
              <a:gd name="adj" fmla="val 6411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9061450" y="1653480"/>
            <a:ext cx="231775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220200" y="1831280"/>
            <a:ext cx="203835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Przeglądarka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220200" y="2078930"/>
            <a:ext cx="2038350" cy="4113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Content-Security-Policy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jako druga linia obrony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812800" y="3096022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1022350" y="3280172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Każde źródło jest niezaufane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22350" y="3587452"/>
            <a:ext cx="48260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$_GET, $_POST, $_COOKIE, $_FILES, nagłówki, a nawet dane z własnej bazy wpisane wcześniej przez użytkowników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172200" y="3096022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6381750" y="3280172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Walidacja w JS to wygoda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381750" y="3587452"/>
            <a:ext cx="48260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sprawdzanie w przeglądarce pomaga użytkownikowi, ale obowiązuje tylko to, co sprawdzi serwer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11 · Bezpieczeństwo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A05 — WSTRZYKNIĘCIA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Parametry i biała lista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541268" cy="3329682"/>
          </a:xfrm>
          <a:prstGeom prst="roundRect">
            <a:avLst>
              <a:gd name="adj" fmla="val 228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32968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$sortowania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[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02036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'nazwa'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 =&gt;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'nazwa ASC'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04541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'cena_rosnaco'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 =&gt;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'cena ASC'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7047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'cena_malejaco'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'cena DESC'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09552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2058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$order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$sortowania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$_GET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'sort'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14563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 ??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'nazwa ASC'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17069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19574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$pdo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prepare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SELECT nazwa, cena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622080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0B7A3B"/>
                </a:solidFill>
                <a:latin typeface="Courier New"/>
              </a:rPr>
              <a:t>  FROM produkty WHERE nazwa LIKE 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824585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0B7A3B"/>
                </a:solidFill>
                <a:latin typeface="Courier New"/>
              </a:rPr>
              <a:t>  ORDER BY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$order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027091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execute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'%'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. 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$_GET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'szukaj'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 .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'%'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]);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229596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foreach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as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432102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{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'nazwa'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 –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{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'cena'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634607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658868" y="1653480"/>
            <a:ext cx="4758432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dla ?szukaj=o&amp;sort=cena_malejaco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658868" y="1894780"/>
            <a:ext cx="4720332" cy="1507133"/>
          </a:xfrm>
          <a:prstGeom prst="roundRect">
            <a:avLst>
              <a:gd name="adj" fmla="val 505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6658868" y="1894780"/>
            <a:ext cx="50800" cy="1507133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6900168" y="2040830"/>
            <a:ext cx="432028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Kolejowa przygoda – 169.00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900168" y="2243336"/>
            <a:ext cx="432028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Zamki i drogi – 119.00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900168" y="2445841"/>
            <a:ext cx="432028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Szybkie oko – 59.99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900168" y="2648347"/>
            <a:ext cx="432028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Mapa Polski 1000 el. – 49.00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00168" y="2850852"/>
            <a:ext cx="432028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Kraków nocą 500 el. – 39.00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900168" y="3053358"/>
            <a:ext cx="432028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Solaris – 34.99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887468" y="3554313"/>
            <a:ext cx="4529832" cy="11096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wartości (tekst, liczby) → zawsze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?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lub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:nazwa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nazw kolumn i kierunku sortowania nie da się podać jako parametru → wybór z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tablicy dozwolonych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nieznana wartość → bezpieczna wartość domyślna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11 · Bezpieczeństwo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A05 — XSS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Escapowanie wyjścia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335984" cy="2409428"/>
          </a:xfrm>
          <a:prstGeom prst="roundRect">
            <a:avLst>
              <a:gd name="adj" fmla="val 316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409428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93593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493593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1D4ED8"/>
                </a:solidFill>
                <a:latin typeface="Courier New"/>
              </a:rPr>
              <a:t>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(?string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$tekst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): string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493593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493593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htmlspecialchars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$tekst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??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493593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ENT_QUOTES | ENT_SUBSTITUTE,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'UTF-8'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493593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493593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$komentarz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$_GET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'k'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493593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?&gt;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93393"/>
            <a:ext cx="493593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&gt;Komentarz: 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&lt;?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 e(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$komentarz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 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05126"/>
            <a:ext cx="493593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value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&lt;?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 e(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$komentarz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 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4215309"/>
            <a:ext cx="537408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Wygenerowany HTML dla k = </a:t>
            </a:r>
            <a:r>
              <a:rPr sz="1200" b="1" i="0" u="none">
                <a:solidFill>
                  <a:srgbClr val="5A6475"/>
                </a:solidFill>
                <a:latin typeface="Arial"/>
              </a:rPr>
              <a:t>Ala</a:t>
            </a:r>
            <a:r>
              <a:rPr sz="1200" b="1" i="0" u="none">
                <a:solidFill>
                  <a:srgbClr val="5A6475"/>
                </a:solidFill>
                <a:latin typeface="Arial"/>
              </a:rPr>
              <a:t> &amp; "Ola"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12800" y="4456609"/>
            <a:ext cx="5335984" cy="660400"/>
          </a:xfrm>
          <a:prstGeom prst="roundRect">
            <a:avLst>
              <a:gd name="adj" fmla="val 1153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812800" y="4456609"/>
            <a:ext cx="50800" cy="6604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1054100" y="4602659"/>
            <a:ext cx="4935934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&gt;Komentarz: &amp;lt;b&amp;gt;Ala&amp;lt;/b&amp;gt; &amp;amp; &amp;quot;Ola&amp;quot;&lt;/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786809"/>
            <a:ext cx="4935934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0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00" b="0" i="0" u="none">
                <a:solidFill>
                  <a:srgbClr val="9A3412"/>
                </a:solidFill>
                <a:latin typeface="Courier New"/>
              </a:rPr>
              <a:t>value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00" b="0" i="0" u="none">
                <a:solidFill>
                  <a:srgbClr val="0B7A3B"/>
                </a:solidFill>
                <a:latin typeface="Courier New"/>
              </a:rPr>
              <a:t>"&amp;lt;b&amp;gt;Ala&amp;lt;/b&amp;gt; &amp;amp; &amp;quot;Ola&amp;quot;"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453584" y="1653480"/>
            <a:ext cx="3987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453584" y="1894780"/>
            <a:ext cx="3949700" cy="1422400"/>
          </a:xfrm>
          <a:prstGeom prst="roundRect">
            <a:avLst>
              <a:gd name="adj" fmla="val 5357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6459934" y="1901130"/>
            <a:ext cx="3937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6561534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6713934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6866334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ounded Rectangle 26"/>
          <p:cNvSpPr/>
          <p:nvPr/>
        </p:nvSpPr>
        <p:spPr>
          <a:xfrm>
            <a:off x="7069534" y="1964630"/>
            <a:ext cx="3225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7158434" y="1977330"/>
            <a:ext cx="3086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localhost/e.php?k=…</a:t>
            </a:r>
          </a:p>
        </p:txBody>
      </p:sp>
      <p:pic>
        <p:nvPicPr>
          <p:cNvPr id="29" name="Picture 28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9934" y="2231330"/>
            <a:ext cx="3937000" cy="107950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6682184" y="3469580"/>
            <a:ext cx="4735116" cy="11858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znaczniki od użytkownika wyświetlają się jako zwykły tekst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ENT_QUOTES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bezpieczne także w atrybutach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escapuj w momencie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wypisywania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, a w bazie trzymaj oryginał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 JS: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textContent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zamiast innerHTML dla danych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11 · Bezpieczeństwo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DRUGA LINIA OBRONY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Content-Security-Policy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577280"/>
            <a:ext cx="5334000" cy="2317155"/>
          </a:xfrm>
          <a:prstGeom prst="roundRect">
            <a:avLst>
              <a:gd name="adj" fmla="val 328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577280"/>
            <a:ext cx="50800" cy="2317155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23330"/>
            <a:ext cx="4933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25836"/>
            <a:ext cx="4933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$nonce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base64_encode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random_bytes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16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28341"/>
            <a:ext cx="4933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7C3AED"/>
                </a:solidFill>
                <a:latin typeface="Courier New"/>
              </a:rPr>
              <a:t>header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Content-Security-Policy: default-src 'self';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330847"/>
            <a:ext cx="4933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.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script-src 'self' 'nonce-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$nonce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';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33352"/>
            <a:ext cx="4933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.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object-src 'none'; frame-ancestors 'none';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735858"/>
            <a:ext cx="4933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.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base-uri 'self'; form-action 'self'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2938363"/>
            <a:ext cx="4933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?&gt;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140869"/>
            <a:ext cx="4933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nonce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&lt;?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$nonce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343374"/>
            <a:ext cx="4933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console.log(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'dozwolony'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545880"/>
            <a:ext cx="4933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6451600" y="1577280"/>
          <a:ext cx="4927600" cy="185459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266652"/>
                <a:gridCol w="2660948"/>
              </a:tblGrid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Dyrektywa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83170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default-src 'self'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zasoby tylko z własnej domeny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514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script-src 'nonce-…'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uruchom tylko skrypty z tym jednorazowym kodem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object-src 'none'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żadnych wtyczek &lt;object&gt;/&lt;embed&gt;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frame-ancestors 'none'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strony nie można osadzić w ramce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form-action 'self'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formularze wysyłane tylko do nas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812800" y="4072235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Nagłówek odpowiedzi (curl -i) — nonce inny przy każdym żądaniu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12800" y="4313535"/>
            <a:ext cx="10566400" cy="660400"/>
          </a:xfrm>
          <a:prstGeom prst="roundRect">
            <a:avLst>
              <a:gd name="adj" fmla="val 1153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ectangle 18"/>
          <p:cNvSpPr/>
          <p:nvPr/>
        </p:nvSpPr>
        <p:spPr>
          <a:xfrm>
            <a:off x="812800" y="4313535"/>
            <a:ext cx="50800" cy="6604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1054100" y="4459585"/>
            <a:ext cx="101663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Content-Security-Policy: default-src 'self'; script-src 'self' 'nonce-y/KBHMUO1J9uWmRHbuf6KQ=='; object-src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643735"/>
            <a:ext cx="1016635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'none'; frame-ancestors 'none'; base-uri 'self'; form-action 'self'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11 · Bezpieczeństwo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CSRF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Token formularza i SameSite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334000" cy="3937198"/>
          </a:xfrm>
          <a:prstGeom prst="roundRect">
            <a:avLst>
              <a:gd name="adj" fmla="val 193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937198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933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02036"/>
            <a:ext cx="4933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7C3AED"/>
                </a:solidFill>
                <a:latin typeface="Courier New"/>
              </a:rPr>
              <a:t>session_start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04541"/>
            <a:ext cx="4933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$_SESSION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'csrf'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 ??=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bin2hex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random_bytes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32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7047"/>
            <a:ext cx="4933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09552"/>
            <a:ext cx="4933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$_SERVER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'REQUEST_METHOD'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 ===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'POST'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2058"/>
            <a:ext cx="4933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$token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$_POST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'csrf'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14563"/>
            <a:ext cx="4933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(!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hash_equals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$_SESSION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'csrf'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],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$token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)) {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17069"/>
            <a:ext cx="4933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http_response_code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403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19574"/>
            <a:ext cx="4933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exit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'Nieprawidłowy token formularza.'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622080"/>
            <a:ext cx="4933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824585"/>
            <a:ext cx="4933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exit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'Zapisano zmiany.'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027091"/>
            <a:ext cx="4933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229596"/>
            <a:ext cx="4933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?&gt;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432102"/>
            <a:ext cx="4933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form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method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"post"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634607"/>
            <a:ext cx="4933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"hidden"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name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"csrf"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837112"/>
            <a:ext cx="4933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value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&lt;?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$_SESSION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'csrf'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 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5039618"/>
            <a:ext cx="4933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&gt;Zapisz&lt;/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54100" y="5242123"/>
            <a:ext cx="4933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form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graphicFrame>
        <p:nvGraphicFramePr>
          <p:cNvPr id="24" name="Table 23"/>
          <p:cNvGraphicFramePr>
            <a:graphicFrameLocks noGrp="1"/>
          </p:cNvGraphicFramePr>
          <p:nvPr/>
        </p:nvGraphicFramePr>
        <p:xfrm>
          <a:off x="6451600" y="1653480"/>
          <a:ext cx="4927600" cy="15216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68128"/>
                <a:gridCol w="2759472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Żądanie POST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Odpowiedź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sesja + poprawny token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 · Zapisano zmiany.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sesja + inny token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403 · Nieprawidłowy token formularza.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bez sesji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403 · Nieprawidłowy token formularza.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6680200" y="3330674"/>
            <a:ext cx="4737100" cy="1664494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CSRF: inna strona próbuje wysłać formularz w imieniu zalogowanego użytkownika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token jest losowy i znany tylko naszej stronie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hash_equals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porównuje w stałym czasie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ciasteczko sesji z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SameSite=Lax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to dodatkowa warstwa (lekcja 2.09)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11 · Bezpieczeństwo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A07 — UWIERZYTELNIANIE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Hasła, limity prób, drugi składnik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746452" cy="3771106"/>
          </a:xfrm>
          <a:prstGeom prst="roundRect">
            <a:avLst>
              <a:gd name="adj" fmla="val 202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771106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667085"/>
                </a:solidFill>
                <a:latin typeface="Courier New"/>
              </a:rPr>
              <a:t>// uproszczony licznik nieudanych prób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92809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1D4ED8"/>
                </a:solidFill>
                <a:latin typeface="Courier New"/>
              </a:rPr>
              <a:t>moznaProbowac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array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$proby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int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$teraz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): bool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86087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379365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$ostatnie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array_filter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$proby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72643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fn(int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 =&gt;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&gt;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$teraz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-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15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*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60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  </a:t>
            </a:r>
            <a:r>
              <a:rPr sz="1050" b="0" i="0" u="none">
                <a:solidFill>
                  <a:srgbClr val="667085"/>
                </a:solidFill>
                <a:latin typeface="Courier New"/>
              </a:rPr>
              <a:t>// 15 min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765921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count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$ostatnie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 &lt;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2959199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152477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345755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$teraz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_800_000_000;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539034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$proby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[];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732312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for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$i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$i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&lt;=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6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$i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++) {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3925590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(!moznaProbowac(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$proby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$teraz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+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$i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)) {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118868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Próba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$i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: zablokowano, spróbuj za 15 min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312146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continue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505424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698702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$proby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[] =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$teraz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+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$i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    </a:t>
            </a:r>
            <a:r>
              <a:rPr sz="1050" b="0" i="0" u="none">
                <a:solidFill>
                  <a:srgbClr val="667085"/>
                </a:solidFill>
                <a:latin typeface="Courier New"/>
              </a:rPr>
              <a:t>// błędne hasło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4891980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Próba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$i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: błędne hasło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54100" y="5085259"/>
            <a:ext cx="5346402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864052" y="1653480"/>
            <a:ext cx="4553248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864052" y="1894780"/>
            <a:ext cx="4515148" cy="1102122"/>
          </a:xfrm>
          <a:prstGeom prst="roundRect">
            <a:avLst>
              <a:gd name="adj" fmla="val 691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ectangle 25"/>
          <p:cNvSpPr/>
          <p:nvPr/>
        </p:nvSpPr>
        <p:spPr>
          <a:xfrm>
            <a:off x="6864052" y="1894780"/>
            <a:ext cx="50800" cy="110212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7105352" y="2040830"/>
            <a:ext cx="411509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Próba 1: błędne hasło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105352" y="2243336"/>
            <a:ext cx="411509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…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105352" y="2445841"/>
            <a:ext cx="411509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Próba 5: błędne hasło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105352" y="2648347"/>
            <a:ext cx="411509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Próba 6: zablokowano, spróbuj za 15 min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092652" y="3149302"/>
            <a:ext cx="4324648" cy="168592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hasła: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password_hash / password_verify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, min. 12 znaków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limit prób na konto i adres IP (czasy prób w bazie)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uwierzytelnianie dwuskładnikowe (aplikacja TOTP, klucze dostępu — passkeys)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jeden komunikat „błędny login lub hasło”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session_regenerate_id(true)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po zalogowaniu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11 · Bezpieczeństwo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A01 — KONTROLA DOSTĘPU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Sprawdzaj właściciela zasobu na serwerze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746452" cy="3329682"/>
          </a:xfrm>
          <a:prstGeom prst="roundRect">
            <a:avLst>
              <a:gd name="adj" fmla="val 228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32968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1D4ED8"/>
                </a:solidFill>
                <a:latin typeface="Courier New"/>
              </a:rPr>
              <a:t>pobierzZamowienie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(PDO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$pdo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int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$id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02036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                   int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$uid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): ?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array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04541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7047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$pdo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prepare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'SELECT id, kwota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09552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0B7A3B"/>
                </a:solidFill>
                <a:latin typeface="Courier New"/>
              </a:rPr>
              <a:t>    FROM zamowienia WHERE id = ? AND klient_id = ?'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2058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execute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([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$id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$uid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14563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fetch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(PDO::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FETCH_ASSOC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 ?: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null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17069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19574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622080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$uid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                    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// z $_SESSION['uid']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824585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foreach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([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7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8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as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$id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 {    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// z $_GET['id']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027091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$z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pobierzZamowienie(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$pdo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$id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$uid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229596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$z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?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Zamówienie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$id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: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{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$z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'kwota'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 zł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432102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  :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Zamówienie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$id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: 404 Nie znaleziono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634607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864052" y="1653480"/>
            <a:ext cx="4553248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(klient 1; zamówienie 8 należy do klienta 2)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864052" y="1894780"/>
            <a:ext cx="4515148" cy="734020"/>
          </a:xfrm>
          <a:prstGeom prst="roundRect">
            <a:avLst>
              <a:gd name="adj" fmla="val 103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6864052" y="1894780"/>
            <a:ext cx="50800" cy="73402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7105352" y="2040830"/>
            <a:ext cx="4115098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Zamówienie 7: 129.9 zł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105352" y="2261791"/>
            <a:ext cx="4115098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Zamówienie 8: 404 Nie znaleziono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092652" y="2781201"/>
            <a:ext cx="4324648" cy="1425178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ukrycie przycisku w HTML to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nie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zabezpieczenie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id z adresu URL zawsze łączymy z id z sesji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domyślnie: brak dostępu (deny by default)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panel admina: rola sprawdzana na każdej podstronie, odpowiedź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403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11 · Bezpieczeństwo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A02 / A04 — HTTPS I NAGŁÓWKI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Szyfrowanie i bezpieczne ustawienia domyślne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537200" cy="871934"/>
          </a:xfrm>
          <a:prstGeom prst="roundRect">
            <a:avLst>
              <a:gd name="adj" fmla="val 873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871934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1371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7C3AED"/>
                </a:solidFill>
                <a:latin typeface="Courier New"/>
              </a:rPr>
              <a:t>header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'Strict-Transport-Security: max-age=31536000'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92809"/>
            <a:ext cx="51371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7C3AED"/>
                </a:solidFill>
                <a:latin typeface="Courier New"/>
              </a:rPr>
              <a:t>header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'X-Content-Type-Options: nosniff'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86087"/>
            <a:ext cx="51371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7C3AED"/>
                </a:solidFill>
                <a:latin typeface="Courier New"/>
              </a:rPr>
              <a:t>header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'Referrer-Policy: strict-origin-when-cross-origin'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2677815"/>
            <a:ext cx="5575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Odpowiedź serwera (curl -i)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2919115"/>
            <a:ext cx="5537200" cy="871934"/>
          </a:xfrm>
          <a:prstGeom prst="roundRect">
            <a:avLst>
              <a:gd name="adj" fmla="val 873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812800" y="2919115"/>
            <a:ext cx="50800" cy="871934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054100" y="3065165"/>
            <a:ext cx="51371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Strict-Transport-Security: max-age=31536000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58443"/>
            <a:ext cx="51371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X-Content-Type-Options: nosniff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51721"/>
            <a:ext cx="51371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Referrer-Policy: strict-origin-when-cross-origin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1400" y="3943449"/>
            <a:ext cx="5346700" cy="794147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certyfikat TLS za darmo: Let's Encrypt (u większości hostingów jednym kliknięciem)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przekierowanie HTTP → HTTPS na całej stronie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6654800" y="1653480"/>
          <a:ext cx="4724400" cy="219749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362200"/>
                <a:gridCol w="2362200"/>
              </a:tblGrid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Nagłówek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Po co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454620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Strict-Transport-Security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przeglądarka łączy się tylko przez HTTPS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514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Content-Security-Policy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skąd wolno ładować skrypty i zasoby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X-Content-Type-Options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nie zgaduj typu pliku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514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Referrer-Policy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ile adresu przekazać innym stronom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frame-ancestors (CSP)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zakaz osadzania w ramkach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11 · Bezpieczeństwo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A03, A08, A09, A10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Zależności, logi i sytuacje wyjątkowe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207000" cy="1342330"/>
          </a:xfrm>
          <a:prstGeom prst="roundRect">
            <a:avLst>
              <a:gd name="adj" fmla="val 7568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Zależności (A03, A08)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826000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composer audit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i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npm audit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sprawdzają znane podatności; instaluj z oficjalnych repozytoriów; zatwierdzaj composer.lock / package-lock.json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653480"/>
            <a:ext cx="5207000" cy="1342330"/>
          </a:xfrm>
          <a:prstGeom prst="roundRect">
            <a:avLst>
              <a:gd name="adj" fmla="val 7568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3817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Aktualizacje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81750" y="2144911"/>
            <a:ext cx="48260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wspierana wersja PHP (dziś 8.3–8.5), aktualny CMS i wtyczki; nieużywane biblioteki usuń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48211"/>
            <a:ext cx="5207000" cy="1120080"/>
          </a:xfrm>
          <a:prstGeom prst="roundRect">
            <a:avLst>
              <a:gd name="adj" fmla="val 907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22350" y="3332361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Logi (A09)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2350" y="3639641"/>
            <a:ext cx="48260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zapisuj logowania, błędy, odmowy dostępu — bez haseł i tokenów; ktoś musi je czytać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48211"/>
            <a:ext cx="5207000" cy="1120080"/>
          </a:xfrm>
          <a:prstGeom prst="roundRect">
            <a:avLst>
              <a:gd name="adj" fmla="val 907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381750" y="3332361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Wyjątki (A10)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81750" y="3639641"/>
            <a:ext cx="48260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każdy błąd kończy się bezpiecznie: transakcja wycofana, dostęp odmówiony, użytkownik dostaje ogólny komunikat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2800" y="4522291"/>
            <a:ext cx="10566400" cy="734020"/>
          </a:xfrm>
          <a:prstGeom prst="roundRect">
            <a:avLst>
              <a:gd name="adj" fmla="val 103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812800" y="4522291"/>
            <a:ext cx="50800" cy="73402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054100" y="4668341"/>
            <a:ext cx="10166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composer audit    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# biblioteki PHP z projektu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889302"/>
            <a:ext cx="10166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npm audit         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# pakiety JavaScript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11 · Bezpieczeństwo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7291487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do projektu sklepu funkcję e() i użyj jej we wszystkich miejscach wypisywania danych.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8092281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Zamień sortowanie listy produktów na wybór z białej listy; sprawdź zachowanie dla nieznanej wartości.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5790009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token CSRF do formularzy dodawania, edycji i usuwania produktu.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908456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Zabezpiecz stronę „Moje zamówienia” tak, by klient widział tylko swoje zamówienia (WHERE … AND klient_id = ?).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789047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Ustaw nagłówki CSP, X-Content-Type-Options i Referrer-Policy; sprawdź je w DevTools → Network.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11 · Bezpieczeństwo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7C3A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642808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Wymień trzy kategorie z OWASP Top 10 (2025) i sposób obrony przed nimi.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549771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nazwy kolumn do ORDER BY wybieramy z białej listy?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393442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robi htmlspecialchars i kiedy go używamy?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208160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 działa token CSRF?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822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6200" y="3514030"/>
            <a:ext cx="618966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ukrycie przycisku „Usuń” nie chroni przed usunięciem rekordu?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OWASP Top 10:2025, OWASP Cheat Sheet Series, php.net, MDN (Content-Security-Policy, Strict-Transport-Security)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2.11 Bezpieczeństwo aplikacji webowych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