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dawnych lekcji 'SQL zapytania' i 'Wildcards'. Uwaga: w lekcji Wildcards były wzorce [bsp]%, [a-c]% i [!bsp]% — to składnia SQL Server i Access, w MySQL nie działa (zwróci zero wierszy). W MySQL LIKE zna tylko % i _, a klasy znaków robi się przez REGEXP (rok 2).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Zapamiętajmy kolejność zapisu. Kolejność wykonania wyjaśnia wiele błędów, np. 'Unknown column alias in where clause'.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slajdzie wynik zaokrąglono funkcją ROUND, żeby uniknąć długich ułamków. Pierwsze uruchomienie bez ROUND to dobry pretekst do pokazania problemu.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Teksty i daty w apostrofach. Porównania tekstów zależą od collation — w utf8mb4_polish_ci 'kraków' = 'Kraków'.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Bez nawiasów serwer czyta: kategoria 1 (wszystkie laptopy, także drogie) LUB (kategoria 2 i tanie). Dlatego pojawiają się laptopy po 3–5 tys. zł. Zasada: przy mieszaniu AND i OR zawsze nawiasy.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% — dowolny ciąg znaków (także pusty), _ — dokładnie jeden znak. Znak ucieczki domyślnie \. NOT LIKE odwraca warunek.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egzaminacyjne E.14/INF.03: 'Aby kwerenda zwróciła nazwy producentów tak, by się nie powtarzały' → SELECT DISTINCT producent FROM programy. Odpowiedzi SELECT UNIQUE i WHERE NOT DUPLICATE są błędne.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Hub USB-C ma id_kategorii NULL, dlatego jest na początku. Bez ORDER BY kolejność wierszy nie jest gwarantowana.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LIMIT jest rozszerzeniem MySQL/MariaDB/PostgreSQL/SQLite. Standard SQL ma FETCH FIRST n ROWS ONLY (MariaDB też to obsługuje od 10.6), a SQL Server — TOP.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Odpowiedź: A. Pytanie z dawnego testu E.14 — nadal typowe dla INF.03. C i D zwracają wszystkie kolumny, B i D używają 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2: WHERE stan &lt; 5 obejmuje też stan = 0. Zad. 4: SELECT DISTINCT status FROM zamowienia.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ORDER BY … LIMIT 10 OFFSET 20.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11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4784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Zapytania SELECT: wybieranie i filtrowanie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4068366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Kolumny, warunki, wzorce LIKE, sortowanie i stronicowanie wyników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BUDOWA ZAPYTANIA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Szkielet polecenia SELECT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2251075"/>
          </a:xfrm>
          <a:prstGeom prst="roundRect">
            <a:avLst>
              <a:gd name="adj" fmla="val 338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51075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  [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DISTINCT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] kolumny | wyrażenia | *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8845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    tabela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6468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   warunek na wierszach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64090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GROUP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kolumny          </a:t>
            </a:r>
            <a:r>
              <a:rPr sz="1500" b="0" i="0" u="none">
                <a:solidFill>
                  <a:srgbClr val="667085"/>
                </a:solidFill>
                <a:latin typeface="Courier New"/>
              </a:rPr>
              <a:t>-- lekcja 13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91713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HAVING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  warunek na grupach </a:t>
            </a:r>
            <a:r>
              <a:rPr sz="1500" b="0" i="0" u="none">
                <a:solidFill>
                  <a:srgbClr val="667085"/>
                </a:solidFill>
                <a:latin typeface="Courier New"/>
              </a:rPr>
              <a:t>-- lekcja 13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19335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ORDER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kolumny [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ASC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|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DESC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]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46958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LIMIT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   [przesunięcie,] liczba;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4158555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4158555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431095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4526855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Kolejność klauzul jest stała. Serwer wykonuje je jednak w innym porządku: FROM → WHERE → GROUP BY → HAVING → SELECT → ORDER BY → LIMIT. Dlatego w WHERE nie użyjesz aliasu z SELECT.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11 · SELECT i WHERE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PROJEKCJA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Wybór kolumn i aliasy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2100" cy="1753394"/>
          </a:xfrm>
          <a:prstGeom prst="roundRect">
            <a:avLst>
              <a:gd name="adj" fmla="val 43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753394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cena,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cena *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1.23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brutto,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stan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`sztuk w magazynie`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LIMIT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19700" y="1653480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5219700" y="1894780"/>
          <a:ext cx="6159499" cy="14313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05472"/>
                <a:gridCol w="939502"/>
                <a:gridCol w="939502"/>
                <a:gridCol w="1775023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brutto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sztuk w magazynie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4057.77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6763.77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4199.00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5164.77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27" IPS 165 Hz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1149.00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1413.27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219700" y="3392785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4 wiersze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1400" y="3824585"/>
            <a:ext cx="10375900" cy="92571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*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oznacza wszystkie kolumny — wygodne przy podglądzie, ale w aplikacjach wypisuj kolumny jawnie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AS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nadaje nazwę kolumnie wynikowej; alias ze spacją w odwrotnych apostrofach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 SELECT można liczyć: +, −, *, /, a także wywoływać funkcje (lekcja 12)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11 · SELECT i WHERE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SELEKCJA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Filtrowanie wierszy: WHERE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799" cy="300196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39180"/>
                <a:gridCol w="1744464"/>
                <a:gridCol w="184715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Operator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= &lt;&gt; !=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równe, różne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miasto = 'Kraków'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&lt; &gt; &lt;= &gt;=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porównania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cena &gt;= 1000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58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AND, OR, NOT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łączenie warunków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stan &gt; 0 AND cena &lt; 500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BETWEEN a AND 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przedziale (z końcami)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cena BETWEEN 300 AND 700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58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 (…)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jedna z wartości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id_kategorii IN (1, 2)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IS 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wartości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miasto IS 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58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LIKE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wzorzec tekstu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nazwa LIKE 'Laptop%'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6248400" y="1653480"/>
            <a:ext cx="5130800" cy="1274762"/>
          </a:xfrm>
          <a:prstGeom prst="roundRect">
            <a:avLst>
              <a:gd name="adj" fmla="val 597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50800" cy="127476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024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nazwa, cena, stan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24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024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stan &gt;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024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AND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cena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BETWEEN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300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AND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700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248400" y="3080643"/>
          <a:ext cx="5130800" cy="171569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426817"/>
                <a:gridCol w="1015206"/>
                <a:gridCol w="688777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24" biurowy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Klawiatura mechaniczna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349.00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Dysk SSD NVMe 2 TB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Pamięć RAM DDR5 32 GB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489.00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Pakiet biurowy (licencja)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248400" y="4863009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 wierszy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11 · SELECT i WHERE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PUŁAPKA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AND jest silniejsze niż OR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5772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Bez nawiasów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18580"/>
            <a:ext cx="5130800" cy="1201341"/>
          </a:xfrm>
          <a:prstGeom prst="roundRect">
            <a:avLst>
              <a:gd name="adj" fmla="val 63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18580"/>
            <a:ext cx="50800" cy="12013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19773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zamiar: monitory lub laptopy tańsze niż 2000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982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nazwa, cena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2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id_kategorii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id_kategorii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402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cena &lt;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2000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812800" y="3172321"/>
          <a:ext cx="5130800" cy="158591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731518"/>
                <a:gridCol w="1399282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4199.00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27" IPS 165 Hz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1149.00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24" biurowy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12800" y="4824909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 wierszy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15772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Z nawiasami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818580"/>
            <a:ext cx="513080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248400" y="1818580"/>
            <a:ext cx="50800" cy="98038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02400" y="19773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nazwa, cena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1982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(id_kategorii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id_kategorii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4192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cena &lt;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2000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6248400" y="2951361"/>
          <a:ext cx="5130800" cy="79771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731518"/>
                <a:gridCol w="1399282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27" IPS 165 Hz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1149.00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24" biurowy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6248400" y="3815755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2 wiersze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11 · SELECT i WHERE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WZORCE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LIKE: % i _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223401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44464"/>
                <a:gridCol w="3386336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Wzorzec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Pasuje do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'Lap%'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zaczyna się od „Lap”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'%Pro'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kończy się na „Pro”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'%USB%'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zawiera „USB”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'_a%'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druga litera to „a”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'___'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dokładnie 3 znaki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'%\_%'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zawiera podkreślnik (znak dosłowny)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6248400" y="1653480"/>
            <a:ext cx="5130800" cy="1035447"/>
          </a:xfrm>
          <a:prstGeom prst="roundRect">
            <a:avLst>
              <a:gd name="adj" fmla="val 735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50800" cy="1035447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024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imie, nazwisko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24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024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nazwisko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LIKE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'%ska'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6248400" y="2841327"/>
          <a:ext cx="5130800" cy="14313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98886"/>
                <a:gridCol w="2931914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Zofia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Wiśniewska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Kamińska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Julia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Zielińska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Natalia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Dąbrowska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248400" y="4339332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4 wiersze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4771132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4771132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66800" y="492353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5139432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Zapisy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[abc]%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[!abc]%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działają w SQL Server i Accessie, ale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nie w MySQL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 W MySQL klasy znaków daje REGEXP: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WHERE miasto REGEXP '^[KW]'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11 · SELECT i WHERE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BEZ POWTÓRZEŃ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DISTINCT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090811"/>
          </a:xfrm>
          <a:prstGeom prst="roundRect">
            <a:avLst>
              <a:gd name="adj" fmla="val 698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09081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DISTINCT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miasto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klienci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ORDER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miasto;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2896691"/>
            <a:ext cx="5168900" cy="72003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DISTINCT usuwa powtórzone wiersze z wyniku. Dotyczy całego wiersza, a nie jednej kolumny. NULL traktowany jest jak jedna wartość.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Miasta klientów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248400" y="1894780"/>
          <a:ext cx="5130800" cy="200005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13080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miasto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Gdańsk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Kraków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Poznań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Warszawa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Wrocław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248400" y="3961507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6 wierszy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11 · SELECT i WHERE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SORTOWANIE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ORDER BY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2100" cy="1606352"/>
          </a:xfrm>
          <a:prstGeom prst="roundRect">
            <a:avLst>
              <a:gd name="adj" fmla="val 47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0635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nazwa, id_kategorii, cena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ORDER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id_kategorii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ASC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     cena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DESC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43312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LIMIT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5219700" y="1653480"/>
          <a:ext cx="6159500" cy="228441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95365"/>
                <a:gridCol w="1541859"/>
                <a:gridCol w="1222276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id_kategorii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Hub USB-C 7w1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189.00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4199.00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32" OLED 240 Hz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4599.00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27" IPS 165 Hz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1149.00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24" biurowy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219700" y="4004568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7 wierszy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1400" y="4436368"/>
            <a:ext cx="10375900" cy="92571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ASC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rosnąco (domyślnie),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DESC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malejąco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kilka kolumn: najpierw po pierwszej, przy remisie po drugiej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NULL w MySQL jest „najmniejszy” — przy ASC na początku listy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11 · SELECT i WHERE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STRONICOWANIE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LIMIT i OFFSET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471341"/>
          </a:xfrm>
          <a:prstGeom prst="roundRect">
            <a:avLst>
              <a:gd name="adj" fmla="val 308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4713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-- 3 najdroższe produkty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nazwa, cena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ORDER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cena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DESC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LIMIT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strona 2 (po 5 na stronę)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nazwa, cena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8744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ORDER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726755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LIMIT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OFFSET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= LIMIT 5, 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3 najdroższe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248400" y="1894780"/>
          <a:ext cx="5130800" cy="114696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772694"/>
                <a:gridCol w="1358106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32" OLED 240 Hz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4599.00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4199.00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6248400" y="3108424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3438624"/>
            <a:ext cx="51308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6248400" y="3438624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502400" y="3591024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Wzór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3806924"/>
            <a:ext cx="47117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Strona n: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LIMIT rozmiar OFFSET (n − 1) × rozmiar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 Tak działa przewijanie listy produktów w sklepie.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11 · SELECT i WHERE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EGZAMIN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Rozwiąż jak na egzaminie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Tabela </a:t>
            </a:r>
            <a:r>
              <a:rPr sz="1500" b="1" i="0" u="none">
                <a:solidFill>
                  <a:srgbClr val="142033"/>
                </a:solidFill>
                <a:latin typeface="Arial"/>
              </a:rPr>
              <a:t>wycieczki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: nazwa, cena, miejsca (liczba wolnych miejsc). Wyświetl tylko nazwy wycieczek tańszych niż 2000 zł, które mają więcej niż 3 wolne miejsca.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12800" y="2440880"/>
          <a:ext cx="105664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633909"/>
                <a:gridCol w="9932491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Odpowiedź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SELECT nazwa FROM wycieczki WHERE cena &lt; 2000 AND miejsca &gt; 3;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SELECT nazwa FROM wycieczki WHERE cena &lt; 2000 OR miejsca &gt; 4;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SELECT * FROM wycieczki WHERE cena &lt; 2000 AND miejsca &gt; 4;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SELECT * FROM wycieczki WHERE cena &lt; 2000 OR miejsca &gt; 3;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11 · SELECT i WHERE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662771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imiona, nazwiska i e-maile klientów z Krakowa, posortowane po nazwisku.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632975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Pokaż produkty, których nie ma na stanie, oraz te, których jest mniej niż 5 sztuk.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80710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Znajdź produkty, które w nazwie mają słowo „Monitor”, i pokaż cenę brutto (23% VAT).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332720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Wypisz bez powtórzeń statusy zamówień.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562987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5 najnowszych zamówień (data malejąco), a potem kolejne 5.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11 · SELECT i WHERE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733921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W jakiej kolejności serwer wykonuje klauzule FROM, WHERE, SELECT i ORDER BY?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91318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znak % od _ we wzorcu LIKE?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3897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warunek z AND i OR wymaga nawiasów?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37911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wyświetlić trzecią stronę listy po 10 produktów?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SELECT Statement, Pattern Matching; arkusze CKE E.14 /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1.11: SELECT i WHERE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