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 id="264" r:id="rId16"/>
    <p:sldId id="265" r:id="rId17"/>
    <p:sldId id="266" r:id="rId18"/>
    <p:sldId id="267" r:id="rId19"/>
  </p:sldIdLst>
  <p:sldSz cx="12192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t>10/17/16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t>‹#›</a:t>
            </a:fld>
            <a:endParaRPr lang="en-US"/>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Po tej lekcji uczeń pisze z pamięci poprawny szkielet dokumentu i dzieli stronę na semantyczne obszary. To fundament wszystkich arkuszy INF.03 — tam zawsze jest szkielet z banerem, panelami i stopką.</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W VS Code szkielet daje skrót Emmet: wykrzyknik i Tab — ale uczniowie muszą umieć go napisać sami, bo na egzaminie liczy się poprawność, a Emmet wstawia lang="en". Tytuł z &lt;title&gt; widać na karcie przeglądarki i w wynikach wyszukiwania.</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Arkusze INF.03 często wymagają: kodowania UTF-8, tytułu o podanej treści i podpięcia arkusza styl.css — to łatwe punkty. Pytanie: co się stanie bez meta viewport na telefonie? Strona zostanie pokazana jak na monitorze o szerokości ok. 980 px i pomniejszona.</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Pokazujemy uczniom, że header, nav, main, aside i footer to elementy blokowe bez wyglądu. Układ w kolumnach zrobimy na lekcjach z flexboksem i gridem. W arkuszach INF.03 układ bywa opisany jako baner, panel lewy, panel prawy, stopka — można użyć div albo znaczników semantycznych, o ile spełnione są wymagania.</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Pytanie testowe dla klasy: wpis na blogu — section czy article? (article — można go wysłać jako osobny link). Lista produktów w sklepie — każdy produkt może być article. Typowy błąd: section użyte zamiast div tylko do stylowania.</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Zasady: jeden h1 opisujący stronę, nie przeskakujemy poziomów (po h2 nie od razu h4). Użytkownicy czytników ekranu nawigują po nagłówkach — to dla nich spis treści. Typowy błąd: h3 zamiast h2, bo „ładniej wygląda”.</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Div nie jest zły — to dobry kontener do stylowania. Problem zaczyna się, gdy cała strona to same divy. Atrybut class nazywamy po roli (menu, wpis), a nie po wyglądzie (czerwony, lewy).</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Wynik po prawej to prawdziwy DOM z Chromium: akapit został zamknięty przed div, a po nim powstał pusty akapit. Dlatego błąd w kodzie nie zawsze widać od razu — za to CSS i JS zaczynają działać „dziwnie”. Nie wpisujemy haseł ani notatek prywatnych w komentarze — każdy może je podejrzeć.</a:t>
            </a:r>
          </a:p>
        </p:txBody>
      </p:sp>
      <p:sp>
        <p:nvSpPr>
          <p:cNvPr id="4" name="Slide Number Placeholder 3"/>
          <p:cNvSpPr>
            <a:spLocks noGrp="1"/>
          </p:cNvSpPr>
          <p:nvPr>
            <p:ph type="sldNum" idx="5" sz="quarter"/>
          </p:nvPr>
        </p:nvSpPr>
        <p:spPr/>
      </p:sp>
    </p:spTree>
  </p:cSld>
  <p:clrMapOvr>
    <a:masterClrMapping/>
  </p:clrMapOvr>
</p:notes>
</file>

<file path=ppt/notesSlides/notesSlide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Komunikaty pochodzą z uruchomienia walidatora Nu Html Checker (ten sam silnik działa na validator.w3.org) na tym pliku. Walidator działa też przez wgranie pliku albo wklejenie kodu (Validate by Direct Input). Naprawiamy od pierwszego błędu — jeden błąd potrafi wywołać kilka kolejnych.</a:t>
            </a:r>
          </a:p>
        </p:txBody>
      </p:sp>
      <p:sp>
        <p:nvSpPr>
          <p:cNvPr id="4" name="Slide Number Placeholder 3"/>
          <p:cNvSpPr>
            <a:spLocks noGrp="1"/>
          </p:cNvSpPr>
          <p:nvPr>
            <p:ph type="sldNum" idx="5" sz="quarter"/>
          </p:nvPr>
        </p:nvSpPr>
        <p:spPr/>
      </p:sp>
    </p:spTree>
  </p:cSld>
  <p:clrMapOvr>
    <a:masterClrMapping/>
  </p:clrMapOvr>
</p:notes>
</file>

<file path=ppt/notesSlides/notesSlide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Warto pokazać fragment prawdziwego arkusza CKE (strona CKE / OKE, archiwum arkuszy INF.03) i wspólnie zaznaczyć na rysunku bloki strony.</a:t>
            </a:r>
          </a:p>
        </p:txBody>
      </p:sp>
      <p:sp>
        <p:nvSpPr>
          <p:cNvPr id="4" name="Slide Number Placeholder 3"/>
          <p:cNvSpPr>
            <a:spLocks noGrp="1"/>
          </p:cNvSpPr>
          <p:nvPr>
            <p:ph type="sldNum" idx="5" sz="quarter"/>
          </p:nvPr>
        </p:nvSpPr>
        <p:spPr/>
      </p:sp>
    </p:spTree>
  </p:cSld>
  <p:clrMapOvr>
    <a:masterClrMapping/>
  </p:clrMapOvr>
</p:notes>
</file>

<file path=ppt/notesSlides/notesSlide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Zad. 4: poprawki — dodać title, zamienić kolejność zamknięć na &lt;/i&gt;&lt;/b&gt;, dodać alt, zamienić p w ul na li, dodać lang="pl".</a:t>
            </a:r>
          </a:p>
        </p:txBody>
      </p:sp>
      <p:sp>
        <p:nvSpPr>
          <p:cNvPr id="4" name="Slide Number Placeholder 3"/>
          <p:cNvSpPr>
            <a:spLocks noGrp="1"/>
          </p:cNvSpPr>
          <p:nvPr>
            <p:ph type="sldNum" idx="5" sz="quarter"/>
          </p:nvPr>
        </p:nvSpPr>
        <p:spPr/>
      </p:sp>
    </p:spTree>
  </p:cSld>
  <p:clrMapOvr>
    <a:masterClrMapping/>
  </p:clrMapOvr>
</p:notes>
</file>

<file path=ppt/notesSlides/notesSlide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Odpowiedź 5: parser próbuje naprawić kod według reguł specyfikacji, ale wynik może różnić się od zamierzonego; błędy wykrywa walidator.</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g"/><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jpg"/><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jpg"/><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FCFCFA"/>
        </a:solidFill>
        <a:effectLst/>
      </p:bgPr>
    </p:bg>
    <p:spTree>
      <p:nvGrpSpPr>
        <p:cNvPr id="1" name=""/>
        <p:cNvGrpSpPr/>
        <p:nvPr/>
      </p:nvGrpSpPr>
      <p:grpSpPr/>
      <p:sp>
        <p:nvSpPr>
          <p:cNvPr id="2" name="Rectangle 1"/>
          <p:cNvSpPr/>
          <p:nvPr/>
        </p:nvSpPr>
        <p:spPr>
          <a:xfrm>
            <a:off x="0" y="0"/>
            <a:ext cx="203200" cy="6858000"/>
          </a:xfrm>
          <a:prstGeom prst="rect">
            <a:avLst/>
          </a:prstGeom>
          <a:solidFill>
            <a:srgbClr val="0F766E"/>
          </a:solidFill>
          <a:ln>
            <a:noFill/>
          </a:ln>
        </p:spPr>
        <p:txBody>
          <a:bodyPr rtlCol="0" anchor="ctr"/>
          <a:lstStyle/>
          <a:p>
            <a:pPr algn="ctr"/>
          </a:p>
        </p:txBody>
      </p:sp>
      <p:sp>
        <p:nvSpPr>
          <p:cNvPr id="3" name="TextBox 2"/>
          <p:cNvSpPr txBox="1"/>
          <p:nvPr/>
        </p:nvSpPr>
        <p:spPr>
          <a:xfrm>
            <a:off x="812800" y="812800"/>
            <a:ext cx="10604500" cy="215900"/>
          </a:xfrm>
          <a:prstGeom prst="rect">
            <a:avLst/>
          </a:prstGeom>
          <a:noFill/>
        </p:spPr>
        <p:txBody>
          <a:bodyPr wrap="square" lIns="0" rIns="0" tIns="0" bIns="0"/>
          <a:lstStyle/>
          <a:p>
            <a:pPr algn="l">
              <a:lnSpc>
                <a:spcPts val="1800"/>
              </a:lnSpc>
            </a:pPr>
            <a:r>
              <a:rPr sz="1500" b="1" i="0" u="none">
                <a:solidFill>
                  <a:srgbClr val="0F766E"/>
                </a:solidFill>
                <a:latin typeface="Arial"/>
              </a:rPr>
              <a:t>Witryny i aplikacje internetowe · Rok 1 · Lekcja 2</a:t>
            </a:r>
          </a:p>
        </p:txBody>
      </p:sp>
      <p:sp>
        <p:nvSpPr>
          <p:cNvPr id="4" name="TextBox 3"/>
          <p:cNvSpPr txBox="1"/>
          <p:nvPr/>
        </p:nvSpPr>
        <p:spPr>
          <a:xfrm>
            <a:off x="812800" y="2825155"/>
            <a:ext cx="10604500" cy="693341"/>
          </a:xfrm>
          <a:prstGeom prst="rect">
            <a:avLst/>
          </a:prstGeom>
          <a:noFill/>
        </p:spPr>
        <p:txBody>
          <a:bodyPr wrap="square" lIns="0" rIns="0" tIns="0" bIns="0"/>
          <a:lstStyle/>
          <a:p>
            <a:pPr algn="l">
              <a:lnSpc>
                <a:spcPts val="5460"/>
              </a:lnSpc>
            </a:pPr>
            <a:r>
              <a:rPr sz="5200" b="1" i="0" u="none">
                <a:solidFill>
                  <a:srgbClr val="142033"/>
                </a:solidFill>
                <a:latin typeface="Arial"/>
              </a:rPr>
              <a:t>Struktura dokumentu HTML</a:t>
            </a:r>
          </a:p>
        </p:txBody>
      </p:sp>
      <p:sp>
        <p:nvSpPr>
          <p:cNvPr id="5" name="TextBox 4"/>
          <p:cNvSpPr txBox="1"/>
          <p:nvPr/>
        </p:nvSpPr>
        <p:spPr>
          <a:xfrm>
            <a:off x="812800" y="3721695"/>
            <a:ext cx="10604500" cy="330200"/>
          </a:xfrm>
          <a:prstGeom prst="rect">
            <a:avLst/>
          </a:prstGeom>
          <a:noFill/>
        </p:spPr>
        <p:txBody>
          <a:bodyPr wrap="square" lIns="0" rIns="0" tIns="0" bIns="0"/>
          <a:lstStyle/>
          <a:p>
            <a:pPr algn="l">
              <a:lnSpc>
                <a:spcPts val="2600"/>
              </a:lnSpc>
            </a:pPr>
            <a:r>
              <a:rPr sz="2000" b="0" i="0" u="none">
                <a:solidFill>
                  <a:srgbClr val="38445A"/>
                </a:solidFill>
                <a:latin typeface="Arial"/>
              </a:rPr>
              <a:t>Szkielet strony, sekcja head, znaczniki semantyczne, nagłówki i walidacja kodu</a:t>
            </a:r>
          </a:p>
        </p:txBody>
      </p:sp>
      <p:sp>
        <p:nvSpPr>
          <p:cNvPr id="6" name="TextBox 5"/>
          <p:cNvSpPr txBox="1"/>
          <p:nvPr/>
        </p:nvSpPr>
        <p:spPr>
          <a:xfrm>
            <a:off x="812800" y="5848350"/>
            <a:ext cx="10604500" cy="196850"/>
          </a:xfrm>
          <a:prstGeom prst="rect">
            <a:avLst/>
          </a:prstGeom>
          <a:noFill/>
        </p:spPr>
        <p:txBody>
          <a:bodyPr wrap="square" lIns="0" rIns="0" tIns="0" bIns="0"/>
          <a:lstStyle/>
          <a:p>
            <a:pPr algn="l">
              <a:lnSpc>
                <a:spcPts val="1560"/>
              </a:lnSpc>
            </a:pPr>
            <a:r>
              <a:rPr sz="1300" b="0" i="0" u="none">
                <a:solidFill>
                  <a:srgbClr val="5A6475"/>
                </a:solidFill>
                <a:latin typeface="Arial"/>
              </a:rPr>
              <a:t>Technikum · informatyk i programista · kwalifikacja INF.03 · stan wiedzy: październik 2026</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bg>
      <p:bgPr>
        <a:solidFill>
          <a:srgbClr val="FCFCFA"/>
        </a:solidFill>
        <a:effectLst/>
      </p:bgPr>
    </p:bg>
    <p:spTree>
      <p:nvGrpSpPr>
        <p:cNvPr id="1" name=""/>
        <p:cNvGrpSpPr/>
        <p:nvPr/>
      </p:nvGrpSpPr>
      <p:grpSpPr/>
      <p:sp>
        <p:nvSpPr>
          <p:cNvPr id="2" name="TextBox 1"/>
          <p:cNvSpPr txBox="1"/>
          <p:nvPr/>
        </p:nvSpPr>
        <p:spPr>
          <a:xfrm>
            <a:off x="812800" y="711200"/>
            <a:ext cx="10604500" cy="177800"/>
          </a:xfrm>
          <a:prstGeom prst="rect">
            <a:avLst/>
          </a:prstGeom>
          <a:noFill/>
        </p:spPr>
        <p:txBody>
          <a:bodyPr wrap="square" lIns="0" rIns="0" tIns="0" bIns="0"/>
          <a:lstStyle/>
          <a:p>
            <a:pPr algn="l">
              <a:lnSpc>
                <a:spcPts val="1439"/>
              </a:lnSpc>
            </a:pPr>
            <a:r>
              <a:rPr sz="1200" b="1" i="0" u="none" spc="100">
                <a:solidFill>
                  <a:srgbClr val="0F766E"/>
                </a:solidFill>
                <a:latin typeface="Arial"/>
              </a:rPr>
              <a:t>PODSTAWY</a:t>
            </a:r>
          </a:p>
        </p:txBody>
      </p:sp>
      <p:sp>
        <p:nvSpPr>
          <p:cNvPr id="3" name="TextBox 2"/>
          <p:cNvSpPr txBox="1"/>
          <p:nvPr/>
        </p:nvSpPr>
        <p:spPr>
          <a:xfrm>
            <a:off x="812800" y="952500"/>
            <a:ext cx="10604500" cy="446980"/>
          </a:xfrm>
          <a:prstGeom prst="rect">
            <a:avLst/>
          </a:prstGeom>
          <a:noFill/>
        </p:spPr>
        <p:txBody>
          <a:bodyPr wrap="square" lIns="0" rIns="0" tIns="0" bIns="0"/>
          <a:lstStyle/>
          <a:p>
            <a:pPr algn="l">
              <a:lnSpc>
                <a:spcPts val="3520"/>
              </a:lnSpc>
            </a:pPr>
            <a:r>
              <a:rPr sz="3200" b="1" i="0" u="none">
                <a:solidFill>
                  <a:srgbClr val="142033"/>
                </a:solidFill>
                <a:latin typeface="Arial"/>
              </a:rPr>
              <a:t>Szkielet każdej strony</a:t>
            </a:r>
          </a:p>
        </p:txBody>
      </p:sp>
      <p:sp>
        <p:nvSpPr>
          <p:cNvPr id="4" name="Rounded Rectangle 3"/>
          <p:cNvSpPr/>
          <p:nvPr/>
        </p:nvSpPr>
        <p:spPr>
          <a:xfrm>
            <a:off x="812800" y="1653480"/>
            <a:ext cx="5376862" cy="3164582"/>
          </a:xfrm>
          <a:prstGeom prst="roundRect">
            <a:avLst>
              <a:gd name="adj" fmla="val 2407"/>
            </a:avLst>
          </a:prstGeom>
          <a:solidFill>
            <a:srgbClr val="F3F5F9"/>
          </a:solidFill>
          <a:ln w="6350">
            <a:solidFill>
              <a:srgbClr val="C9D1DC"/>
            </a:solidFill>
          </a:ln>
        </p:spPr>
        <p:txBody>
          <a:bodyPr rtlCol="0" anchor="ctr"/>
          <a:lstStyle/>
          <a:p>
            <a:pPr algn="ctr"/>
          </a:p>
        </p:txBody>
      </p:sp>
      <p:sp>
        <p:nvSpPr>
          <p:cNvPr id="5" name="Rectangle 4"/>
          <p:cNvSpPr/>
          <p:nvPr/>
        </p:nvSpPr>
        <p:spPr>
          <a:xfrm>
            <a:off x="812800" y="1653480"/>
            <a:ext cx="50800" cy="3164582"/>
          </a:xfrm>
          <a:prstGeom prst="rect">
            <a:avLst/>
          </a:prstGeom>
          <a:solidFill>
            <a:srgbClr val="0F766E"/>
          </a:solidFill>
          <a:ln>
            <a:noFill/>
          </a:ln>
        </p:spPr>
        <p:txBody>
          <a:bodyPr rtlCol="0" anchor="ctr"/>
          <a:lstStyle/>
          <a:p>
            <a:pPr algn="ctr"/>
          </a:p>
        </p:txBody>
      </p:sp>
      <p:sp>
        <p:nvSpPr>
          <p:cNvPr id="6" name="TextBox 5"/>
          <p:cNvSpPr txBox="1"/>
          <p:nvPr/>
        </p:nvSpPr>
        <p:spPr>
          <a:xfrm>
            <a:off x="1054100" y="1799530"/>
            <a:ext cx="4976812" cy="220960"/>
          </a:xfrm>
          <a:prstGeom prst="rect">
            <a:avLst/>
          </a:prstGeom>
          <a:noFill/>
        </p:spPr>
        <p:txBody>
          <a:bodyPr wrap="none" lIns="0" rIns="0" tIns="0" bIns="0"/>
          <a:lstStyle/>
          <a:p>
            <a:pPr algn="l">
              <a:lnSpc>
                <a:spcPts val="1739"/>
              </a:lnSpc>
            </a:pPr>
            <a:r>
              <a:rPr sz="1200" b="0" i="0" u="none">
                <a:solidFill>
                  <a:srgbClr val="667085"/>
                </a:solidFill>
                <a:latin typeface="Courier New"/>
              </a:rPr>
              <a:t>&lt;!DOCTYPE html&gt;</a:t>
            </a:r>
          </a:p>
        </p:txBody>
      </p:sp>
      <p:sp>
        <p:nvSpPr>
          <p:cNvPr id="7" name="TextBox 6"/>
          <p:cNvSpPr txBox="1"/>
          <p:nvPr/>
        </p:nvSpPr>
        <p:spPr>
          <a:xfrm>
            <a:off x="1054100" y="2020491"/>
            <a:ext cx="4976812"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html</a:t>
            </a:r>
            <a:r>
              <a:rPr sz="1200" b="0" i="0" u="none">
                <a:solidFill>
                  <a:srgbClr val="142033"/>
                </a:solidFill>
                <a:latin typeface="Courier New"/>
              </a:rPr>
              <a:t> </a:t>
            </a:r>
            <a:r>
              <a:rPr sz="1200" b="0" i="0" u="none">
                <a:solidFill>
                  <a:srgbClr val="9A3412"/>
                </a:solidFill>
                <a:latin typeface="Courier New"/>
              </a:rPr>
              <a:t>lang</a:t>
            </a:r>
            <a:r>
              <a:rPr sz="1200" b="0" i="0" u="none">
                <a:solidFill>
                  <a:srgbClr val="142033"/>
                </a:solidFill>
                <a:latin typeface="Courier New"/>
              </a:rPr>
              <a:t>=</a:t>
            </a:r>
            <a:r>
              <a:rPr sz="1200" b="0" i="0" u="none">
                <a:solidFill>
                  <a:srgbClr val="0B7A3B"/>
                </a:solidFill>
                <a:latin typeface="Courier New"/>
              </a:rPr>
              <a:t>"pl"</a:t>
            </a:r>
            <a:r>
              <a:rPr sz="1200" b="0" i="0" u="none">
                <a:solidFill>
                  <a:srgbClr val="142033"/>
                </a:solidFill>
                <a:latin typeface="Courier New"/>
              </a:rPr>
              <a:t>&gt;</a:t>
            </a:r>
          </a:p>
        </p:txBody>
      </p:sp>
      <p:sp>
        <p:nvSpPr>
          <p:cNvPr id="8" name="TextBox 7"/>
          <p:cNvSpPr txBox="1"/>
          <p:nvPr/>
        </p:nvSpPr>
        <p:spPr>
          <a:xfrm>
            <a:off x="1054100" y="2241451"/>
            <a:ext cx="4976812"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head</a:t>
            </a:r>
            <a:r>
              <a:rPr sz="1200" b="0" i="0" u="none">
                <a:solidFill>
                  <a:srgbClr val="142033"/>
                </a:solidFill>
                <a:latin typeface="Courier New"/>
              </a:rPr>
              <a:t>&gt;</a:t>
            </a:r>
          </a:p>
        </p:txBody>
      </p:sp>
      <p:sp>
        <p:nvSpPr>
          <p:cNvPr id="9" name="TextBox 8"/>
          <p:cNvSpPr txBox="1"/>
          <p:nvPr/>
        </p:nvSpPr>
        <p:spPr>
          <a:xfrm>
            <a:off x="1054100" y="2462411"/>
            <a:ext cx="4976812" cy="220960"/>
          </a:xfrm>
          <a:prstGeom prst="rect">
            <a:avLst/>
          </a:prstGeom>
          <a:noFill/>
        </p:spPr>
        <p:txBody>
          <a:bodyPr wrap="none" lIns="0" rIns="0" tIns="0" bIns="0"/>
          <a:lstStyle/>
          <a:p>
            <a:pPr algn="l">
              <a:lnSpc>
                <a:spcPts val="1739"/>
              </a:lnSpc>
            </a:pPr>
            <a:r>
              <a:rPr sz="1200" b="0" i="0" u="none">
                <a:solidFill>
                  <a:srgbClr val="142033"/>
                </a:solidFill>
                <a:latin typeface="Courier New"/>
              </a:rPr>
              <a:t>  &lt;</a:t>
            </a:r>
            <a:r>
              <a:rPr sz="1200" b="0" i="0" u="none">
                <a:solidFill>
                  <a:srgbClr val="1D5FD0"/>
                </a:solidFill>
                <a:latin typeface="Courier New"/>
              </a:rPr>
              <a:t>meta</a:t>
            </a:r>
            <a:r>
              <a:rPr sz="1200" b="0" i="0" u="none">
                <a:solidFill>
                  <a:srgbClr val="142033"/>
                </a:solidFill>
                <a:latin typeface="Courier New"/>
              </a:rPr>
              <a:t> </a:t>
            </a:r>
            <a:r>
              <a:rPr sz="1200" b="0" i="0" u="none">
                <a:solidFill>
                  <a:srgbClr val="9A3412"/>
                </a:solidFill>
                <a:latin typeface="Courier New"/>
              </a:rPr>
              <a:t>charset</a:t>
            </a:r>
            <a:r>
              <a:rPr sz="1200" b="0" i="0" u="none">
                <a:solidFill>
                  <a:srgbClr val="142033"/>
                </a:solidFill>
                <a:latin typeface="Courier New"/>
              </a:rPr>
              <a:t>=</a:t>
            </a:r>
            <a:r>
              <a:rPr sz="1200" b="0" i="0" u="none">
                <a:solidFill>
                  <a:srgbClr val="0B7A3B"/>
                </a:solidFill>
                <a:latin typeface="Courier New"/>
              </a:rPr>
              <a:t>"UTF-8"</a:t>
            </a:r>
            <a:r>
              <a:rPr sz="1200" b="0" i="0" u="none">
                <a:solidFill>
                  <a:srgbClr val="142033"/>
                </a:solidFill>
                <a:latin typeface="Courier New"/>
              </a:rPr>
              <a:t>&gt;</a:t>
            </a:r>
          </a:p>
        </p:txBody>
      </p:sp>
      <p:sp>
        <p:nvSpPr>
          <p:cNvPr id="10" name="TextBox 9"/>
          <p:cNvSpPr txBox="1"/>
          <p:nvPr/>
        </p:nvSpPr>
        <p:spPr>
          <a:xfrm>
            <a:off x="1054100" y="2683371"/>
            <a:ext cx="4976812" cy="220960"/>
          </a:xfrm>
          <a:prstGeom prst="rect">
            <a:avLst/>
          </a:prstGeom>
          <a:noFill/>
        </p:spPr>
        <p:txBody>
          <a:bodyPr wrap="none" lIns="0" rIns="0" tIns="0" bIns="0"/>
          <a:lstStyle/>
          <a:p>
            <a:pPr algn="l">
              <a:lnSpc>
                <a:spcPts val="1739"/>
              </a:lnSpc>
            </a:pPr>
            <a:r>
              <a:rPr sz="1200" b="0" i="0" u="none">
                <a:solidFill>
                  <a:srgbClr val="142033"/>
                </a:solidFill>
                <a:latin typeface="Courier New"/>
              </a:rPr>
              <a:t>  &lt;</a:t>
            </a:r>
            <a:r>
              <a:rPr sz="1200" b="0" i="0" u="none">
                <a:solidFill>
                  <a:srgbClr val="1D5FD0"/>
                </a:solidFill>
                <a:latin typeface="Courier New"/>
              </a:rPr>
              <a:t>meta</a:t>
            </a:r>
            <a:r>
              <a:rPr sz="1200" b="0" i="0" u="none">
                <a:solidFill>
                  <a:srgbClr val="142033"/>
                </a:solidFill>
                <a:latin typeface="Courier New"/>
              </a:rPr>
              <a:t> </a:t>
            </a:r>
            <a:r>
              <a:rPr sz="1200" b="0" i="0" u="none">
                <a:solidFill>
                  <a:srgbClr val="9A3412"/>
                </a:solidFill>
                <a:latin typeface="Courier New"/>
              </a:rPr>
              <a:t>name</a:t>
            </a:r>
            <a:r>
              <a:rPr sz="1200" b="0" i="0" u="none">
                <a:solidFill>
                  <a:srgbClr val="142033"/>
                </a:solidFill>
                <a:latin typeface="Courier New"/>
              </a:rPr>
              <a:t>=</a:t>
            </a:r>
            <a:r>
              <a:rPr sz="1200" b="0" i="0" u="none">
                <a:solidFill>
                  <a:srgbClr val="0B7A3B"/>
                </a:solidFill>
                <a:latin typeface="Courier New"/>
              </a:rPr>
              <a:t>"viewport"</a:t>
            </a:r>
          </a:p>
        </p:txBody>
      </p:sp>
      <p:sp>
        <p:nvSpPr>
          <p:cNvPr id="11" name="TextBox 10"/>
          <p:cNvSpPr txBox="1"/>
          <p:nvPr/>
        </p:nvSpPr>
        <p:spPr>
          <a:xfrm>
            <a:off x="1054100" y="2904331"/>
            <a:ext cx="4976812" cy="220960"/>
          </a:xfrm>
          <a:prstGeom prst="rect">
            <a:avLst/>
          </a:prstGeom>
          <a:noFill/>
        </p:spPr>
        <p:txBody>
          <a:bodyPr wrap="none" lIns="0" rIns="0" tIns="0" bIns="0"/>
          <a:lstStyle/>
          <a:p>
            <a:pPr algn="l">
              <a:lnSpc>
                <a:spcPts val="1739"/>
              </a:lnSpc>
            </a:pPr>
            <a:r>
              <a:rPr sz="1200" b="0" i="0" u="none">
                <a:solidFill>
                  <a:srgbClr val="142033"/>
                </a:solidFill>
                <a:latin typeface="Courier New"/>
              </a:rPr>
              <a:t>        </a:t>
            </a:r>
            <a:r>
              <a:rPr sz="1200" b="0" i="0" u="none">
                <a:solidFill>
                  <a:srgbClr val="9A3412"/>
                </a:solidFill>
                <a:latin typeface="Courier New"/>
              </a:rPr>
              <a:t>content</a:t>
            </a:r>
            <a:r>
              <a:rPr sz="1200" b="0" i="0" u="none">
                <a:solidFill>
                  <a:srgbClr val="142033"/>
                </a:solidFill>
                <a:latin typeface="Courier New"/>
              </a:rPr>
              <a:t>=</a:t>
            </a:r>
            <a:r>
              <a:rPr sz="1200" b="0" i="0" u="none">
                <a:solidFill>
                  <a:srgbClr val="0B7A3B"/>
                </a:solidFill>
                <a:latin typeface="Courier New"/>
              </a:rPr>
              <a:t>"width=device-width, initial-scale=1"</a:t>
            </a:r>
            <a:r>
              <a:rPr sz="1200" b="0" i="0" u="none">
                <a:solidFill>
                  <a:srgbClr val="142033"/>
                </a:solidFill>
                <a:latin typeface="Courier New"/>
              </a:rPr>
              <a:t>&gt;</a:t>
            </a:r>
          </a:p>
        </p:txBody>
      </p:sp>
      <p:sp>
        <p:nvSpPr>
          <p:cNvPr id="12" name="TextBox 11"/>
          <p:cNvSpPr txBox="1"/>
          <p:nvPr/>
        </p:nvSpPr>
        <p:spPr>
          <a:xfrm>
            <a:off x="1054100" y="3125291"/>
            <a:ext cx="4976812" cy="220960"/>
          </a:xfrm>
          <a:prstGeom prst="rect">
            <a:avLst/>
          </a:prstGeom>
          <a:noFill/>
        </p:spPr>
        <p:txBody>
          <a:bodyPr wrap="none" lIns="0" rIns="0" tIns="0" bIns="0"/>
          <a:lstStyle/>
          <a:p>
            <a:pPr algn="l">
              <a:lnSpc>
                <a:spcPts val="1739"/>
              </a:lnSpc>
            </a:pPr>
            <a:r>
              <a:rPr sz="1200" b="0" i="0" u="none">
                <a:solidFill>
                  <a:srgbClr val="142033"/>
                </a:solidFill>
                <a:latin typeface="Courier New"/>
              </a:rPr>
              <a:t>  &lt;</a:t>
            </a:r>
            <a:r>
              <a:rPr sz="1200" b="0" i="0" u="none">
                <a:solidFill>
                  <a:srgbClr val="1D5FD0"/>
                </a:solidFill>
                <a:latin typeface="Courier New"/>
              </a:rPr>
              <a:t>title</a:t>
            </a:r>
            <a:r>
              <a:rPr sz="1200" b="0" i="0" u="none">
                <a:solidFill>
                  <a:srgbClr val="142033"/>
                </a:solidFill>
                <a:latin typeface="Courier New"/>
              </a:rPr>
              <a:t>&gt;Moja pierwsza strona&lt;/</a:t>
            </a:r>
            <a:r>
              <a:rPr sz="1200" b="0" i="0" u="none">
                <a:solidFill>
                  <a:srgbClr val="1D5FD0"/>
                </a:solidFill>
                <a:latin typeface="Courier New"/>
              </a:rPr>
              <a:t>title</a:t>
            </a:r>
            <a:r>
              <a:rPr sz="1200" b="0" i="0" u="none">
                <a:solidFill>
                  <a:srgbClr val="142033"/>
                </a:solidFill>
                <a:latin typeface="Courier New"/>
              </a:rPr>
              <a:t>&gt;</a:t>
            </a:r>
          </a:p>
        </p:txBody>
      </p:sp>
      <p:sp>
        <p:nvSpPr>
          <p:cNvPr id="13" name="TextBox 12"/>
          <p:cNvSpPr txBox="1"/>
          <p:nvPr/>
        </p:nvSpPr>
        <p:spPr>
          <a:xfrm>
            <a:off x="1054100" y="3346252"/>
            <a:ext cx="4976812"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head</a:t>
            </a:r>
            <a:r>
              <a:rPr sz="1200" b="0" i="0" u="none">
                <a:solidFill>
                  <a:srgbClr val="142033"/>
                </a:solidFill>
                <a:latin typeface="Courier New"/>
              </a:rPr>
              <a:t>&gt;</a:t>
            </a:r>
          </a:p>
        </p:txBody>
      </p:sp>
      <p:sp>
        <p:nvSpPr>
          <p:cNvPr id="14" name="TextBox 13"/>
          <p:cNvSpPr txBox="1"/>
          <p:nvPr/>
        </p:nvSpPr>
        <p:spPr>
          <a:xfrm>
            <a:off x="1054100" y="3567212"/>
            <a:ext cx="4976812"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body</a:t>
            </a:r>
            <a:r>
              <a:rPr sz="1200" b="0" i="0" u="none">
                <a:solidFill>
                  <a:srgbClr val="142033"/>
                </a:solidFill>
                <a:latin typeface="Courier New"/>
              </a:rPr>
              <a:t>&gt;</a:t>
            </a:r>
          </a:p>
        </p:txBody>
      </p:sp>
      <p:sp>
        <p:nvSpPr>
          <p:cNvPr id="15" name="TextBox 14"/>
          <p:cNvSpPr txBox="1"/>
          <p:nvPr/>
        </p:nvSpPr>
        <p:spPr>
          <a:xfrm>
            <a:off x="1054100" y="3788172"/>
            <a:ext cx="4976812" cy="220960"/>
          </a:xfrm>
          <a:prstGeom prst="rect">
            <a:avLst/>
          </a:prstGeom>
          <a:noFill/>
        </p:spPr>
        <p:txBody>
          <a:bodyPr wrap="none" lIns="0" rIns="0" tIns="0" bIns="0"/>
          <a:lstStyle/>
          <a:p>
            <a:pPr algn="l">
              <a:lnSpc>
                <a:spcPts val="1739"/>
              </a:lnSpc>
            </a:pPr>
            <a:r>
              <a:rPr sz="1200" b="0" i="0" u="none">
                <a:solidFill>
                  <a:srgbClr val="142033"/>
                </a:solidFill>
                <a:latin typeface="Courier New"/>
              </a:rPr>
              <a:t>  &lt;</a:t>
            </a:r>
            <a:r>
              <a:rPr sz="1200" b="0" i="0" u="none">
                <a:solidFill>
                  <a:srgbClr val="1D5FD0"/>
                </a:solidFill>
                <a:latin typeface="Courier New"/>
              </a:rPr>
              <a:t>h1</a:t>
            </a:r>
            <a:r>
              <a:rPr sz="1200" b="0" i="0" u="none">
                <a:solidFill>
                  <a:srgbClr val="142033"/>
                </a:solidFill>
                <a:latin typeface="Courier New"/>
              </a:rPr>
              <a:t>&gt;Witaj!&lt;/</a:t>
            </a:r>
            <a:r>
              <a:rPr sz="1200" b="0" i="0" u="none">
                <a:solidFill>
                  <a:srgbClr val="1D5FD0"/>
                </a:solidFill>
                <a:latin typeface="Courier New"/>
              </a:rPr>
              <a:t>h1</a:t>
            </a:r>
            <a:r>
              <a:rPr sz="1200" b="0" i="0" u="none">
                <a:solidFill>
                  <a:srgbClr val="142033"/>
                </a:solidFill>
                <a:latin typeface="Courier New"/>
              </a:rPr>
              <a:t>&gt;</a:t>
            </a:r>
          </a:p>
        </p:txBody>
      </p:sp>
      <p:sp>
        <p:nvSpPr>
          <p:cNvPr id="16" name="TextBox 15"/>
          <p:cNvSpPr txBox="1"/>
          <p:nvPr/>
        </p:nvSpPr>
        <p:spPr>
          <a:xfrm>
            <a:off x="1054100" y="4009132"/>
            <a:ext cx="4976812" cy="220960"/>
          </a:xfrm>
          <a:prstGeom prst="rect">
            <a:avLst/>
          </a:prstGeom>
          <a:noFill/>
        </p:spPr>
        <p:txBody>
          <a:bodyPr wrap="none" lIns="0" rIns="0" tIns="0" bIns="0"/>
          <a:lstStyle/>
          <a:p>
            <a:pPr algn="l">
              <a:lnSpc>
                <a:spcPts val="1739"/>
              </a:lnSpc>
            </a:pPr>
            <a:r>
              <a:rPr sz="1200" b="0" i="0" u="none">
                <a:solidFill>
                  <a:srgbClr val="142033"/>
                </a:solidFill>
                <a:latin typeface="Courier New"/>
              </a:rPr>
              <a:t>  &lt;</a:t>
            </a:r>
            <a:r>
              <a:rPr sz="1200" b="0" i="0" u="none">
                <a:solidFill>
                  <a:srgbClr val="1D5FD0"/>
                </a:solidFill>
                <a:latin typeface="Courier New"/>
              </a:rPr>
              <a:t>p</a:t>
            </a:r>
            <a:r>
              <a:rPr sz="1200" b="0" i="0" u="none">
                <a:solidFill>
                  <a:srgbClr val="142033"/>
                </a:solidFill>
                <a:latin typeface="Courier New"/>
              </a:rPr>
              <a:t>&gt;To jest akapit tekstu.&lt;/</a:t>
            </a:r>
            <a:r>
              <a:rPr sz="1200" b="0" i="0" u="none">
                <a:solidFill>
                  <a:srgbClr val="1D5FD0"/>
                </a:solidFill>
                <a:latin typeface="Courier New"/>
              </a:rPr>
              <a:t>p</a:t>
            </a:r>
            <a:r>
              <a:rPr sz="1200" b="0" i="0" u="none">
                <a:solidFill>
                  <a:srgbClr val="142033"/>
                </a:solidFill>
                <a:latin typeface="Courier New"/>
              </a:rPr>
              <a:t>&gt;</a:t>
            </a:r>
          </a:p>
        </p:txBody>
      </p:sp>
      <p:sp>
        <p:nvSpPr>
          <p:cNvPr id="17" name="TextBox 16"/>
          <p:cNvSpPr txBox="1"/>
          <p:nvPr/>
        </p:nvSpPr>
        <p:spPr>
          <a:xfrm>
            <a:off x="1054100" y="4230092"/>
            <a:ext cx="4976812"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body</a:t>
            </a:r>
            <a:r>
              <a:rPr sz="1200" b="0" i="0" u="none">
                <a:solidFill>
                  <a:srgbClr val="142033"/>
                </a:solidFill>
                <a:latin typeface="Courier New"/>
              </a:rPr>
              <a:t>&gt;</a:t>
            </a:r>
          </a:p>
        </p:txBody>
      </p:sp>
      <p:sp>
        <p:nvSpPr>
          <p:cNvPr id="18" name="TextBox 17"/>
          <p:cNvSpPr txBox="1"/>
          <p:nvPr/>
        </p:nvSpPr>
        <p:spPr>
          <a:xfrm>
            <a:off x="1054100" y="4451052"/>
            <a:ext cx="4976812"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html</a:t>
            </a:r>
            <a:r>
              <a:rPr sz="1200" b="0" i="0" u="none">
                <a:solidFill>
                  <a:srgbClr val="142033"/>
                </a:solidFill>
                <a:latin typeface="Courier New"/>
              </a:rPr>
              <a:t>&gt;</a:t>
            </a:r>
          </a:p>
        </p:txBody>
      </p:sp>
      <p:sp>
        <p:nvSpPr>
          <p:cNvPr id="19" name="TextBox 18"/>
          <p:cNvSpPr txBox="1"/>
          <p:nvPr/>
        </p:nvSpPr>
        <p:spPr>
          <a:xfrm>
            <a:off x="6494462" y="1653480"/>
            <a:ext cx="4749800" cy="177800"/>
          </a:xfrm>
          <a:prstGeom prst="rect">
            <a:avLst/>
          </a:prstGeom>
          <a:noFill/>
        </p:spPr>
        <p:txBody>
          <a:bodyPr wrap="square" lIns="0" rIns="0" tIns="0" bIns="0"/>
          <a:lstStyle/>
          <a:p>
            <a:pPr algn="l">
              <a:lnSpc>
                <a:spcPts val="1439"/>
              </a:lnSpc>
            </a:pPr>
            <a:r>
              <a:rPr sz="1200" b="1" i="0" u="none">
                <a:solidFill>
                  <a:srgbClr val="5A6475"/>
                </a:solidFill>
                <a:latin typeface="Arial"/>
              </a:rPr>
              <a:t>Wynik w przeglądarce</a:t>
            </a:r>
          </a:p>
        </p:txBody>
      </p:sp>
      <p:sp>
        <p:nvSpPr>
          <p:cNvPr id="20" name="Rounded Rectangle 19"/>
          <p:cNvSpPr/>
          <p:nvPr/>
        </p:nvSpPr>
        <p:spPr>
          <a:xfrm>
            <a:off x="6494462" y="1894780"/>
            <a:ext cx="4711700" cy="1930400"/>
          </a:xfrm>
          <a:prstGeom prst="roundRect">
            <a:avLst>
              <a:gd name="adj" fmla="val 3947"/>
            </a:avLst>
          </a:prstGeom>
          <a:noFill/>
          <a:ln w="6350">
            <a:solidFill>
              <a:srgbClr val="C9D1DC"/>
            </a:solidFill>
          </a:ln>
        </p:spPr>
        <p:txBody>
          <a:bodyPr rtlCol="0" anchor="ctr"/>
          <a:lstStyle/>
          <a:p>
            <a:pPr algn="ctr"/>
          </a:p>
        </p:txBody>
      </p:sp>
      <p:sp>
        <p:nvSpPr>
          <p:cNvPr id="21" name="Rounded Rectangle 20"/>
          <p:cNvSpPr/>
          <p:nvPr/>
        </p:nvSpPr>
        <p:spPr>
          <a:xfrm>
            <a:off x="6500812" y="1901130"/>
            <a:ext cx="4699000" cy="330200"/>
          </a:xfrm>
          <a:prstGeom prst="roundRect">
            <a:avLst>
              <a:gd name="adj" fmla="val 23076"/>
            </a:avLst>
          </a:prstGeom>
          <a:solidFill>
            <a:srgbClr val="E5E9F0"/>
          </a:solidFill>
          <a:ln>
            <a:noFill/>
          </a:ln>
        </p:spPr>
        <p:txBody>
          <a:bodyPr rtlCol="0" anchor="ctr"/>
          <a:lstStyle/>
          <a:p>
            <a:pPr algn="ctr"/>
          </a:p>
        </p:txBody>
      </p:sp>
      <p:sp>
        <p:nvSpPr>
          <p:cNvPr id="22" name="Rounded Rectangle 21"/>
          <p:cNvSpPr/>
          <p:nvPr/>
        </p:nvSpPr>
        <p:spPr>
          <a:xfrm>
            <a:off x="6602412" y="2021780"/>
            <a:ext cx="88900" cy="88900"/>
          </a:xfrm>
          <a:prstGeom prst="roundRect">
            <a:avLst>
              <a:gd name="adj" fmla="val 50000"/>
            </a:avLst>
          </a:prstGeom>
          <a:solidFill>
            <a:srgbClr val="F87171"/>
          </a:solidFill>
          <a:ln>
            <a:noFill/>
          </a:ln>
        </p:spPr>
        <p:txBody>
          <a:bodyPr rtlCol="0" anchor="ctr"/>
          <a:lstStyle/>
          <a:p>
            <a:pPr algn="ctr"/>
          </a:p>
        </p:txBody>
      </p:sp>
      <p:sp>
        <p:nvSpPr>
          <p:cNvPr id="23" name="Rounded Rectangle 22"/>
          <p:cNvSpPr/>
          <p:nvPr/>
        </p:nvSpPr>
        <p:spPr>
          <a:xfrm>
            <a:off x="6754812" y="2021780"/>
            <a:ext cx="88900" cy="88900"/>
          </a:xfrm>
          <a:prstGeom prst="roundRect">
            <a:avLst>
              <a:gd name="adj" fmla="val 50000"/>
            </a:avLst>
          </a:prstGeom>
          <a:solidFill>
            <a:srgbClr val="FBBF24"/>
          </a:solidFill>
          <a:ln>
            <a:noFill/>
          </a:ln>
        </p:spPr>
        <p:txBody>
          <a:bodyPr rtlCol="0" anchor="ctr"/>
          <a:lstStyle/>
          <a:p>
            <a:pPr algn="ctr"/>
          </a:p>
        </p:txBody>
      </p:sp>
      <p:sp>
        <p:nvSpPr>
          <p:cNvPr id="24" name="Rounded Rectangle 23"/>
          <p:cNvSpPr/>
          <p:nvPr/>
        </p:nvSpPr>
        <p:spPr>
          <a:xfrm>
            <a:off x="6907212" y="2021780"/>
            <a:ext cx="88900" cy="88900"/>
          </a:xfrm>
          <a:prstGeom prst="roundRect">
            <a:avLst>
              <a:gd name="adj" fmla="val 50000"/>
            </a:avLst>
          </a:prstGeom>
          <a:solidFill>
            <a:srgbClr val="34D399"/>
          </a:solidFill>
          <a:ln>
            <a:noFill/>
          </a:ln>
        </p:spPr>
        <p:txBody>
          <a:bodyPr rtlCol="0" anchor="ctr"/>
          <a:lstStyle/>
          <a:p>
            <a:pPr algn="ctr"/>
          </a:p>
        </p:txBody>
      </p:sp>
      <p:sp>
        <p:nvSpPr>
          <p:cNvPr id="25" name="Rounded Rectangle 24"/>
          <p:cNvSpPr/>
          <p:nvPr/>
        </p:nvSpPr>
        <p:spPr>
          <a:xfrm>
            <a:off x="7110412" y="1964630"/>
            <a:ext cx="3987800" cy="203200"/>
          </a:xfrm>
          <a:prstGeom prst="roundRect">
            <a:avLst>
              <a:gd name="adj" fmla="val 25000"/>
            </a:avLst>
          </a:prstGeom>
          <a:solidFill>
            <a:srgbClr val="FFFFFF"/>
          </a:solidFill>
          <a:ln>
            <a:noFill/>
          </a:ln>
        </p:spPr>
        <p:txBody>
          <a:bodyPr rtlCol="0" anchor="ctr"/>
          <a:lstStyle/>
          <a:p>
            <a:pPr algn="ctr"/>
          </a:p>
        </p:txBody>
      </p:sp>
      <p:sp>
        <p:nvSpPr>
          <p:cNvPr id="26" name="TextBox 25"/>
          <p:cNvSpPr txBox="1"/>
          <p:nvPr/>
        </p:nvSpPr>
        <p:spPr>
          <a:xfrm>
            <a:off x="7199312" y="1977330"/>
            <a:ext cx="3848100" cy="177800"/>
          </a:xfrm>
          <a:prstGeom prst="rect">
            <a:avLst/>
          </a:prstGeom>
          <a:noFill/>
        </p:spPr>
        <p:txBody>
          <a:bodyPr wrap="square" lIns="0" rIns="0" tIns="0" bIns="0"/>
          <a:lstStyle/>
          <a:p>
            <a:pPr algn="l">
              <a:lnSpc>
                <a:spcPts val="1439"/>
              </a:lnSpc>
            </a:pPr>
            <a:r>
              <a:rPr sz="1200" b="0" i="0" u="none">
                <a:solidFill>
                  <a:srgbClr val="5A6475"/>
                </a:solidFill>
                <a:latin typeface="Arial"/>
              </a:rPr>
              <a:t>localhost/strona/index.html</a:t>
            </a:r>
          </a:p>
        </p:txBody>
      </p:sp>
      <p:pic>
        <p:nvPicPr>
          <p:cNvPr id="27" name="Picture 26" descr="image.jpg"/>
          <p:cNvPicPr>
            <a:picLocks noChangeAspect="1"/>
          </p:cNvPicPr>
          <p:nvPr/>
        </p:nvPicPr>
        <p:blipFill>
          <a:blip r:embed="rId2"/>
          <a:stretch>
            <a:fillRect/>
          </a:stretch>
        </p:blipFill>
        <p:spPr>
          <a:xfrm>
            <a:off x="6500812" y="2231330"/>
            <a:ext cx="4699000" cy="1587500"/>
          </a:xfrm>
          <a:prstGeom prst="rect">
            <a:avLst/>
          </a:prstGeom>
        </p:spPr>
      </p:pic>
      <p:sp>
        <p:nvSpPr>
          <p:cNvPr id="28" name="TextBox 27"/>
          <p:cNvSpPr txBox="1"/>
          <p:nvPr/>
        </p:nvSpPr>
        <p:spPr>
          <a:xfrm>
            <a:off x="6723062" y="3977580"/>
            <a:ext cx="4694238" cy="1073150"/>
          </a:xfrm>
          <a:prstGeom prst="rect">
            <a:avLst/>
          </a:prstGeom>
          <a:noFill/>
        </p:spPr>
        <p:txBody>
          <a:bodyPr wrap="square" lIns="0" rIns="0" tIns="0" bIns="0">
            <a:spAutoFit/>
          </a:bodyPr>
          <a:lstStyle/>
          <a:p>
            <a:pPr algn="l" marL="174625" indent="-174625">
              <a:lnSpc>
                <a:spcPts val="1812"/>
              </a:lnSpc>
              <a:buClr>
                <a:srgbClr val="38445A"/>
              </a:buClr>
              <a:buFont typeface="Arial"/>
              <a:buChar char="•"/>
            </a:pPr>
            <a:r>
              <a:rPr sz="1250" b="1" i="0" u="none">
                <a:solidFill>
                  <a:srgbClr val="38445A"/>
                </a:solidFill>
                <a:latin typeface="Arial"/>
              </a:rPr>
              <a:t>&lt;!DOCTYPE html&gt;</a:t>
            </a:r>
            <a:r>
              <a:rPr sz="1250" b="0" i="0" u="none">
                <a:solidFill>
                  <a:srgbClr val="38445A"/>
                </a:solidFill>
                <a:latin typeface="Arial"/>
              </a:rPr>
              <a:t> — tryb standardów (bez niego: tryb zgodności „quirks”)</a:t>
            </a:r>
          </a:p>
          <a:p>
            <a:pPr algn="l" marL="174625" indent="-174625">
              <a:lnSpc>
                <a:spcPts val="1812"/>
              </a:lnSpc>
              <a:spcBef>
                <a:spcPts val="600"/>
              </a:spcBef>
              <a:buClr>
                <a:srgbClr val="38445A"/>
              </a:buClr>
              <a:buFont typeface="Arial"/>
              <a:buChar char="•"/>
            </a:pPr>
            <a:r>
              <a:rPr sz="1250" b="1" i="0" u="none">
                <a:solidFill>
                  <a:srgbClr val="38445A"/>
                </a:solidFill>
                <a:latin typeface="Arial"/>
              </a:rPr>
              <a:t>head</a:t>
            </a:r>
            <a:r>
              <a:rPr sz="1250" b="0" i="0" u="none">
                <a:solidFill>
                  <a:srgbClr val="38445A"/>
                </a:solidFill>
                <a:latin typeface="Arial"/>
              </a:rPr>
              <a:t> — informacje o stronie, niewidoczne w oknie</a:t>
            </a:r>
          </a:p>
          <a:p>
            <a:pPr algn="l" marL="174625" indent="-174625">
              <a:lnSpc>
                <a:spcPts val="1812"/>
              </a:lnSpc>
              <a:spcBef>
                <a:spcPts val="600"/>
              </a:spcBef>
              <a:buClr>
                <a:srgbClr val="38445A"/>
              </a:buClr>
              <a:buFont typeface="Arial"/>
              <a:buChar char="•"/>
            </a:pPr>
            <a:r>
              <a:rPr sz="1250" b="1" i="0" u="none">
                <a:solidFill>
                  <a:srgbClr val="38445A"/>
                </a:solidFill>
                <a:latin typeface="Arial"/>
              </a:rPr>
              <a:t>body</a:t>
            </a:r>
            <a:r>
              <a:rPr sz="1250" b="0" i="0" u="none">
                <a:solidFill>
                  <a:srgbClr val="38445A"/>
                </a:solidFill>
                <a:latin typeface="Arial"/>
              </a:rPr>
              <a:t> — wszystko, co widzi użytkownik</a:t>
            </a:r>
          </a:p>
        </p:txBody>
      </p:sp>
      <p:sp>
        <p:nvSpPr>
          <p:cNvPr id="29" name="TextBox 28"/>
          <p:cNvSpPr txBox="1"/>
          <p:nvPr/>
        </p:nvSpPr>
        <p:spPr>
          <a:xfrm>
            <a:off x="812800" y="6324600"/>
            <a:ext cx="10604500" cy="177800"/>
          </a:xfrm>
          <a:prstGeom prst="rect">
            <a:avLst/>
          </a:prstGeom>
          <a:noFill/>
        </p:spPr>
        <p:txBody>
          <a:bodyPr wrap="square" lIns="0" rIns="0" tIns="0" bIns="0"/>
          <a:lstStyle/>
          <a:p>
            <a:pPr algn="l">
              <a:lnSpc>
                <a:spcPts val="1439"/>
              </a:lnSpc>
            </a:pPr>
            <a:r>
              <a:rPr sz="1200" b="0" i="0" u="none">
                <a:solidFill>
                  <a:srgbClr val="5A6475"/>
                </a:solidFill>
                <a:latin typeface="Arial"/>
              </a:rPr>
              <a:t>Witryny i aplikacje internetowe · Rok 1 · Lekcja 2 · Struktura dokumentu</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FCFCFA"/>
        </a:solidFill>
        <a:effectLst/>
      </p:bgPr>
    </p:bg>
    <p:spTree>
      <p:nvGrpSpPr>
        <p:cNvPr id="1" name=""/>
        <p:cNvGrpSpPr/>
        <p:nvPr/>
      </p:nvGrpSpPr>
      <p:grpSpPr/>
      <p:sp>
        <p:nvSpPr>
          <p:cNvPr id="2" name="TextBox 1"/>
          <p:cNvSpPr txBox="1"/>
          <p:nvPr/>
        </p:nvSpPr>
        <p:spPr>
          <a:xfrm>
            <a:off x="812800" y="711200"/>
            <a:ext cx="10604500" cy="177800"/>
          </a:xfrm>
          <a:prstGeom prst="rect">
            <a:avLst/>
          </a:prstGeom>
          <a:noFill/>
        </p:spPr>
        <p:txBody>
          <a:bodyPr wrap="square" lIns="0" rIns="0" tIns="0" bIns="0"/>
          <a:lstStyle/>
          <a:p>
            <a:pPr algn="l">
              <a:lnSpc>
                <a:spcPts val="1439"/>
              </a:lnSpc>
            </a:pPr>
            <a:r>
              <a:rPr sz="1200" b="1" i="0" u="none" spc="100">
                <a:solidFill>
                  <a:srgbClr val="0F766E"/>
                </a:solidFill>
                <a:latin typeface="Arial"/>
              </a:rPr>
              <a:t>SEKCJA HEAD</a:t>
            </a:r>
          </a:p>
        </p:txBody>
      </p:sp>
      <p:sp>
        <p:nvSpPr>
          <p:cNvPr id="3" name="TextBox 2"/>
          <p:cNvSpPr txBox="1"/>
          <p:nvPr/>
        </p:nvSpPr>
        <p:spPr>
          <a:xfrm>
            <a:off x="812800" y="952500"/>
            <a:ext cx="10604500" cy="446980"/>
          </a:xfrm>
          <a:prstGeom prst="rect">
            <a:avLst/>
          </a:prstGeom>
          <a:noFill/>
        </p:spPr>
        <p:txBody>
          <a:bodyPr wrap="square" lIns="0" rIns="0" tIns="0" bIns="0"/>
          <a:lstStyle/>
          <a:p>
            <a:pPr algn="l">
              <a:lnSpc>
                <a:spcPts val="3520"/>
              </a:lnSpc>
            </a:pPr>
            <a:r>
              <a:rPr sz="3200" b="1" i="0" u="none">
                <a:solidFill>
                  <a:srgbClr val="142033"/>
                </a:solidFill>
                <a:latin typeface="Arial"/>
              </a:rPr>
              <a:t>Co umieszczamy w head</a:t>
            </a:r>
          </a:p>
        </p:txBody>
      </p:sp>
      <p:graphicFrame>
        <p:nvGraphicFramePr>
          <p:cNvPr id="4" name="Table 3"/>
          <p:cNvGraphicFramePr>
            <a:graphicFrameLocks noGrp="1"/>
          </p:cNvGraphicFramePr>
          <p:nvPr/>
        </p:nvGraphicFramePr>
        <p:xfrm>
          <a:off x="812800" y="1653480"/>
          <a:ext cx="10566400" cy="2416175"/>
        </p:xfrm>
        <a:graphic>
          <a:graphicData uri="http://schemas.openxmlformats.org/drawingml/2006/table">
            <a:tbl>
              <a:tblPr firstRow="0" bandRow="0">
                <a:tableStyleId>{2D5ABB26-0587-4C30-8999-92F81FD0307C}</a:tableStyleId>
              </a:tblPr>
              <a:tblGrid>
                <a:gridCol w="4754860"/>
                <a:gridCol w="5811540"/>
              </a:tblGrid>
              <a:tr h="301625">
                <a:tc>
                  <a:txBody>
                    <a:bodyPr wrap="square"/>
                    <a:lstStyle/>
                    <a:p>
                      <a:pPr algn="l">
                        <a:lnSpc>
                          <a:spcPts val="1500"/>
                        </a:lnSpc>
                      </a:pPr>
                      <a:r>
                        <a:rPr sz="1250" b="1" i="0" u="none">
                          <a:solidFill>
                            <a:srgbClr val="142033"/>
                          </a:solidFill>
                          <a:latin typeface="Arial"/>
                        </a:rPr>
                        <a:t>Element</a:t>
                      </a:r>
                    </a:p>
                  </a:txBody>
                  <a:tcPr marL="95250" marT="55562" marR="95250" marB="55562" anchor="t">
                    <a:lnL w="0">
                      <a:noFill/>
                    </a:lnL>
                    <a:lnR w="0">
                      <a:noFill/>
                    </a:lnR>
                    <a:lnT w="0">
                      <a:noFill/>
                    </a:lnT>
                    <a:lnB w="12700">
                      <a:solidFill>
                        <a:srgbClr val="0F766E"/>
                      </a:solidFill>
                    </a:lnB>
                    <a:noFill/>
                  </a:tcPr>
                </a:tc>
                <a:tc>
                  <a:txBody>
                    <a:bodyPr wrap="square"/>
                    <a:lstStyle/>
                    <a:p>
                      <a:pPr algn="l">
                        <a:lnSpc>
                          <a:spcPts val="1500"/>
                        </a:lnSpc>
                      </a:pPr>
                      <a:r>
                        <a:rPr sz="1250" b="1" i="0" u="none">
                          <a:solidFill>
                            <a:srgbClr val="142033"/>
                          </a:solidFill>
                          <a:latin typeface="Arial"/>
                        </a:rPr>
                        <a:t>Do czego służy</a:t>
                      </a:r>
                    </a:p>
                  </a:txBody>
                  <a:tcPr marL="95250" marT="55562" marR="95250" marB="55562" anchor="t">
                    <a:lnL w="0">
                      <a:noFill/>
                    </a:lnL>
                    <a:lnR w="0">
                      <a:noFill/>
                    </a:lnR>
                    <a:lnT w="0">
                      <a:noFill/>
                    </a:lnT>
                    <a:lnB w="12700">
                      <a:solidFill>
                        <a:srgbClr val="0F766E"/>
                      </a:solidFill>
                    </a:lnB>
                    <a:noFill/>
                  </a:tcPr>
                </a:tc>
              </a:tr>
              <a:tr h="304800">
                <a:tc>
                  <a:txBody>
                    <a:bodyPr wrap="square"/>
                    <a:lstStyle/>
                    <a:p>
                      <a:pPr algn="l">
                        <a:lnSpc>
                          <a:spcPts val="1500"/>
                        </a:lnSpc>
                      </a:pPr>
                      <a:r>
                        <a:rPr sz="1250" b="0" i="0" u="none">
                          <a:solidFill>
                            <a:srgbClr val="38445A"/>
                          </a:solidFill>
                          <a:latin typeface="Courier New"/>
                        </a:rPr>
                        <a:t>&lt;meta charset="UTF-8"&gt;</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kodowanie znaków — polskie litery bez „krzaków”; jako pierwszy w head</a:t>
                      </a:r>
                    </a:p>
                  </a:txBody>
                  <a:tcPr marL="95250" marT="55562" marR="95250" marB="55562" anchor="t">
                    <a:lnL w="0">
                      <a:noFill/>
                    </a:lnL>
                    <a:lnR w="0">
                      <a:noFill/>
                    </a:lnR>
                    <a:lnT w="0">
                      <a:noFill/>
                    </a:lnT>
                    <a:lnB w="6350">
                      <a:solidFill>
                        <a:srgbClr val="C9D1DC"/>
                      </a:solidFill>
                    </a:lnB>
                    <a:noFill/>
                  </a:tcPr>
                </a:tc>
              </a:tr>
              <a:tr h="301625">
                <a:tc>
                  <a:txBody>
                    <a:bodyPr wrap="square"/>
                    <a:lstStyle/>
                    <a:p>
                      <a:pPr algn="l">
                        <a:lnSpc>
                          <a:spcPts val="1500"/>
                        </a:lnSpc>
                      </a:pPr>
                      <a:r>
                        <a:rPr sz="1250" b="0" i="0" u="none">
                          <a:solidFill>
                            <a:srgbClr val="38445A"/>
                          </a:solidFill>
                          <a:latin typeface="Courier New"/>
                        </a:rPr>
                        <a:t>&lt;meta name="viewport" …&gt;</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poprawne skalowanie na telefonach (podstawa RWD)</a:t>
                      </a:r>
                    </a:p>
                  </a:txBody>
                  <a:tcPr marL="95250" marT="55562" marR="95250" marB="55562" anchor="t">
                    <a:lnL w="0">
                      <a:noFill/>
                    </a:lnL>
                    <a:lnR w="0">
                      <a:noFill/>
                    </a:lnR>
                    <a:lnT w="0">
                      <a:noFill/>
                    </a:lnT>
                    <a:lnB w="6350">
                      <a:solidFill>
                        <a:srgbClr val="C9D1DC"/>
                      </a:solidFill>
                    </a:lnB>
                    <a:noFill/>
                  </a:tcPr>
                </a:tc>
              </a:tr>
              <a:tr h="301625">
                <a:tc>
                  <a:txBody>
                    <a:bodyPr wrap="square"/>
                    <a:lstStyle/>
                    <a:p>
                      <a:pPr algn="l">
                        <a:lnSpc>
                          <a:spcPts val="1500"/>
                        </a:lnSpc>
                      </a:pPr>
                      <a:r>
                        <a:rPr sz="1250" b="0" i="0" u="none">
                          <a:solidFill>
                            <a:srgbClr val="38445A"/>
                          </a:solidFill>
                          <a:latin typeface="Courier New"/>
                        </a:rPr>
                        <a:t>&lt;title&gt;</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tytuł karty, zakładek i wyników wyszukiwania — obowiązkowy</a:t>
                      </a:r>
                    </a:p>
                  </a:txBody>
                  <a:tcPr marL="95250" marT="55562" marR="95250" marB="55562" anchor="t">
                    <a:lnL w="0">
                      <a:noFill/>
                    </a:lnL>
                    <a:lnR w="0">
                      <a:noFill/>
                    </a:lnR>
                    <a:lnT w="0">
                      <a:noFill/>
                    </a:lnT>
                    <a:lnB w="6350">
                      <a:solidFill>
                        <a:srgbClr val="C9D1DC"/>
                      </a:solidFill>
                    </a:lnB>
                    <a:noFill/>
                  </a:tcPr>
                </a:tc>
              </a:tr>
              <a:tr h="301625">
                <a:tc>
                  <a:txBody>
                    <a:bodyPr wrap="square"/>
                    <a:lstStyle/>
                    <a:p>
                      <a:pPr algn="l">
                        <a:lnSpc>
                          <a:spcPts val="1500"/>
                        </a:lnSpc>
                      </a:pPr>
                      <a:r>
                        <a:rPr sz="1250" b="0" i="0" u="none">
                          <a:solidFill>
                            <a:srgbClr val="38445A"/>
                          </a:solidFill>
                          <a:latin typeface="Courier New"/>
                        </a:rPr>
                        <a:t>&lt;meta name="description" …&gt;</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krótki opis strony dla wyszukiwarek</a:t>
                      </a:r>
                    </a:p>
                  </a:txBody>
                  <a:tcPr marL="95250" marT="55562" marR="95250" marB="55562" anchor="t">
                    <a:lnL w="0">
                      <a:noFill/>
                    </a:lnL>
                    <a:lnR w="0">
                      <a:noFill/>
                    </a:lnR>
                    <a:lnT w="0">
                      <a:noFill/>
                    </a:lnT>
                    <a:lnB w="6350">
                      <a:solidFill>
                        <a:srgbClr val="C9D1DC"/>
                      </a:solidFill>
                    </a:lnB>
                    <a:noFill/>
                  </a:tcPr>
                </a:tc>
              </a:tr>
              <a:tr h="301625">
                <a:tc>
                  <a:txBody>
                    <a:bodyPr wrap="square"/>
                    <a:lstStyle/>
                    <a:p>
                      <a:pPr algn="l">
                        <a:lnSpc>
                          <a:spcPts val="1500"/>
                        </a:lnSpc>
                      </a:pPr>
                      <a:r>
                        <a:rPr sz="1250" b="0" i="0" u="none">
                          <a:solidFill>
                            <a:srgbClr val="38445A"/>
                          </a:solidFill>
                          <a:latin typeface="Courier New"/>
                        </a:rPr>
                        <a:t>&lt;link rel="stylesheet" href="styl.css"&gt;</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dołączenie arkusza CSS</a:t>
                      </a:r>
                    </a:p>
                  </a:txBody>
                  <a:tcPr marL="95250" marT="55562" marR="95250" marB="55562" anchor="t">
                    <a:lnL w="0">
                      <a:noFill/>
                    </a:lnL>
                    <a:lnR w="0">
                      <a:noFill/>
                    </a:lnR>
                    <a:lnT w="0">
                      <a:noFill/>
                    </a:lnT>
                    <a:lnB w="6350">
                      <a:solidFill>
                        <a:srgbClr val="C9D1DC"/>
                      </a:solidFill>
                    </a:lnB>
                    <a:noFill/>
                  </a:tcPr>
                </a:tc>
              </a:tr>
              <a:tr h="301625">
                <a:tc>
                  <a:txBody>
                    <a:bodyPr wrap="square"/>
                    <a:lstStyle/>
                    <a:p>
                      <a:pPr algn="l">
                        <a:lnSpc>
                          <a:spcPts val="1500"/>
                        </a:lnSpc>
                      </a:pPr>
                      <a:r>
                        <a:rPr sz="1250" b="0" i="0" u="none">
                          <a:solidFill>
                            <a:srgbClr val="38445A"/>
                          </a:solidFill>
                          <a:latin typeface="Courier New"/>
                        </a:rPr>
                        <a:t>&lt;link rel="icon" href="ikona.svg"&gt;</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ikona strony (favicon)</a:t>
                      </a:r>
                    </a:p>
                  </a:txBody>
                  <a:tcPr marL="95250" marT="55562" marR="95250" marB="55562" anchor="t">
                    <a:lnL w="0">
                      <a:noFill/>
                    </a:lnL>
                    <a:lnR w="0">
                      <a:noFill/>
                    </a:lnR>
                    <a:lnT w="0">
                      <a:noFill/>
                    </a:lnT>
                    <a:lnB w="6350">
                      <a:solidFill>
                        <a:srgbClr val="C9D1DC"/>
                      </a:solidFill>
                    </a:lnB>
                    <a:noFill/>
                  </a:tcPr>
                </a:tc>
              </a:tr>
              <a:tr h="301625">
                <a:tc>
                  <a:txBody>
                    <a:bodyPr wrap="square"/>
                    <a:lstStyle/>
                    <a:p>
                      <a:pPr algn="l">
                        <a:lnSpc>
                          <a:spcPts val="1500"/>
                        </a:lnSpc>
                      </a:pPr>
                      <a:r>
                        <a:rPr sz="1250" b="0" i="0" u="none">
                          <a:solidFill>
                            <a:srgbClr val="38445A"/>
                          </a:solidFill>
                          <a:latin typeface="Courier New"/>
                        </a:rPr>
                        <a:t>&lt;script src="skrypt.js" defer&gt;&lt;/script&gt;</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skrypt JS uruchamiany po wczytaniu dokumentu</a:t>
                      </a:r>
                    </a:p>
                  </a:txBody>
                  <a:tcPr marL="95250" marT="55562" marR="95250" marB="55562" anchor="t">
                    <a:lnL w="0">
                      <a:noFill/>
                    </a:lnL>
                    <a:lnR w="0">
                      <a:noFill/>
                    </a:lnR>
                    <a:lnT w="0">
                      <a:noFill/>
                    </a:lnT>
                    <a:lnB w="6350">
                      <a:solidFill>
                        <a:srgbClr val="C9D1DC"/>
                      </a:solidFill>
                    </a:lnB>
                    <a:noFill/>
                  </a:tcPr>
                </a:tc>
              </a:tr>
            </a:tbl>
          </a:graphicData>
        </a:graphic>
      </p:graphicFrame>
      <p:sp>
        <p:nvSpPr>
          <p:cNvPr id="5" name="Rounded Rectangle 4"/>
          <p:cNvSpPr/>
          <p:nvPr/>
        </p:nvSpPr>
        <p:spPr>
          <a:xfrm>
            <a:off x="812800" y="4326830"/>
            <a:ext cx="10566400" cy="769541"/>
          </a:xfrm>
          <a:prstGeom prst="roundRect">
            <a:avLst>
              <a:gd name="adj" fmla="val 9902"/>
            </a:avLst>
          </a:prstGeom>
          <a:solidFill>
            <a:srgbClr val="EEF2F7"/>
          </a:solidFill>
          <a:ln>
            <a:noFill/>
          </a:ln>
        </p:spPr>
        <p:txBody>
          <a:bodyPr rtlCol="0" anchor="ctr"/>
          <a:lstStyle/>
          <a:p>
            <a:pPr algn="ctr"/>
          </a:p>
        </p:txBody>
      </p:sp>
      <p:sp>
        <p:nvSpPr>
          <p:cNvPr id="6" name="Rectangle 5"/>
          <p:cNvSpPr/>
          <p:nvPr/>
        </p:nvSpPr>
        <p:spPr>
          <a:xfrm>
            <a:off x="812800" y="4326830"/>
            <a:ext cx="50800" cy="769541"/>
          </a:xfrm>
          <a:prstGeom prst="rect">
            <a:avLst/>
          </a:prstGeom>
          <a:solidFill>
            <a:srgbClr val="0F766E"/>
          </a:solidFill>
          <a:ln>
            <a:noFill/>
          </a:ln>
        </p:spPr>
        <p:txBody>
          <a:bodyPr rtlCol="0" anchor="ctr"/>
          <a:lstStyle/>
          <a:p>
            <a:pPr algn="ctr"/>
          </a:p>
        </p:txBody>
      </p:sp>
      <p:sp>
        <p:nvSpPr>
          <p:cNvPr id="7" name="TextBox 6"/>
          <p:cNvSpPr txBox="1"/>
          <p:nvPr/>
        </p:nvSpPr>
        <p:spPr>
          <a:xfrm>
            <a:off x="1066800" y="4479230"/>
            <a:ext cx="10147300" cy="177800"/>
          </a:xfrm>
          <a:prstGeom prst="rect">
            <a:avLst/>
          </a:prstGeom>
          <a:noFill/>
        </p:spPr>
        <p:txBody>
          <a:bodyPr wrap="square" lIns="0" rIns="0" tIns="0" bIns="0"/>
          <a:lstStyle/>
          <a:p>
            <a:pPr algn="l">
              <a:lnSpc>
                <a:spcPts val="1439"/>
              </a:lnSpc>
            </a:pPr>
            <a:r>
              <a:rPr sz="1200" b="1" i="0" u="none">
                <a:solidFill>
                  <a:srgbClr val="0F766E"/>
                </a:solidFill>
                <a:latin typeface="Arial"/>
              </a:rPr>
              <a:t>Zapamiętaj</a:t>
            </a:r>
          </a:p>
        </p:txBody>
      </p:sp>
      <p:sp>
        <p:nvSpPr>
          <p:cNvPr id="8" name="TextBox 7"/>
          <p:cNvSpPr txBox="1"/>
          <p:nvPr/>
        </p:nvSpPr>
        <p:spPr>
          <a:xfrm>
            <a:off x="1066800" y="4695130"/>
            <a:ext cx="10147300" cy="248841"/>
          </a:xfrm>
          <a:prstGeom prst="rect">
            <a:avLst/>
          </a:prstGeom>
          <a:noFill/>
        </p:spPr>
        <p:txBody>
          <a:bodyPr wrap="square" lIns="0" rIns="0" tIns="0" bIns="0"/>
          <a:lstStyle/>
          <a:p>
            <a:pPr algn="l">
              <a:lnSpc>
                <a:spcPts val="1960"/>
              </a:lnSpc>
            </a:pPr>
            <a:r>
              <a:rPr sz="1400" b="0" i="0" u="none">
                <a:solidFill>
                  <a:srgbClr val="142033"/>
                </a:solidFill>
                <a:latin typeface="Arial"/>
              </a:rPr>
              <a:t>Atrybut </a:t>
            </a:r>
            <a:r>
              <a:rPr sz="1400" b="1" i="0" u="none">
                <a:solidFill>
                  <a:srgbClr val="142033"/>
                </a:solidFill>
                <a:latin typeface="Arial"/>
              </a:rPr>
              <a:t>lang="pl"</a:t>
            </a:r>
            <a:r>
              <a:rPr sz="1400" b="0" i="0" u="none">
                <a:solidFill>
                  <a:srgbClr val="142033"/>
                </a:solidFill>
                <a:latin typeface="Arial"/>
              </a:rPr>
              <a:t> w &lt;html&gt; mówi czytnikom ekranu i tłumaczom, w jakim języku jest strona.</a:t>
            </a:r>
          </a:p>
        </p:txBody>
      </p:sp>
      <p:sp>
        <p:nvSpPr>
          <p:cNvPr id="9" name="TextBox 8"/>
          <p:cNvSpPr txBox="1"/>
          <p:nvPr/>
        </p:nvSpPr>
        <p:spPr>
          <a:xfrm>
            <a:off x="812800" y="6324600"/>
            <a:ext cx="10604500" cy="177800"/>
          </a:xfrm>
          <a:prstGeom prst="rect">
            <a:avLst/>
          </a:prstGeom>
          <a:noFill/>
        </p:spPr>
        <p:txBody>
          <a:bodyPr wrap="square" lIns="0" rIns="0" tIns="0" bIns="0"/>
          <a:lstStyle/>
          <a:p>
            <a:pPr algn="l">
              <a:lnSpc>
                <a:spcPts val="1439"/>
              </a:lnSpc>
            </a:pPr>
            <a:r>
              <a:rPr sz="1200" b="0" i="0" u="none">
                <a:solidFill>
                  <a:srgbClr val="5A6475"/>
                </a:solidFill>
                <a:latin typeface="Arial"/>
              </a:rPr>
              <a:t>Witryny i aplikacje internetowe · Rok 1 · Lekcja 2 · Struktura dokumentu</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bg>
      <p:bgPr>
        <a:solidFill>
          <a:srgbClr val="FCFCFA"/>
        </a:solidFill>
        <a:effectLst/>
      </p:bgPr>
    </p:bg>
    <p:spTree>
      <p:nvGrpSpPr>
        <p:cNvPr id="1" name=""/>
        <p:cNvGrpSpPr/>
        <p:nvPr/>
      </p:nvGrpSpPr>
      <p:grpSpPr/>
      <p:sp>
        <p:nvSpPr>
          <p:cNvPr id="2" name="TextBox 1"/>
          <p:cNvSpPr txBox="1"/>
          <p:nvPr/>
        </p:nvSpPr>
        <p:spPr>
          <a:xfrm>
            <a:off x="812800" y="711200"/>
            <a:ext cx="10604500" cy="177800"/>
          </a:xfrm>
          <a:prstGeom prst="rect">
            <a:avLst/>
          </a:prstGeom>
          <a:noFill/>
        </p:spPr>
        <p:txBody>
          <a:bodyPr wrap="square" lIns="0" rIns="0" tIns="0" bIns="0"/>
          <a:lstStyle/>
          <a:p>
            <a:pPr algn="l">
              <a:lnSpc>
                <a:spcPts val="1439"/>
              </a:lnSpc>
            </a:pPr>
            <a:r>
              <a:rPr sz="1200" b="1" i="0" u="none" spc="100">
                <a:solidFill>
                  <a:srgbClr val="0F766E"/>
                </a:solidFill>
                <a:latin typeface="Arial"/>
              </a:rPr>
              <a:t>SEMANTYKA</a:t>
            </a:r>
          </a:p>
        </p:txBody>
      </p:sp>
      <p:sp>
        <p:nvSpPr>
          <p:cNvPr id="3" name="TextBox 2"/>
          <p:cNvSpPr txBox="1"/>
          <p:nvPr/>
        </p:nvSpPr>
        <p:spPr>
          <a:xfrm>
            <a:off x="812800" y="952500"/>
            <a:ext cx="10604500" cy="446980"/>
          </a:xfrm>
          <a:prstGeom prst="rect">
            <a:avLst/>
          </a:prstGeom>
          <a:noFill/>
        </p:spPr>
        <p:txBody>
          <a:bodyPr wrap="square" lIns="0" rIns="0" tIns="0" bIns="0"/>
          <a:lstStyle/>
          <a:p>
            <a:pPr algn="l">
              <a:lnSpc>
                <a:spcPts val="3520"/>
              </a:lnSpc>
            </a:pPr>
            <a:r>
              <a:rPr sz="3200" b="1" i="0" u="none">
                <a:solidFill>
                  <a:srgbClr val="142033"/>
                </a:solidFill>
                <a:latin typeface="Arial"/>
              </a:rPr>
              <a:t>Znaczniki opisujące rolę fragmentu strony</a:t>
            </a:r>
          </a:p>
        </p:txBody>
      </p:sp>
      <p:sp>
        <p:nvSpPr>
          <p:cNvPr id="4" name="Rounded Rectangle 3"/>
          <p:cNvSpPr/>
          <p:nvPr/>
        </p:nvSpPr>
        <p:spPr>
          <a:xfrm>
            <a:off x="812800" y="1653480"/>
            <a:ext cx="5130800" cy="2114649"/>
          </a:xfrm>
          <a:prstGeom prst="roundRect">
            <a:avLst>
              <a:gd name="adj" fmla="val 3603"/>
            </a:avLst>
          </a:prstGeom>
          <a:solidFill>
            <a:srgbClr val="F3F5F9"/>
          </a:solidFill>
          <a:ln w="6350">
            <a:solidFill>
              <a:srgbClr val="C9D1DC"/>
            </a:solidFill>
          </a:ln>
        </p:spPr>
        <p:txBody>
          <a:bodyPr rtlCol="0" anchor="ctr"/>
          <a:lstStyle/>
          <a:p>
            <a:pPr algn="ctr"/>
          </a:p>
        </p:txBody>
      </p:sp>
      <p:sp>
        <p:nvSpPr>
          <p:cNvPr id="5" name="Rectangle 4"/>
          <p:cNvSpPr/>
          <p:nvPr/>
        </p:nvSpPr>
        <p:spPr>
          <a:xfrm>
            <a:off x="812800" y="1653480"/>
            <a:ext cx="50800" cy="2114649"/>
          </a:xfrm>
          <a:prstGeom prst="rect">
            <a:avLst/>
          </a:prstGeom>
          <a:solidFill>
            <a:srgbClr val="0F766E"/>
          </a:solidFill>
          <a:ln>
            <a:noFill/>
          </a:ln>
        </p:spPr>
        <p:txBody>
          <a:bodyPr rtlCol="0" anchor="ctr"/>
          <a:lstStyle/>
          <a:p>
            <a:pPr algn="ctr"/>
          </a:p>
        </p:txBody>
      </p:sp>
      <p:sp>
        <p:nvSpPr>
          <p:cNvPr id="6" name="TextBox 5"/>
          <p:cNvSpPr txBox="1"/>
          <p:nvPr/>
        </p:nvSpPr>
        <p:spPr>
          <a:xfrm>
            <a:off x="1054100" y="1799530"/>
            <a:ext cx="4730750" cy="202505"/>
          </a:xfrm>
          <a:prstGeom prst="rect">
            <a:avLst/>
          </a:prstGeom>
          <a:noFill/>
        </p:spPr>
        <p:txBody>
          <a:bodyPr wrap="none" lIns="0" rIns="0" tIns="0" bIns="0"/>
          <a:lstStyle/>
          <a:p>
            <a:pPr algn="l">
              <a:lnSpc>
                <a:spcPts val="1595"/>
              </a:lnSpc>
            </a:pPr>
            <a:r>
              <a:rPr sz="1100" b="0" i="0" u="none">
                <a:solidFill>
                  <a:srgbClr val="142033"/>
                </a:solidFill>
                <a:latin typeface="Courier New"/>
              </a:rPr>
              <a:t>&lt;</a:t>
            </a:r>
            <a:r>
              <a:rPr sz="1100" b="0" i="0" u="none">
                <a:solidFill>
                  <a:srgbClr val="1D5FD0"/>
                </a:solidFill>
                <a:latin typeface="Courier New"/>
              </a:rPr>
              <a:t>header</a:t>
            </a:r>
            <a:r>
              <a:rPr sz="1100" b="0" i="0" u="none">
                <a:solidFill>
                  <a:srgbClr val="142033"/>
                </a:solidFill>
                <a:latin typeface="Courier New"/>
              </a:rPr>
              <a:t>&gt;header — baner, logo, tytuł&lt;/</a:t>
            </a:r>
            <a:r>
              <a:rPr sz="1100" b="0" i="0" u="none">
                <a:solidFill>
                  <a:srgbClr val="1D5FD0"/>
                </a:solidFill>
                <a:latin typeface="Courier New"/>
              </a:rPr>
              <a:t>header</a:t>
            </a:r>
            <a:r>
              <a:rPr sz="1100" b="0" i="0" u="none">
                <a:solidFill>
                  <a:srgbClr val="142033"/>
                </a:solidFill>
                <a:latin typeface="Courier New"/>
              </a:rPr>
              <a:t>&gt;</a:t>
            </a:r>
          </a:p>
        </p:txBody>
      </p:sp>
      <p:sp>
        <p:nvSpPr>
          <p:cNvPr id="7" name="TextBox 6"/>
          <p:cNvSpPr txBox="1"/>
          <p:nvPr/>
        </p:nvSpPr>
        <p:spPr>
          <a:xfrm>
            <a:off x="1054100" y="2002036"/>
            <a:ext cx="4730750" cy="202505"/>
          </a:xfrm>
          <a:prstGeom prst="rect">
            <a:avLst/>
          </a:prstGeom>
          <a:noFill/>
        </p:spPr>
        <p:txBody>
          <a:bodyPr wrap="none" lIns="0" rIns="0" tIns="0" bIns="0"/>
          <a:lstStyle/>
          <a:p>
            <a:pPr algn="l">
              <a:lnSpc>
                <a:spcPts val="1595"/>
              </a:lnSpc>
            </a:pPr>
            <a:r>
              <a:rPr sz="1100" b="0" i="0" u="none">
                <a:solidFill>
                  <a:srgbClr val="142033"/>
                </a:solidFill>
                <a:latin typeface="Courier New"/>
              </a:rPr>
              <a:t>&lt;</a:t>
            </a:r>
            <a:r>
              <a:rPr sz="1100" b="0" i="0" u="none">
                <a:solidFill>
                  <a:srgbClr val="1D5FD0"/>
                </a:solidFill>
                <a:latin typeface="Courier New"/>
              </a:rPr>
              <a:t>nav</a:t>
            </a:r>
            <a:r>
              <a:rPr sz="1100" b="0" i="0" u="none">
                <a:solidFill>
                  <a:srgbClr val="142033"/>
                </a:solidFill>
                <a:latin typeface="Courier New"/>
              </a:rPr>
              <a:t>&gt;nav — menu nawigacyjne&lt;/</a:t>
            </a:r>
            <a:r>
              <a:rPr sz="1100" b="0" i="0" u="none">
                <a:solidFill>
                  <a:srgbClr val="1D5FD0"/>
                </a:solidFill>
                <a:latin typeface="Courier New"/>
              </a:rPr>
              <a:t>nav</a:t>
            </a:r>
            <a:r>
              <a:rPr sz="1100" b="0" i="0" u="none">
                <a:solidFill>
                  <a:srgbClr val="142033"/>
                </a:solidFill>
                <a:latin typeface="Courier New"/>
              </a:rPr>
              <a:t>&gt;</a:t>
            </a:r>
          </a:p>
        </p:txBody>
      </p:sp>
      <p:sp>
        <p:nvSpPr>
          <p:cNvPr id="8" name="TextBox 7"/>
          <p:cNvSpPr txBox="1"/>
          <p:nvPr/>
        </p:nvSpPr>
        <p:spPr>
          <a:xfrm>
            <a:off x="1054100" y="2204541"/>
            <a:ext cx="4730750" cy="202505"/>
          </a:xfrm>
          <a:prstGeom prst="rect">
            <a:avLst/>
          </a:prstGeom>
          <a:noFill/>
        </p:spPr>
        <p:txBody>
          <a:bodyPr wrap="none" lIns="0" rIns="0" tIns="0" bIns="0"/>
          <a:lstStyle/>
          <a:p>
            <a:pPr algn="l">
              <a:lnSpc>
                <a:spcPts val="1595"/>
              </a:lnSpc>
            </a:pPr>
            <a:r>
              <a:rPr sz="1100" b="0" i="0" u="none">
                <a:solidFill>
                  <a:srgbClr val="142033"/>
                </a:solidFill>
                <a:latin typeface="Courier New"/>
              </a:rPr>
              <a:t>&lt;</a:t>
            </a:r>
            <a:r>
              <a:rPr sz="1100" b="0" i="0" u="none">
                <a:solidFill>
                  <a:srgbClr val="1D5FD0"/>
                </a:solidFill>
                <a:latin typeface="Courier New"/>
              </a:rPr>
              <a:t>div</a:t>
            </a:r>
            <a:r>
              <a:rPr sz="1100" b="0" i="0" u="none">
                <a:solidFill>
                  <a:srgbClr val="142033"/>
                </a:solidFill>
                <a:latin typeface="Courier New"/>
              </a:rPr>
              <a:t> </a:t>
            </a:r>
            <a:r>
              <a:rPr sz="1100" b="0" i="0" u="none">
                <a:solidFill>
                  <a:srgbClr val="9A3412"/>
                </a:solidFill>
                <a:latin typeface="Courier New"/>
              </a:rPr>
              <a:t>class</a:t>
            </a:r>
            <a:r>
              <a:rPr sz="1100" b="0" i="0" u="none">
                <a:solidFill>
                  <a:srgbClr val="142033"/>
                </a:solidFill>
                <a:latin typeface="Courier New"/>
              </a:rPr>
              <a:t>=</a:t>
            </a:r>
            <a:r>
              <a:rPr sz="1100" b="0" i="0" u="none">
                <a:solidFill>
                  <a:srgbClr val="0B7A3B"/>
                </a:solidFill>
                <a:latin typeface="Courier New"/>
              </a:rPr>
              <a:t>"srodek"</a:t>
            </a:r>
            <a:r>
              <a:rPr sz="1100" b="0" i="0" u="none">
                <a:solidFill>
                  <a:srgbClr val="142033"/>
                </a:solidFill>
                <a:latin typeface="Courier New"/>
              </a:rPr>
              <a:t>&gt;</a:t>
            </a:r>
          </a:p>
        </p:txBody>
      </p:sp>
      <p:sp>
        <p:nvSpPr>
          <p:cNvPr id="9" name="TextBox 8"/>
          <p:cNvSpPr txBox="1"/>
          <p:nvPr/>
        </p:nvSpPr>
        <p:spPr>
          <a:xfrm>
            <a:off x="1054100" y="2407047"/>
            <a:ext cx="4730750" cy="202505"/>
          </a:xfrm>
          <a:prstGeom prst="rect">
            <a:avLst/>
          </a:prstGeom>
          <a:noFill/>
        </p:spPr>
        <p:txBody>
          <a:bodyPr wrap="none" lIns="0" rIns="0" tIns="0" bIns="0"/>
          <a:lstStyle/>
          <a:p>
            <a:pPr algn="l">
              <a:lnSpc>
                <a:spcPts val="1595"/>
              </a:lnSpc>
            </a:pPr>
            <a:r>
              <a:rPr sz="1100" b="0" i="0" u="none">
                <a:solidFill>
                  <a:srgbClr val="142033"/>
                </a:solidFill>
                <a:latin typeface="Courier New"/>
              </a:rPr>
              <a:t>  &lt;</a:t>
            </a:r>
            <a:r>
              <a:rPr sz="1100" b="0" i="0" u="none">
                <a:solidFill>
                  <a:srgbClr val="1D5FD0"/>
                </a:solidFill>
                <a:latin typeface="Courier New"/>
              </a:rPr>
              <a:t>main</a:t>
            </a:r>
            <a:r>
              <a:rPr sz="1100" b="0" i="0" u="none">
                <a:solidFill>
                  <a:srgbClr val="142033"/>
                </a:solidFill>
                <a:latin typeface="Courier New"/>
              </a:rPr>
              <a:t>&gt;main — główna treść strony</a:t>
            </a:r>
          </a:p>
        </p:txBody>
      </p:sp>
      <p:sp>
        <p:nvSpPr>
          <p:cNvPr id="10" name="TextBox 9"/>
          <p:cNvSpPr txBox="1"/>
          <p:nvPr/>
        </p:nvSpPr>
        <p:spPr>
          <a:xfrm>
            <a:off x="1054100" y="2609552"/>
            <a:ext cx="4730750" cy="202505"/>
          </a:xfrm>
          <a:prstGeom prst="rect">
            <a:avLst/>
          </a:prstGeom>
          <a:noFill/>
        </p:spPr>
        <p:txBody>
          <a:bodyPr wrap="none" lIns="0" rIns="0" tIns="0" bIns="0"/>
          <a:lstStyle/>
          <a:p>
            <a:pPr algn="l">
              <a:lnSpc>
                <a:spcPts val="1595"/>
              </a:lnSpc>
            </a:pPr>
            <a:r>
              <a:rPr sz="1100" b="0" i="0" u="none">
                <a:solidFill>
                  <a:srgbClr val="142033"/>
                </a:solidFill>
                <a:latin typeface="Courier New"/>
              </a:rPr>
              <a:t>    &lt;</a:t>
            </a:r>
            <a:r>
              <a:rPr sz="1100" b="0" i="0" u="none">
                <a:solidFill>
                  <a:srgbClr val="1D5FD0"/>
                </a:solidFill>
                <a:latin typeface="Courier New"/>
              </a:rPr>
              <a:t>article</a:t>
            </a:r>
            <a:r>
              <a:rPr sz="1100" b="0" i="0" u="none">
                <a:solidFill>
                  <a:srgbClr val="142033"/>
                </a:solidFill>
                <a:latin typeface="Courier New"/>
              </a:rPr>
              <a:t>&gt;article — samodzielny wpis&lt;/</a:t>
            </a:r>
            <a:r>
              <a:rPr sz="1100" b="0" i="0" u="none">
                <a:solidFill>
                  <a:srgbClr val="1D5FD0"/>
                </a:solidFill>
                <a:latin typeface="Courier New"/>
              </a:rPr>
              <a:t>article</a:t>
            </a:r>
            <a:r>
              <a:rPr sz="1100" b="0" i="0" u="none">
                <a:solidFill>
                  <a:srgbClr val="142033"/>
                </a:solidFill>
                <a:latin typeface="Courier New"/>
              </a:rPr>
              <a:t>&gt;</a:t>
            </a:r>
          </a:p>
        </p:txBody>
      </p:sp>
      <p:sp>
        <p:nvSpPr>
          <p:cNvPr id="11" name="TextBox 10"/>
          <p:cNvSpPr txBox="1"/>
          <p:nvPr/>
        </p:nvSpPr>
        <p:spPr>
          <a:xfrm>
            <a:off x="1054100" y="2812058"/>
            <a:ext cx="4730750" cy="202505"/>
          </a:xfrm>
          <a:prstGeom prst="rect">
            <a:avLst/>
          </a:prstGeom>
          <a:noFill/>
        </p:spPr>
        <p:txBody>
          <a:bodyPr wrap="none" lIns="0" rIns="0" tIns="0" bIns="0"/>
          <a:lstStyle/>
          <a:p>
            <a:pPr algn="l">
              <a:lnSpc>
                <a:spcPts val="1595"/>
              </a:lnSpc>
            </a:pPr>
            <a:r>
              <a:rPr sz="1100" b="0" i="0" u="none">
                <a:solidFill>
                  <a:srgbClr val="142033"/>
                </a:solidFill>
                <a:latin typeface="Courier New"/>
              </a:rPr>
              <a:t>  &lt;/</a:t>
            </a:r>
            <a:r>
              <a:rPr sz="1100" b="0" i="0" u="none">
                <a:solidFill>
                  <a:srgbClr val="1D5FD0"/>
                </a:solidFill>
                <a:latin typeface="Courier New"/>
              </a:rPr>
              <a:t>main</a:t>
            </a:r>
            <a:r>
              <a:rPr sz="1100" b="0" i="0" u="none">
                <a:solidFill>
                  <a:srgbClr val="142033"/>
                </a:solidFill>
                <a:latin typeface="Courier New"/>
              </a:rPr>
              <a:t>&gt;</a:t>
            </a:r>
          </a:p>
        </p:txBody>
      </p:sp>
      <p:sp>
        <p:nvSpPr>
          <p:cNvPr id="12" name="TextBox 11"/>
          <p:cNvSpPr txBox="1"/>
          <p:nvPr/>
        </p:nvSpPr>
        <p:spPr>
          <a:xfrm>
            <a:off x="1054100" y="3014563"/>
            <a:ext cx="4730750" cy="202505"/>
          </a:xfrm>
          <a:prstGeom prst="rect">
            <a:avLst/>
          </a:prstGeom>
          <a:noFill/>
        </p:spPr>
        <p:txBody>
          <a:bodyPr wrap="none" lIns="0" rIns="0" tIns="0" bIns="0"/>
          <a:lstStyle/>
          <a:p>
            <a:pPr algn="l">
              <a:lnSpc>
                <a:spcPts val="1595"/>
              </a:lnSpc>
            </a:pPr>
            <a:r>
              <a:rPr sz="1100" b="0" i="0" u="none">
                <a:solidFill>
                  <a:srgbClr val="142033"/>
                </a:solidFill>
                <a:latin typeface="Courier New"/>
              </a:rPr>
              <a:t>  &lt;</a:t>
            </a:r>
            <a:r>
              <a:rPr sz="1100" b="0" i="0" u="none">
                <a:solidFill>
                  <a:srgbClr val="1D5FD0"/>
                </a:solidFill>
                <a:latin typeface="Courier New"/>
              </a:rPr>
              <a:t>aside</a:t>
            </a:r>
            <a:r>
              <a:rPr sz="1100" b="0" i="0" u="none">
                <a:solidFill>
                  <a:srgbClr val="142033"/>
                </a:solidFill>
                <a:latin typeface="Courier New"/>
              </a:rPr>
              <a:t>&gt;aside — treść poboczna&lt;/</a:t>
            </a:r>
            <a:r>
              <a:rPr sz="1100" b="0" i="0" u="none">
                <a:solidFill>
                  <a:srgbClr val="1D5FD0"/>
                </a:solidFill>
                <a:latin typeface="Courier New"/>
              </a:rPr>
              <a:t>aside</a:t>
            </a:r>
            <a:r>
              <a:rPr sz="1100" b="0" i="0" u="none">
                <a:solidFill>
                  <a:srgbClr val="142033"/>
                </a:solidFill>
                <a:latin typeface="Courier New"/>
              </a:rPr>
              <a:t>&gt;</a:t>
            </a:r>
          </a:p>
        </p:txBody>
      </p:sp>
      <p:sp>
        <p:nvSpPr>
          <p:cNvPr id="13" name="TextBox 12"/>
          <p:cNvSpPr txBox="1"/>
          <p:nvPr/>
        </p:nvSpPr>
        <p:spPr>
          <a:xfrm>
            <a:off x="1054100" y="3217069"/>
            <a:ext cx="4730750" cy="202505"/>
          </a:xfrm>
          <a:prstGeom prst="rect">
            <a:avLst/>
          </a:prstGeom>
          <a:noFill/>
        </p:spPr>
        <p:txBody>
          <a:bodyPr wrap="none" lIns="0" rIns="0" tIns="0" bIns="0"/>
          <a:lstStyle/>
          <a:p>
            <a:pPr algn="l">
              <a:lnSpc>
                <a:spcPts val="1595"/>
              </a:lnSpc>
            </a:pPr>
            <a:r>
              <a:rPr sz="1100" b="0" i="0" u="none">
                <a:solidFill>
                  <a:srgbClr val="142033"/>
                </a:solidFill>
                <a:latin typeface="Courier New"/>
              </a:rPr>
              <a:t>&lt;/</a:t>
            </a:r>
            <a:r>
              <a:rPr sz="1100" b="0" i="0" u="none">
                <a:solidFill>
                  <a:srgbClr val="1D5FD0"/>
                </a:solidFill>
                <a:latin typeface="Courier New"/>
              </a:rPr>
              <a:t>div</a:t>
            </a:r>
            <a:r>
              <a:rPr sz="1100" b="0" i="0" u="none">
                <a:solidFill>
                  <a:srgbClr val="142033"/>
                </a:solidFill>
                <a:latin typeface="Courier New"/>
              </a:rPr>
              <a:t>&gt;</a:t>
            </a:r>
          </a:p>
        </p:txBody>
      </p:sp>
      <p:sp>
        <p:nvSpPr>
          <p:cNvPr id="14" name="TextBox 13"/>
          <p:cNvSpPr txBox="1"/>
          <p:nvPr/>
        </p:nvSpPr>
        <p:spPr>
          <a:xfrm>
            <a:off x="1054100" y="3419574"/>
            <a:ext cx="4730750" cy="202505"/>
          </a:xfrm>
          <a:prstGeom prst="rect">
            <a:avLst/>
          </a:prstGeom>
          <a:noFill/>
        </p:spPr>
        <p:txBody>
          <a:bodyPr wrap="none" lIns="0" rIns="0" tIns="0" bIns="0"/>
          <a:lstStyle/>
          <a:p>
            <a:pPr algn="l">
              <a:lnSpc>
                <a:spcPts val="1595"/>
              </a:lnSpc>
            </a:pPr>
            <a:r>
              <a:rPr sz="1100" b="0" i="0" u="none">
                <a:solidFill>
                  <a:srgbClr val="142033"/>
                </a:solidFill>
                <a:latin typeface="Courier New"/>
              </a:rPr>
              <a:t>&lt;</a:t>
            </a:r>
            <a:r>
              <a:rPr sz="1100" b="0" i="0" u="none">
                <a:solidFill>
                  <a:srgbClr val="1D5FD0"/>
                </a:solidFill>
                <a:latin typeface="Courier New"/>
              </a:rPr>
              <a:t>footer</a:t>
            </a:r>
            <a:r>
              <a:rPr sz="1100" b="0" i="0" u="none">
                <a:solidFill>
                  <a:srgbClr val="142033"/>
                </a:solidFill>
                <a:latin typeface="Courier New"/>
              </a:rPr>
              <a:t>&gt;footer — stopka, autor, kontakt&lt;/</a:t>
            </a:r>
            <a:r>
              <a:rPr sz="1100" b="0" i="0" u="none">
                <a:solidFill>
                  <a:srgbClr val="1D5FD0"/>
                </a:solidFill>
                <a:latin typeface="Courier New"/>
              </a:rPr>
              <a:t>footer</a:t>
            </a:r>
            <a:r>
              <a:rPr sz="1100" b="0" i="0" u="none">
                <a:solidFill>
                  <a:srgbClr val="142033"/>
                </a:solidFill>
                <a:latin typeface="Courier New"/>
              </a:rPr>
              <a:t>&gt;</a:t>
            </a:r>
          </a:p>
        </p:txBody>
      </p:sp>
      <p:sp>
        <p:nvSpPr>
          <p:cNvPr id="15" name="TextBox 14"/>
          <p:cNvSpPr txBox="1"/>
          <p:nvPr/>
        </p:nvSpPr>
        <p:spPr>
          <a:xfrm>
            <a:off x="6248400" y="1653480"/>
            <a:ext cx="4876800" cy="177800"/>
          </a:xfrm>
          <a:prstGeom prst="rect">
            <a:avLst/>
          </a:prstGeom>
          <a:noFill/>
        </p:spPr>
        <p:txBody>
          <a:bodyPr wrap="square" lIns="0" rIns="0" tIns="0" bIns="0"/>
          <a:lstStyle/>
          <a:p>
            <a:pPr algn="l">
              <a:lnSpc>
                <a:spcPts val="1439"/>
              </a:lnSpc>
            </a:pPr>
            <a:r>
              <a:rPr sz="1200" b="1" i="0" u="none">
                <a:solidFill>
                  <a:srgbClr val="5A6475"/>
                </a:solidFill>
                <a:latin typeface="Arial"/>
              </a:rPr>
              <a:t>Wynik (kolory i układ dodane w CSS)</a:t>
            </a:r>
          </a:p>
        </p:txBody>
      </p:sp>
      <p:sp>
        <p:nvSpPr>
          <p:cNvPr id="16" name="Rounded Rectangle 15"/>
          <p:cNvSpPr/>
          <p:nvPr/>
        </p:nvSpPr>
        <p:spPr>
          <a:xfrm>
            <a:off x="6248400" y="1894780"/>
            <a:ext cx="4838700" cy="2882900"/>
          </a:xfrm>
          <a:prstGeom prst="roundRect">
            <a:avLst>
              <a:gd name="adj" fmla="val 2643"/>
            </a:avLst>
          </a:prstGeom>
          <a:noFill/>
          <a:ln w="6350">
            <a:solidFill>
              <a:srgbClr val="C9D1DC"/>
            </a:solidFill>
          </a:ln>
        </p:spPr>
        <p:txBody>
          <a:bodyPr rtlCol="0" anchor="ctr"/>
          <a:lstStyle/>
          <a:p>
            <a:pPr algn="ctr"/>
          </a:p>
        </p:txBody>
      </p:sp>
      <p:sp>
        <p:nvSpPr>
          <p:cNvPr id="17" name="Rounded Rectangle 16"/>
          <p:cNvSpPr/>
          <p:nvPr/>
        </p:nvSpPr>
        <p:spPr>
          <a:xfrm>
            <a:off x="6254750" y="1901130"/>
            <a:ext cx="4826000" cy="330200"/>
          </a:xfrm>
          <a:prstGeom prst="roundRect">
            <a:avLst>
              <a:gd name="adj" fmla="val 23076"/>
            </a:avLst>
          </a:prstGeom>
          <a:solidFill>
            <a:srgbClr val="E5E9F0"/>
          </a:solidFill>
          <a:ln>
            <a:noFill/>
          </a:ln>
        </p:spPr>
        <p:txBody>
          <a:bodyPr rtlCol="0" anchor="ctr"/>
          <a:lstStyle/>
          <a:p>
            <a:pPr algn="ctr"/>
          </a:p>
        </p:txBody>
      </p:sp>
      <p:sp>
        <p:nvSpPr>
          <p:cNvPr id="18" name="Rounded Rectangle 17"/>
          <p:cNvSpPr/>
          <p:nvPr/>
        </p:nvSpPr>
        <p:spPr>
          <a:xfrm>
            <a:off x="6356350" y="2021780"/>
            <a:ext cx="88900" cy="88900"/>
          </a:xfrm>
          <a:prstGeom prst="roundRect">
            <a:avLst>
              <a:gd name="adj" fmla="val 50000"/>
            </a:avLst>
          </a:prstGeom>
          <a:solidFill>
            <a:srgbClr val="F87171"/>
          </a:solidFill>
          <a:ln>
            <a:noFill/>
          </a:ln>
        </p:spPr>
        <p:txBody>
          <a:bodyPr rtlCol="0" anchor="ctr"/>
          <a:lstStyle/>
          <a:p>
            <a:pPr algn="ctr"/>
          </a:p>
        </p:txBody>
      </p:sp>
      <p:sp>
        <p:nvSpPr>
          <p:cNvPr id="19" name="Rounded Rectangle 18"/>
          <p:cNvSpPr/>
          <p:nvPr/>
        </p:nvSpPr>
        <p:spPr>
          <a:xfrm>
            <a:off x="6508750" y="2021780"/>
            <a:ext cx="88900" cy="88900"/>
          </a:xfrm>
          <a:prstGeom prst="roundRect">
            <a:avLst>
              <a:gd name="adj" fmla="val 50000"/>
            </a:avLst>
          </a:prstGeom>
          <a:solidFill>
            <a:srgbClr val="FBBF24"/>
          </a:solidFill>
          <a:ln>
            <a:noFill/>
          </a:ln>
        </p:spPr>
        <p:txBody>
          <a:bodyPr rtlCol="0" anchor="ctr"/>
          <a:lstStyle/>
          <a:p>
            <a:pPr algn="ctr"/>
          </a:p>
        </p:txBody>
      </p:sp>
      <p:sp>
        <p:nvSpPr>
          <p:cNvPr id="20" name="Rounded Rectangle 19"/>
          <p:cNvSpPr/>
          <p:nvPr/>
        </p:nvSpPr>
        <p:spPr>
          <a:xfrm>
            <a:off x="6661150" y="2021780"/>
            <a:ext cx="88900" cy="88900"/>
          </a:xfrm>
          <a:prstGeom prst="roundRect">
            <a:avLst>
              <a:gd name="adj" fmla="val 50000"/>
            </a:avLst>
          </a:prstGeom>
          <a:solidFill>
            <a:srgbClr val="34D399"/>
          </a:solidFill>
          <a:ln>
            <a:noFill/>
          </a:ln>
        </p:spPr>
        <p:txBody>
          <a:bodyPr rtlCol="0" anchor="ctr"/>
          <a:lstStyle/>
          <a:p>
            <a:pPr algn="ctr"/>
          </a:p>
        </p:txBody>
      </p:sp>
      <p:sp>
        <p:nvSpPr>
          <p:cNvPr id="21" name="Rounded Rectangle 20"/>
          <p:cNvSpPr/>
          <p:nvPr/>
        </p:nvSpPr>
        <p:spPr>
          <a:xfrm>
            <a:off x="6864350" y="1964630"/>
            <a:ext cx="4114800" cy="203200"/>
          </a:xfrm>
          <a:prstGeom prst="roundRect">
            <a:avLst>
              <a:gd name="adj" fmla="val 25000"/>
            </a:avLst>
          </a:prstGeom>
          <a:solidFill>
            <a:srgbClr val="FFFFFF"/>
          </a:solidFill>
          <a:ln>
            <a:noFill/>
          </a:ln>
        </p:spPr>
        <p:txBody>
          <a:bodyPr rtlCol="0" anchor="ctr"/>
          <a:lstStyle/>
          <a:p>
            <a:pPr algn="ctr"/>
          </a:p>
        </p:txBody>
      </p:sp>
      <p:sp>
        <p:nvSpPr>
          <p:cNvPr id="22" name="TextBox 21"/>
          <p:cNvSpPr txBox="1"/>
          <p:nvPr/>
        </p:nvSpPr>
        <p:spPr>
          <a:xfrm>
            <a:off x="6953250" y="1977330"/>
            <a:ext cx="3975100" cy="177800"/>
          </a:xfrm>
          <a:prstGeom prst="rect">
            <a:avLst/>
          </a:prstGeom>
          <a:noFill/>
        </p:spPr>
        <p:txBody>
          <a:bodyPr wrap="square" lIns="0" rIns="0" tIns="0" bIns="0"/>
          <a:lstStyle/>
          <a:p>
            <a:pPr algn="l">
              <a:lnSpc>
                <a:spcPts val="1439"/>
              </a:lnSpc>
            </a:pPr>
            <a:r>
              <a:rPr sz="1200" b="0" i="0" u="none">
                <a:solidFill>
                  <a:srgbClr val="5A6475"/>
                </a:solidFill>
                <a:latin typeface="Arial"/>
              </a:rPr>
              <a:t>localhost/uklad.html</a:t>
            </a:r>
          </a:p>
        </p:txBody>
      </p:sp>
      <p:pic>
        <p:nvPicPr>
          <p:cNvPr id="23" name="Picture 22" descr="image.jpg"/>
          <p:cNvPicPr>
            <a:picLocks noChangeAspect="1"/>
          </p:cNvPicPr>
          <p:nvPr/>
        </p:nvPicPr>
        <p:blipFill>
          <a:blip r:embed="rId2"/>
          <a:stretch>
            <a:fillRect/>
          </a:stretch>
        </p:blipFill>
        <p:spPr>
          <a:xfrm>
            <a:off x="6254750" y="2231330"/>
            <a:ext cx="4826000" cy="2540000"/>
          </a:xfrm>
          <a:prstGeom prst="rect">
            <a:avLst/>
          </a:prstGeom>
        </p:spPr>
      </p:pic>
      <p:sp>
        <p:nvSpPr>
          <p:cNvPr id="24" name="TextBox 23"/>
          <p:cNvSpPr txBox="1"/>
          <p:nvPr/>
        </p:nvSpPr>
        <p:spPr>
          <a:xfrm>
            <a:off x="812800" y="5031680"/>
            <a:ext cx="10604500" cy="480020"/>
          </a:xfrm>
          <a:prstGeom prst="rect">
            <a:avLst/>
          </a:prstGeom>
          <a:noFill/>
        </p:spPr>
        <p:txBody>
          <a:bodyPr wrap="square" lIns="0" rIns="0" tIns="0" bIns="0"/>
          <a:lstStyle/>
          <a:p>
            <a:pPr algn="l">
              <a:lnSpc>
                <a:spcPts val="1889"/>
              </a:lnSpc>
            </a:pPr>
            <a:r>
              <a:rPr sz="1350" b="0" i="0" u="none">
                <a:solidFill>
                  <a:srgbClr val="38445A"/>
                </a:solidFill>
                <a:latin typeface="Arial"/>
              </a:rPr>
              <a:t>Same znaczniki niczego nie kolorują ani nie układają — to robi CSS. Mówią natomiast przeglądarce, wyszukiwarce i czytnikowi ekranu, </a:t>
            </a:r>
            <a:r>
              <a:rPr sz="1350" b="1" i="0" u="none">
                <a:solidFill>
                  <a:srgbClr val="38445A"/>
                </a:solidFill>
                <a:latin typeface="Arial"/>
              </a:rPr>
              <a:t>czym</a:t>
            </a:r>
            <a:r>
              <a:rPr sz="1350" b="0" i="0" u="none">
                <a:solidFill>
                  <a:srgbClr val="38445A"/>
                </a:solidFill>
                <a:latin typeface="Arial"/>
              </a:rPr>
              <a:t> jest dany fragment.</a:t>
            </a:r>
          </a:p>
        </p:txBody>
      </p:sp>
      <p:sp>
        <p:nvSpPr>
          <p:cNvPr id="25" name="TextBox 24"/>
          <p:cNvSpPr txBox="1"/>
          <p:nvPr/>
        </p:nvSpPr>
        <p:spPr>
          <a:xfrm>
            <a:off x="812800" y="6324600"/>
            <a:ext cx="10604500" cy="177800"/>
          </a:xfrm>
          <a:prstGeom prst="rect">
            <a:avLst/>
          </a:prstGeom>
          <a:noFill/>
        </p:spPr>
        <p:txBody>
          <a:bodyPr wrap="square" lIns="0" rIns="0" tIns="0" bIns="0"/>
          <a:lstStyle/>
          <a:p>
            <a:pPr algn="l">
              <a:lnSpc>
                <a:spcPts val="1439"/>
              </a:lnSpc>
            </a:pPr>
            <a:r>
              <a:rPr sz="1200" b="0" i="0" u="none">
                <a:solidFill>
                  <a:srgbClr val="5A6475"/>
                </a:solidFill>
                <a:latin typeface="Arial"/>
              </a:rPr>
              <a:t>Witryny i aplikacje internetowe · Rok 1 · Lekcja 2 · Struktura dokumentu</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bg>
      <p:bgPr>
        <a:solidFill>
          <a:srgbClr val="FCFCFA"/>
        </a:solidFill>
        <a:effectLst/>
      </p:bgPr>
    </p:bg>
    <p:spTree>
      <p:nvGrpSpPr>
        <p:cNvPr id="1" name=""/>
        <p:cNvGrpSpPr/>
        <p:nvPr/>
      </p:nvGrpSpPr>
      <p:grpSpPr/>
      <p:sp>
        <p:nvSpPr>
          <p:cNvPr id="2" name="TextBox 1"/>
          <p:cNvSpPr txBox="1"/>
          <p:nvPr/>
        </p:nvSpPr>
        <p:spPr>
          <a:xfrm>
            <a:off x="812800" y="711200"/>
            <a:ext cx="10604500" cy="177800"/>
          </a:xfrm>
          <a:prstGeom prst="rect">
            <a:avLst/>
          </a:prstGeom>
          <a:noFill/>
        </p:spPr>
        <p:txBody>
          <a:bodyPr wrap="square" lIns="0" rIns="0" tIns="0" bIns="0"/>
          <a:lstStyle/>
          <a:p>
            <a:pPr algn="l">
              <a:lnSpc>
                <a:spcPts val="1439"/>
              </a:lnSpc>
            </a:pPr>
            <a:r>
              <a:rPr sz="1200" b="1" i="0" u="none" spc="100">
                <a:solidFill>
                  <a:srgbClr val="0F766E"/>
                </a:solidFill>
                <a:latin typeface="Arial"/>
              </a:rPr>
              <a:t>SEMANTYKA</a:t>
            </a:r>
          </a:p>
        </p:txBody>
      </p:sp>
      <p:sp>
        <p:nvSpPr>
          <p:cNvPr id="3" name="TextBox 2"/>
          <p:cNvSpPr txBox="1"/>
          <p:nvPr/>
        </p:nvSpPr>
        <p:spPr>
          <a:xfrm>
            <a:off x="812800" y="952500"/>
            <a:ext cx="10604500" cy="446980"/>
          </a:xfrm>
          <a:prstGeom prst="rect">
            <a:avLst/>
          </a:prstGeom>
          <a:noFill/>
        </p:spPr>
        <p:txBody>
          <a:bodyPr wrap="square" lIns="0" rIns="0" tIns="0" bIns="0"/>
          <a:lstStyle/>
          <a:p>
            <a:pPr algn="l">
              <a:lnSpc>
                <a:spcPts val="3520"/>
              </a:lnSpc>
            </a:pPr>
            <a:r>
              <a:rPr sz="3200" b="1" i="0" u="none">
                <a:solidFill>
                  <a:srgbClr val="142033"/>
                </a:solidFill>
                <a:latin typeface="Arial"/>
              </a:rPr>
              <a:t>Który znacznik wybrać?</a:t>
            </a:r>
          </a:p>
        </p:txBody>
      </p:sp>
      <p:graphicFrame>
        <p:nvGraphicFramePr>
          <p:cNvPr id="4" name="Table 3"/>
          <p:cNvGraphicFramePr>
            <a:graphicFrameLocks noGrp="1"/>
          </p:cNvGraphicFramePr>
          <p:nvPr/>
        </p:nvGraphicFramePr>
        <p:xfrm>
          <a:off x="812800" y="1653480"/>
          <a:ext cx="10566400" cy="2717800"/>
        </p:xfrm>
        <a:graphic>
          <a:graphicData uri="http://schemas.openxmlformats.org/drawingml/2006/table">
            <a:tbl>
              <a:tblPr firstRow="0" bandRow="0">
                <a:tableStyleId>{2D5ABB26-0587-4C30-8999-92F81FD0307C}</a:tableStyleId>
              </a:tblPr>
              <a:tblGrid>
                <a:gridCol w="1690588"/>
                <a:gridCol w="5283200"/>
                <a:gridCol w="3592612"/>
              </a:tblGrid>
              <a:tr h="301625">
                <a:tc>
                  <a:txBody>
                    <a:bodyPr wrap="square"/>
                    <a:lstStyle/>
                    <a:p>
                      <a:pPr algn="l">
                        <a:lnSpc>
                          <a:spcPts val="1500"/>
                        </a:lnSpc>
                      </a:pPr>
                      <a:r>
                        <a:rPr sz="1250" b="1" i="0" u="none">
                          <a:solidFill>
                            <a:srgbClr val="142033"/>
                          </a:solidFill>
                          <a:latin typeface="Arial"/>
                        </a:rPr>
                        <a:t>Znacznik</a:t>
                      </a:r>
                    </a:p>
                  </a:txBody>
                  <a:tcPr marL="95250" marT="55562" marR="95250" marB="55562" anchor="t">
                    <a:lnL w="0">
                      <a:noFill/>
                    </a:lnL>
                    <a:lnR w="0">
                      <a:noFill/>
                    </a:lnR>
                    <a:lnT w="0">
                      <a:noFill/>
                    </a:lnT>
                    <a:lnB w="12700">
                      <a:solidFill>
                        <a:srgbClr val="0F766E"/>
                      </a:solidFill>
                    </a:lnB>
                    <a:noFill/>
                  </a:tcPr>
                </a:tc>
                <a:tc>
                  <a:txBody>
                    <a:bodyPr wrap="square"/>
                    <a:lstStyle/>
                    <a:p>
                      <a:pPr algn="l">
                        <a:lnSpc>
                          <a:spcPts val="1500"/>
                        </a:lnSpc>
                      </a:pPr>
                      <a:r>
                        <a:rPr sz="1250" b="1" i="0" u="none">
                          <a:solidFill>
                            <a:srgbClr val="142033"/>
                          </a:solidFill>
                          <a:latin typeface="Arial"/>
                        </a:rPr>
                        <a:t>Kiedy użyć</a:t>
                      </a:r>
                    </a:p>
                  </a:txBody>
                  <a:tcPr marL="95250" marT="55562" marR="95250" marB="55562" anchor="t">
                    <a:lnL w="0">
                      <a:noFill/>
                    </a:lnL>
                    <a:lnR w="0">
                      <a:noFill/>
                    </a:lnR>
                    <a:lnT w="0">
                      <a:noFill/>
                    </a:lnT>
                    <a:lnB w="12700">
                      <a:solidFill>
                        <a:srgbClr val="0F766E"/>
                      </a:solidFill>
                    </a:lnB>
                    <a:noFill/>
                  </a:tcPr>
                </a:tc>
                <a:tc>
                  <a:txBody>
                    <a:bodyPr wrap="square"/>
                    <a:lstStyle/>
                    <a:p>
                      <a:pPr algn="l">
                        <a:lnSpc>
                          <a:spcPts val="1500"/>
                        </a:lnSpc>
                      </a:pPr>
                      <a:r>
                        <a:rPr sz="1250" b="1" i="0" u="none">
                          <a:solidFill>
                            <a:srgbClr val="142033"/>
                          </a:solidFill>
                          <a:latin typeface="Arial"/>
                        </a:rPr>
                        <a:t>Przykład</a:t>
                      </a:r>
                    </a:p>
                  </a:txBody>
                  <a:tcPr marL="95250" marT="55562" marR="95250" marB="55562" anchor="t">
                    <a:lnL w="0">
                      <a:noFill/>
                    </a:lnL>
                    <a:lnR w="0">
                      <a:noFill/>
                    </a:lnR>
                    <a:lnT w="0">
                      <a:noFill/>
                    </a:lnT>
                    <a:lnB w="12700">
                      <a:solidFill>
                        <a:srgbClr val="0F766E"/>
                      </a:solidFill>
                    </a:lnB>
                    <a:noFill/>
                  </a:tcPr>
                </a:tc>
              </a:tr>
              <a:tr h="304800">
                <a:tc>
                  <a:txBody>
                    <a:bodyPr wrap="square"/>
                    <a:lstStyle/>
                    <a:p>
                      <a:pPr algn="l">
                        <a:lnSpc>
                          <a:spcPts val="1500"/>
                        </a:lnSpc>
                      </a:pPr>
                      <a:r>
                        <a:rPr sz="1250" b="0" i="0" u="none">
                          <a:solidFill>
                            <a:srgbClr val="38445A"/>
                          </a:solidFill>
                          <a:latin typeface="Courier New"/>
                        </a:rPr>
                        <a:t>header</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wstęp strony lub sekcji</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logo i nazwa serwisu</a:t>
                      </a:r>
                    </a:p>
                  </a:txBody>
                  <a:tcPr marL="95250" marT="55562" marR="95250" marB="55562" anchor="t">
                    <a:lnL w="0">
                      <a:noFill/>
                    </a:lnL>
                    <a:lnR w="0">
                      <a:noFill/>
                    </a:lnR>
                    <a:lnT w="0">
                      <a:noFill/>
                    </a:lnT>
                    <a:lnB w="6350">
                      <a:solidFill>
                        <a:srgbClr val="C9D1DC"/>
                      </a:solidFill>
                    </a:lnB>
                    <a:noFill/>
                  </a:tcPr>
                </a:tc>
              </a:tr>
              <a:tr h="301625">
                <a:tc>
                  <a:txBody>
                    <a:bodyPr wrap="square"/>
                    <a:lstStyle/>
                    <a:p>
                      <a:pPr algn="l">
                        <a:lnSpc>
                          <a:spcPts val="1500"/>
                        </a:lnSpc>
                      </a:pPr>
                      <a:r>
                        <a:rPr sz="1250" b="0" i="0" u="none">
                          <a:solidFill>
                            <a:srgbClr val="38445A"/>
                          </a:solidFill>
                          <a:latin typeface="Courier New"/>
                        </a:rPr>
                        <a:t>nav</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główne bloki nawigacji</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menu, spis treści</a:t>
                      </a:r>
                    </a:p>
                  </a:txBody>
                  <a:tcPr marL="95250" marT="55562" marR="95250" marB="55562" anchor="t">
                    <a:lnL w="0">
                      <a:noFill/>
                    </a:lnL>
                    <a:lnR w="0">
                      <a:noFill/>
                    </a:lnR>
                    <a:lnT w="0">
                      <a:noFill/>
                    </a:lnT>
                    <a:lnB w="6350">
                      <a:solidFill>
                        <a:srgbClr val="C9D1DC"/>
                      </a:solidFill>
                    </a:lnB>
                    <a:noFill/>
                  </a:tcPr>
                </a:tc>
              </a:tr>
              <a:tr h="301625">
                <a:tc>
                  <a:txBody>
                    <a:bodyPr wrap="square"/>
                    <a:lstStyle/>
                    <a:p>
                      <a:pPr algn="l">
                        <a:lnSpc>
                          <a:spcPts val="1500"/>
                        </a:lnSpc>
                      </a:pPr>
                      <a:r>
                        <a:rPr sz="1250" b="0" i="0" u="none">
                          <a:solidFill>
                            <a:srgbClr val="38445A"/>
                          </a:solidFill>
                          <a:latin typeface="Courier New"/>
                        </a:rPr>
                        <a:t>main</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główna, unikalna treść — </a:t>
                      </a:r>
                      <a:r>
                        <a:rPr sz="1250" b="1" i="0" u="none">
                          <a:solidFill>
                            <a:srgbClr val="38445A"/>
                          </a:solidFill>
                          <a:latin typeface="Arial"/>
                        </a:rPr>
                        <a:t>jeden</a:t>
                      </a:r>
                      <a:r>
                        <a:rPr sz="1250" b="0" i="0" u="none">
                          <a:solidFill>
                            <a:srgbClr val="38445A"/>
                          </a:solidFill>
                          <a:latin typeface="Arial"/>
                        </a:rPr>
                        <a:t> widoczny na stronie</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lista produktów</a:t>
                      </a:r>
                    </a:p>
                  </a:txBody>
                  <a:tcPr marL="95250" marT="55562" marR="95250" marB="55562" anchor="t">
                    <a:lnL w="0">
                      <a:noFill/>
                    </a:lnL>
                    <a:lnR w="0">
                      <a:noFill/>
                    </a:lnR>
                    <a:lnT w="0">
                      <a:noFill/>
                    </a:lnT>
                    <a:lnB w="6350">
                      <a:solidFill>
                        <a:srgbClr val="C9D1DC"/>
                      </a:solidFill>
                    </a:lnB>
                    <a:noFill/>
                  </a:tcPr>
                </a:tc>
              </a:tr>
              <a:tr h="301625">
                <a:tc>
                  <a:txBody>
                    <a:bodyPr wrap="square"/>
                    <a:lstStyle/>
                    <a:p>
                      <a:pPr algn="l">
                        <a:lnSpc>
                          <a:spcPts val="1500"/>
                        </a:lnSpc>
                      </a:pPr>
                      <a:r>
                        <a:rPr sz="1250" b="0" i="0" u="none">
                          <a:solidFill>
                            <a:srgbClr val="38445A"/>
                          </a:solidFill>
                          <a:latin typeface="Courier New"/>
                        </a:rPr>
                        <a:t>section</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tematyczny fragment z własnym nagłówkiem</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„Oferta”, „Kontakt”</a:t>
                      </a:r>
                    </a:p>
                  </a:txBody>
                  <a:tcPr marL="95250" marT="55562" marR="95250" marB="55562" anchor="t">
                    <a:lnL w="0">
                      <a:noFill/>
                    </a:lnL>
                    <a:lnR w="0">
                      <a:noFill/>
                    </a:lnR>
                    <a:lnT w="0">
                      <a:noFill/>
                    </a:lnT>
                    <a:lnB w="6350">
                      <a:solidFill>
                        <a:srgbClr val="C9D1DC"/>
                      </a:solidFill>
                    </a:lnB>
                    <a:noFill/>
                  </a:tcPr>
                </a:tc>
              </a:tr>
              <a:tr h="301625">
                <a:tc>
                  <a:txBody>
                    <a:bodyPr wrap="square"/>
                    <a:lstStyle/>
                    <a:p>
                      <a:pPr algn="l">
                        <a:lnSpc>
                          <a:spcPts val="1500"/>
                        </a:lnSpc>
                      </a:pPr>
                      <a:r>
                        <a:rPr sz="1250" b="0" i="0" u="none">
                          <a:solidFill>
                            <a:srgbClr val="38445A"/>
                          </a:solidFill>
                          <a:latin typeface="Courier New"/>
                        </a:rPr>
                        <a:t>article</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treść, która ma sens także osobno</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wpis bloga, news, komentarz</a:t>
                      </a:r>
                    </a:p>
                  </a:txBody>
                  <a:tcPr marL="95250" marT="55562" marR="95250" marB="55562" anchor="t">
                    <a:lnL w="0">
                      <a:noFill/>
                    </a:lnL>
                    <a:lnR w="0">
                      <a:noFill/>
                    </a:lnR>
                    <a:lnT w="0">
                      <a:noFill/>
                    </a:lnT>
                    <a:lnB w="6350">
                      <a:solidFill>
                        <a:srgbClr val="C9D1DC"/>
                      </a:solidFill>
                    </a:lnB>
                    <a:noFill/>
                  </a:tcPr>
                </a:tc>
              </a:tr>
              <a:tr h="301625">
                <a:tc>
                  <a:txBody>
                    <a:bodyPr wrap="square"/>
                    <a:lstStyle/>
                    <a:p>
                      <a:pPr algn="l">
                        <a:lnSpc>
                          <a:spcPts val="1500"/>
                        </a:lnSpc>
                      </a:pPr>
                      <a:r>
                        <a:rPr sz="1250" b="0" i="0" u="none">
                          <a:solidFill>
                            <a:srgbClr val="38445A"/>
                          </a:solidFill>
                          <a:latin typeface="Courier New"/>
                        </a:rPr>
                        <a:t>aside</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treść związana pośrednio</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reklama, ramka „Zobacz też”</a:t>
                      </a:r>
                    </a:p>
                  </a:txBody>
                  <a:tcPr marL="95250" marT="55562" marR="95250" marB="55562" anchor="t">
                    <a:lnL w="0">
                      <a:noFill/>
                    </a:lnL>
                    <a:lnR w="0">
                      <a:noFill/>
                    </a:lnR>
                    <a:lnT w="0">
                      <a:noFill/>
                    </a:lnT>
                    <a:lnB w="6350">
                      <a:solidFill>
                        <a:srgbClr val="C9D1DC"/>
                      </a:solidFill>
                    </a:lnB>
                    <a:noFill/>
                  </a:tcPr>
                </a:tc>
              </a:tr>
              <a:tr h="301625">
                <a:tc>
                  <a:txBody>
                    <a:bodyPr wrap="square"/>
                    <a:lstStyle/>
                    <a:p>
                      <a:pPr algn="l">
                        <a:lnSpc>
                          <a:spcPts val="1500"/>
                        </a:lnSpc>
                      </a:pPr>
                      <a:r>
                        <a:rPr sz="1250" b="0" i="0" u="none">
                          <a:solidFill>
                            <a:srgbClr val="38445A"/>
                          </a:solidFill>
                          <a:latin typeface="Courier New"/>
                        </a:rPr>
                        <a:t>footer</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zakończenie strony lub sekcji</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autor, prawa, kontakt</a:t>
                      </a:r>
                    </a:p>
                  </a:txBody>
                  <a:tcPr marL="95250" marT="55562" marR="95250" marB="55562" anchor="t">
                    <a:lnL w="0">
                      <a:noFill/>
                    </a:lnL>
                    <a:lnR w="0">
                      <a:noFill/>
                    </a:lnR>
                    <a:lnT w="0">
                      <a:noFill/>
                    </a:lnT>
                    <a:lnB w="6350">
                      <a:solidFill>
                        <a:srgbClr val="C9D1DC"/>
                      </a:solidFill>
                    </a:lnB>
                    <a:noFill/>
                  </a:tcPr>
                </a:tc>
              </a:tr>
              <a:tr h="301625">
                <a:tc>
                  <a:txBody>
                    <a:bodyPr wrap="square"/>
                    <a:lstStyle/>
                    <a:p>
                      <a:pPr algn="l">
                        <a:lnSpc>
                          <a:spcPts val="1500"/>
                        </a:lnSpc>
                      </a:pPr>
                      <a:r>
                        <a:rPr sz="1250" b="0" i="0" u="none">
                          <a:solidFill>
                            <a:srgbClr val="38445A"/>
                          </a:solidFill>
                          <a:latin typeface="Courier New"/>
                        </a:rPr>
                        <a:t>div</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gdy żaden powyższy nie pasuje</a:t>
                      </a:r>
                    </a:p>
                  </a:txBody>
                  <a:tcPr marL="95250" marT="55562" marR="95250" marB="55562" anchor="t">
                    <a:lnL w="0">
                      <a:noFill/>
                    </a:lnL>
                    <a:lnR w="0">
                      <a:noFill/>
                    </a:lnR>
                    <a:lnT w="0">
                      <a:noFill/>
                    </a:lnT>
                    <a:lnB w="6350">
                      <a:solidFill>
                        <a:srgbClr val="C9D1DC"/>
                      </a:solidFill>
                    </a:lnB>
                    <a:noFill/>
                  </a:tcPr>
                </a:tc>
                <a:tc>
                  <a:txBody>
                    <a:bodyPr wrap="square"/>
                    <a:lstStyle/>
                    <a:p>
                      <a:pPr algn="l">
                        <a:lnSpc>
                          <a:spcPts val="1500"/>
                        </a:lnSpc>
                      </a:pPr>
                      <a:r>
                        <a:rPr sz="1250" b="0" i="0" u="none">
                          <a:solidFill>
                            <a:srgbClr val="38445A"/>
                          </a:solidFill>
                          <a:latin typeface="Arial"/>
                        </a:rPr>
                        <a:t>kontener do stylowania</a:t>
                      </a:r>
                    </a:p>
                  </a:txBody>
                  <a:tcPr marL="95250" marT="55562" marR="95250" marB="55562" anchor="t">
                    <a:lnL w="0">
                      <a:noFill/>
                    </a:lnL>
                    <a:lnR w="0">
                      <a:noFill/>
                    </a:lnR>
                    <a:lnT w="0">
                      <a:noFill/>
                    </a:lnT>
                    <a:lnB w="6350">
                      <a:solidFill>
                        <a:srgbClr val="C9D1DC"/>
                      </a:solidFill>
                    </a:lnB>
                    <a:noFill/>
                  </a:tcPr>
                </a:tc>
              </a:tr>
            </a:tbl>
          </a:graphicData>
        </a:graphic>
      </p:graphicFrame>
      <p:sp>
        <p:nvSpPr>
          <p:cNvPr id="5" name="TextBox 4"/>
          <p:cNvSpPr txBox="1"/>
          <p:nvPr/>
        </p:nvSpPr>
        <p:spPr>
          <a:xfrm>
            <a:off x="812800" y="6324600"/>
            <a:ext cx="10604500" cy="177800"/>
          </a:xfrm>
          <a:prstGeom prst="rect">
            <a:avLst/>
          </a:prstGeom>
          <a:noFill/>
        </p:spPr>
        <p:txBody>
          <a:bodyPr wrap="square" lIns="0" rIns="0" tIns="0" bIns="0"/>
          <a:lstStyle/>
          <a:p>
            <a:pPr algn="l">
              <a:lnSpc>
                <a:spcPts val="1439"/>
              </a:lnSpc>
            </a:pPr>
            <a:r>
              <a:rPr sz="1200" b="0" i="0" u="none">
                <a:solidFill>
                  <a:srgbClr val="5A6475"/>
                </a:solidFill>
                <a:latin typeface="Arial"/>
              </a:rPr>
              <a:t>Witryny i aplikacje internetowe · Rok 1 · Lekcja 2 · Struktura dokumentu</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bg>
      <p:bgPr>
        <a:solidFill>
          <a:srgbClr val="FCFCFA"/>
        </a:solidFill>
        <a:effectLst/>
      </p:bgPr>
    </p:bg>
    <p:spTree>
      <p:nvGrpSpPr>
        <p:cNvPr id="1" name=""/>
        <p:cNvGrpSpPr/>
        <p:nvPr/>
      </p:nvGrpSpPr>
      <p:grpSpPr/>
      <p:sp>
        <p:nvSpPr>
          <p:cNvPr id="2" name="TextBox 1"/>
          <p:cNvSpPr txBox="1"/>
          <p:nvPr/>
        </p:nvSpPr>
        <p:spPr>
          <a:xfrm>
            <a:off x="812800" y="711200"/>
            <a:ext cx="10604500" cy="177800"/>
          </a:xfrm>
          <a:prstGeom prst="rect">
            <a:avLst/>
          </a:prstGeom>
          <a:noFill/>
        </p:spPr>
        <p:txBody>
          <a:bodyPr wrap="square" lIns="0" rIns="0" tIns="0" bIns="0"/>
          <a:lstStyle/>
          <a:p>
            <a:pPr algn="l">
              <a:lnSpc>
                <a:spcPts val="1439"/>
              </a:lnSpc>
            </a:pPr>
            <a:r>
              <a:rPr sz="1200" b="1" i="0" u="none" spc="100">
                <a:solidFill>
                  <a:srgbClr val="0F766E"/>
                </a:solidFill>
                <a:latin typeface="Arial"/>
              </a:rPr>
              <a:t>NAGŁÓWKI</a:t>
            </a:r>
          </a:p>
        </p:txBody>
      </p:sp>
      <p:sp>
        <p:nvSpPr>
          <p:cNvPr id="3" name="TextBox 2"/>
          <p:cNvSpPr txBox="1"/>
          <p:nvPr/>
        </p:nvSpPr>
        <p:spPr>
          <a:xfrm>
            <a:off x="812800" y="952500"/>
            <a:ext cx="10604500" cy="446980"/>
          </a:xfrm>
          <a:prstGeom prst="rect">
            <a:avLst/>
          </a:prstGeom>
          <a:noFill/>
        </p:spPr>
        <p:txBody>
          <a:bodyPr wrap="square" lIns="0" rIns="0" tIns="0" bIns="0"/>
          <a:lstStyle/>
          <a:p>
            <a:pPr algn="l">
              <a:lnSpc>
                <a:spcPts val="3520"/>
              </a:lnSpc>
            </a:pPr>
            <a:r>
              <a:rPr sz="3200" b="1" i="0" u="none">
                <a:solidFill>
                  <a:srgbClr val="142033"/>
                </a:solidFill>
                <a:latin typeface="Arial"/>
              </a:rPr>
              <a:t>h1–h6 tworzą spis treści strony</a:t>
            </a:r>
          </a:p>
        </p:txBody>
      </p:sp>
      <p:sp>
        <p:nvSpPr>
          <p:cNvPr id="4" name="Rounded Rectangle 3"/>
          <p:cNvSpPr/>
          <p:nvPr/>
        </p:nvSpPr>
        <p:spPr>
          <a:xfrm>
            <a:off x="812800" y="1653480"/>
            <a:ext cx="5130800" cy="1673225"/>
          </a:xfrm>
          <a:prstGeom prst="roundRect">
            <a:avLst>
              <a:gd name="adj" fmla="val 4554"/>
            </a:avLst>
          </a:prstGeom>
          <a:solidFill>
            <a:srgbClr val="F3F5F9"/>
          </a:solidFill>
          <a:ln w="6350">
            <a:solidFill>
              <a:srgbClr val="C9D1DC"/>
            </a:solidFill>
          </a:ln>
        </p:spPr>
        <p:txBody>
          <a:bodyPr rtlCol="0" anchor="ctr"/>
          <a:lstStyle/>
          <a:p>
            <a:pPr algn="ctr"/>
          </a:p>
        </p:txBody>
      </p:sp>
      <p:sp>
        <p:nvSpPr>
          <p:cNvPr id="5" name="Rectangle 4"/>
          <p:cNvSpPr/>
          <p:nvPr/>
        </p:nvSpPr>
        <p:spPr>
          <a:xfrm>
            <a:off x="812800" y="1653480"/>
            <a:ext cx="50800" cy="1673225"/>
          </a:xfrm>
          <a:prstGeom prst="rect">
            <a:avLst/>
          </a:prstGeom>
          <a:solidFill>
            <a:srgbClr val="0F766E"/>
          </a:solidFill>
          <a:ln>
            <a:noFill/>
          </a:ln>
        </p:spPr>
        <p:txBody>
          <a:bodyPr rtlCol="0" anchor="ctr"/>
          <a:lstStyle/>
          <a:p>
            <a:pPr algn="ctr"/>
          </a:p>
        </p:txBody>
      </p:sp>
      <p:sp>
        <p:nvSpPr>
          <p:cNvPr id="6" name="TextBox 5"/>
          <p:cNvSpPr txBox="1"/>
          <p:nvPr/>
        </p:nvSpPr>
        <p:spPr>
          <a:xfrm>
            <a:off x="1054100" y="1799530"/>
            <a:ext cx="4730750" cy="230188"/>
          </a:xfrm>
          <a:prstGeom prst="rect">
            <a:avLst/>
          </a:prstGeom>
          <a:noFill/>
        </p:spPr>
        <p:txBody>
          <a:bodyPr wrap="none" lIns="0" rIns="0" tIns="0" bIns="0"/>
          <a:lstStyle/>
          <a:p>
            <a:pPr algn="l">
              <a:lnSpc>
                <a:spcPts val="1812"/>
              </a:lnSpc>
            </a:pPr>
            <a:r>
              <a:rPr sz="1250" b="0" i="0" u="none">
                <a:solidFill>
                  <a:srgbClr val="142033"/>
                </a:solidFill>
                <a:latin typeface="Courier New"/>
              </a:rPr>
              <a:t>&lt;</a:t>
            </a:r>
            <a:r>
              <a:rPr sz="1250" b="0" i="0" u="none">
                <a:solidFill>
                  <a:srgbClr val="1D5FD0"/>
                </a:solidFill>
                <a:latin typeface="Courier New"/>
              </a:rPr>
              <a:t>h1</a:t>
            </a:r>
            <a:r>
              <a:rPr sz="1250" b="0" i="0" u="none">
                <a:solidFill>
                  <a:srgbClr val="142033"/>
                </a:solidFill>
                <a:latin typeface="Courier New"/>
              </a:rPr>
              <a:t>&gt;Sklep rowerowy&lt;/</a:t>
            </a:r>
            <a:r>
              <a:rPr sz="1250" b="0" i="0" u="none">
                <a:solidFill>
                  <a:srgbClr val="1D5FD0"/>
                </a:solidFill>
                <a:latin typeface="Courier New"/>
              </a:rPr>
              <a:t>h1</a:t>
            </a:r>
            <a:r>
              <a:rPr sz="1250" b="0" i="0" u="none">
                <a:solidFill>
                  <a:srgbClr val="142033"/>
                </a:solidFill>
                <a:latin typeface="Courier New"/>
              </a:rPr>
              <a:t>&gt;</a:t>
            </a:r>
          </a:p>
        </p:txBody>
      </p:sp>
      <p:sp>
        <p:nvSpPr>
          <p:cNvPr id="7" name="TextBox 6"/>
          <p:cNvSpPr txBox="1"/>
          <p:nvPr/>
        </p:nvSpPr>
        <p:spPr>
          <a:xfrm>
            <a:off x="1054100" y="2029718"/>
            <a:ext cx="4730750" cy="230188"/>
          </a:xfrm>
          <a:prstGeom prst="rect">
            <a:avLst/>
          </a:prstGeom>
          <a:noFill/>
        </p:spPr>
        <p:txBody>
          <a:bodyPr wrap="none" lIns="0" rIns="0" tIns="0" bIns="0"/>
          <a:lstStyle/>
          <a:p>
            <a:pPr algn="l">
              <a:lnSpc>
                <a:spcPts val="1812"/>
              </a:lnSpc>
            </a:pPr>
            <a:r>
              <a:rPr sz="1250" b="0" i="0" u="none">
                <a:solidFill>
                  <a:srgbClr val="142033"/>
                </a:solidFill>
                <a:latin typeface="Courier New"/>
              </a:rPr>
              <a:t>&lt;</a:t>
            </a:r>
            <a:r>
              <a:rPr sz="1250" b="0" i="0" u="none">
                <a:solidFill>
                  <a:srgbClr val="1D5FD0"/>
                </a:solidFill>
                <a:latin typeface="Courier New"/>
              </a:rPr>
              <a:t>h2</a:t>
            </a:r>
            <a:r>
              <a:rPr sz="1250" b="0" i="0" u="none">
                <a:solidFill>
                  <a:srgbClr val="142033"/>
                </a:solidFill>
                <a:latin typeface="Courier New"/>
              </a:rPr>
              <a:t>&gt;Rowery miejskie&lt;/</a:t>
            </a:r>
            <a:r>
              <a:rPr sz="1250" b="0" i="0" u="none">
                <a:solidFill>
                  <a:srgbClr val="1D5FD0"/>
                </a:solidFill>
                <a:latin typeface="Courier New"/>
              </a:rPr>
              <a:t>h2</a:t>
            </a:r>
            <a:r>
              <a:rPr sz="1250" b="0" i="0" u="none">
                <a:solidFill>
                  <a:srgbClr val="142033"/>
                </a:solidFill>
                <a:latin typeface="Courier New"/>
              </a:rPr>
              <a:t>&gt;</a:t>
            </a:r>
          </a:p>
        </p:txBody>
      </p:sp>
      <p:sp>
        <p:nvSpPr>
          <p:cNvPr id="8" name="TextBox 7"/>
          <p:cNvSpPr txBox="1"/>
          <p:nvPr/>
        </p:nvSpPr>
        <p:spPr>
          <a:xfrm>
            <a:off x="1054100" y="2259905"/>
            <a:ext cx="4730750" cy="230188"/>
          </a:xfrm>
          <a:prstGeom prst="rect">
            <a:avLst/>
          </a:prstGeom>
          <a:noFill/>
        </p:spPr>
        <p:txBody>
          <a:bodyPr wrap="none" lIns="0" rIns="0" tIns="0" bIns="0"/>
          <a:lstStyle/>
          <a:p>
            <a:pPr algn="l">
              <a:lnSpc>
                <a:spcPts val="1812"/>
              </a:lnSpc>
            </a:pPr>
            <a:r>
              <a:rPr sz="1250" b="0" i="0" u="none">
                <a:solidFill>
                  <a:srgbClr val="142033"/>
                </a:solidFill>
                <a:latin typeface="Courier New"/>
              </a:rPr>
              <a:t>&lt;</a:t>
            </a:r>
            <a:r>
              <a:rPr sz="1250" b="0" i="0" u="none">
                <a:solidFill>
                  <a:srgbClr val="1D5FD0"/>
                </a:solidFill>
                <a:latin typeface="Courier New"/>
              </a:rPr>
              <a:t>h3</a:t>
            </a:r>
            <a:r>
              <a:rPr sz="1250" b="0" i="0" u="none">
                <a:solidFill>
                  <a:srgbClr val="142033"/>
                </a:solidFill>
                <a:latin typeface="Courier New"/>
              </a:rPr>
              <a:t>&gt;Modele damskie&lt;/</a:t>
            </a:r>
            <a:r>
              <a:rPr sz="1250" b="0" i="0" u="none">
                <a:solidFill>
                  <a:srgbClr val="1D5FD0"/>
                </a:solidFill>
                <a:latin typeface="Courier New"/>
              </a:rPr>
              <a:t>h3</a:t>
            </a:r>
            <a:r>
              <a:rPr sz="1250" b="0" i="0" u="none">
                <a:solidFill>
                  <a:srgbClr val="142033"/>
                </a:solidFill>
                <a:latin typeface="Courier New"/>
              </a:rPr>
              <a:t>&gt;</a:t>
            </a:r>
          </a:p>
        </p:txBody>
      </p:sp>
      <p:sp>
        <p:nvSpPr>
          <p:cNvPr id="9" name="TextBox 8"/>
          <p:cNvSpPr txBox="1"/>
          <p:nvPr/>
        </p:nvSpPr>
        <p:spPr>
          <a:xfrm>
            <a:off x="1054100" y="2490093"/>
            <a:ext cx="4730750" cy="230188"/>
          </a:xfrm>
          <a:prstGeom prst="rect">
            <a:avLst/>
          </a:prstGeom>
          <a:noFill/>
        </p:spPr>
        <p:txBody>
          <a:bodyPr wrap="none" lIns="0" rIns="0" tIns="0" bIns="0"/>
          <a:lstStyle/>
          <a:p>
            <a:pPr algn="l">
              <a:lnSpc>
                <a:spcPts val="1812"/>
              </a:lnSpc>
            </a:pPr>
            <a:r>
              <a:rPr sz="1250" b="0" i="0" u="none">
                <a:solidFill>
                  <a:srgbClr val="142033"/>
                </a:solidFill>
                <a:latin typeface="Courier New"/>
              </a:rPr>
              <a:t>&lt;</a:t>
            </a:r>
            <a:r>
              <a:rPr sz="1250" b="0" i="0" u="none">
                <a:solidFill>
                  <a:srgbClr val="1D5FD0"/>
                </a:solidFill>
                <a:latin typeface="Courier New"/>
              </a:rPr>
              <a:t>h3</a:t>
            </a:r>
            <a:r>
              <a:rPr sz="1250" b="0" i="0" u="none">
                <a:solidFill>
                  <a:srgbClr val="142033"/>
                </a:solidFill>
                <a:latin typeface="Courier New"/>
              </a:rPr>
              <a:t>&gt;Modele męskie&lt;/</a:t>
            </a:r>
            <a:r>
              <a:rPr sz="1250" b="0" i="0" u="none">
                <a:solidFill>
                  <a:srgbClr val="1D5FD0"/>
                </a:solidFill>
                <a:latin typeface="Courier New"/>
              </a:rPr>
              <a:t>h3</a:t>
            </a:r>
            <a:r>
              <a:rPr sz="1250" b="0" i="0" u="none">
                <a:solidFill>
                  <a:srgbClr val="142033"/>
                </a:solidFill>
                <a:latin typeface="Courier New"/>
              </a:rPr>
              <a:t>&gt;</a:t>
            </a:r>
          </a:p>
        </p:txBody>
      </p:sp>
      <p:sp>
        <p:nvSpPr>
          <p:cNvPr id="10" name="TextBox 9"/>
          <p:cNvSpPr txBox="1"/>
          <p:nvPr/>
        </p:nvSpPr>
        <p:spPr>
          <a:xfrm>
            <a:off x="1054100" y="2720280"/>
            <a:ext cx="4730750" cy="230188"/>
          </a:xfrm>
          <a:prstGeom prst="rect">
            <a:avLst/>
          </a:prstGeom>
          <a:noFill/>
        </p:spPr>
        <p:txBody>
          <a:bodyPr wrap="none" lIns="0" rIns="0" tIns="0" bIns="0"/>
          <a:lstStyle/>
          <a:p>
            <a:pPr algn="l">
              <a:lnSpc>
                <a:spcPts val="1812"/>
              </a:lnSpc>
            </a:pPr>
            <a:r>
              <a:rPr sz="1250" b="0" i="0" u="none">
                <a:solidFill>
                  <a:srgbClr val="142033"/>
                </a:solidFill>
                <a:latin typeface="Courier New"/>
              </a:rPr>
              <a:t>&lt;</a:t>
            </a:r>
            <a:r>
              <a:rPr sz="1250" b="0" i="0" u="none">
                <a:solidFill>
                  <a:srgbClr val="1D5FD0"/>
                </a:solidFill>
                <a:latin typeface="Courier New"/>
              </a:rPr>
              <a:t>h2</a:t>
            </a:r>
            <a:r>
              <a:rPr sz="1250" b="0" i="0" u="none">
                <a:solidFill>
                  <a:srgbClr val="142033"/>
                </a:solidFill>
                <a:latin typeface="Courier New"/>
              </a:rPr>
              <a:t>&gt;Serwis&lt;/</a:t>
            </a:r>
            <a:r>
              <a:rPr sz="1250" b="0" i="0" u="none">
                <a:solidFill>
                  <a:srgbClr val="1D5FD0"/>
                </a:solidFill>
                <a:latin typeface="Courier New"/>
              </a:rPr>
              <a:t>h2</a:t>
            </a:r>
            <a:r>
              <a:rPr sz="1250" b="0" i="0" u="none">
                <a:solidFill>
                  <a:srgbClr val="142033"/>
                </a:solidFill>
                <a:latin typeface="Courier New"/>
              </a:rPr>
              <a:t>&gt;</a:t>
            </a:r>
          </a:p>
        </p:txBody>
      </p:sp>
      <p:sp>
        <p:nvSpPr>
          <p:cNvPr id="11" name="TextBox 10"/>
          <p:cNvSpPr txBox="1"/>
          <p:nvPr/>
        </p:nvSpPr>
        <p:spPr>
          <a:xfrm>
            <a:off x="1054100" y="2950468"/>
            <a:ext cx="4730750" cy="230188"/>
          </a:xfrm>
          <a:prstGeom prst="rect">
            <a:avLst/>
          </a:prstGeom>
          <a:noFill/>
        </p:spPr>
        <p:txBody>
          <a:bodyPr wrap="none" lIns="0" rIns="0" tIns="0" bIns="0"/>
          <a:lstStyle/>
          <a:p>
            <a:pPr algn="l">
              <a:lnSpc>
                <a:spcPts val="1812"/>
              </a:lnSpc>
            </a:pPr>
            <a:r>
              <a:rPr sz="1250" b="0" i="0" u="none">
                <a:solidFill>
                  <a:srgbClr val="142033"/>
                </a:solidFill>
                <a:latin typeface="Courier New"/>
              </a:rPr>
              <a:t>&lt;</a:t>
            </a:r>
            <a:r>
              <a:rPr sz="1250" b="0" i="0" u="none">
                <a:solidFill>
                  <a:srgbClr val="1D5FD0"/>
                </a:solidFill>
                <a:latin typeface="Courier New"/>
              </a:rPr>
              <a:t>p</a:t>
            </a:r>
            <a:r>
              <a:rPr sz="1250" b="0" i="0" u="none">
                <a:solidFill>
                  <a:srgbClr val="142033"/>
                </a:solidFill>
                <a:latin typeface="Courier New"/>
              </a:rPr>
              <a:t>&gt;Przeglądy i naprawy.&lt;/</a:t>
            </a:r>
            <a:r>
              <a:rPr sz="1250" b="0" i="0" u="none">
                <a:solidFill>
                  <a:srgbClr val="1D5FD0"/>
                </a:solidFill>
                <a:latin typeface="Courier New"/>
              </a:rPr>
              <a:t>p</a:t>
            </a:r>
            <a:r>
              <a:rPr sz="1250" b="0" i="0" u="none">
                <a:solidFill>
                  <a:srgbClr val="142033"/>
                </a:solidFill>
                <a:latin typeface="Courier New"/>
              </a:rPr>
              <a:t>&gt;</a:t>
            </a:r>
          </a:p>
        </p:txBody>
      </p:sp>
      <p:sp>
        <p:nvSpPr>
          <p:cNvPr id="12" name="Rounded Rectangle 11"/>
          <p:cNvSpPr/>
          <p:nvPr/>
        </p:nvSpPr>
        <p:spPr>
          <a:xfrm>
            <a:off x="812800" y="3479105"/>
            <a:ext cx="5130800" cy="982861"/>
          </a:xfrm>
          <a:prstGeom prst="roundRect">
            <a:avLst>
              <a:gd name="adj" fmla="val 7752"/>
            </a:avLst>
          </a:prstGeom>
          <a:solidFill>
            <a:srgbClr val="EEF2F7"/>
          </a:solidFill>
          <a:ln>
            <a:noFill/>
          </a:ln>
        </p:spPr>
        <p:txBody>
          <a:bodyPr rtlCol="0" anchor="ctr"/>
          <a:lstStyle/>
          <a:p>
            <a:pPr algn="ctr"/>
          </a:p>
        </p:txBody>
      </p:sp>
      <p:sp>
        <p:nvSpPr>
          <p:cNvPr id="13" name="Rectangle 12"/>
          <p:cNvSpPr/>
          <p:nvPr/>
        </p:nvSpPr>
        <p:spPr>
          <a:xfrm>
            <a:off x="812800" y="3479105"/>
            <a:ext cx="50800" cy="982861"/>
          </a:xfrm>
          <a:prstGeom prst="rect">
            <a:avLst/>
          </a:prstGeom>
          <a:solidFill>
            <a:srgbClr val="0F766E"/>
          </a:solidFill>
          <a:ln>
            <a:noFill/>
          </a:ln>
        </p:spPr>
        <p:txBody>
          <a:bodyPr rtlCol="0" anchor="ctr"/>
          <a:lstStyle/>
          <a:p>
            <a:pPr algn="ctr"/>
          </a:p>
        </p:txBody>
      </p:sp>
      <p:sp>
        <p:nvSpPr>
          <p:cNvPr id="14" name="TextBox 13"/>
          <p:cNvSpPr txBox="1"/>
          <p:nvPr/>
        </p:nvSpPr>
        <p:spPr>
          <a:xfrm>
            <a:off x="1066800" y="3631505"/>
            <a:ext cx="4711700" cy="177800"/>
          </a:xfrm>
          <a:prstGeom prst="rect">
            <a:avLst/>
          </a:prstGeom>
          <a:noFill/>
        </p:spPr>
        <p:txBody>
          <a:bodyPr wrap="square" lIns="0" rIns="0" tIns="0" bIns="0"/>
          <a:lstStyle/>
          <a:p>
            <a:pPr algn="l">
              <a:lnSpc>
                <a:spcPts val="1439"/>
              </a:lnSpc>
            </a:pPr>
            <a:r>
              <a:rPr sz="1200" b="1" i="0" u="none">
                <a:solidFill>
                  <a:srgbClr val="0F766E"/>
                </a:solidFill>
                <a:latin typeface="Arial"/>
              </a:rPr>
              <a:t>Zapamiętaj</a:t>
            </a:r>
          </a:p>
        </p:txBody>
      </p:sp>
      <p:sp>
        <p:nvSpPr>
          <p:cNvPr id="15" name="TextBox 14"/>
          <p:cNvSpPr txBox="1"/>
          <p:nvPr/>
        </p:nvSpPr>
        <p:spPr>
          <a:xfrm>
            <a:off x="1066800" y="3847405"/>
            <a:ext cx="4711700" cy="462161"/>
          </a:xfrm>
          <a:prstGeom prst="rect">
            <a:avLst/>
          </a:prstGeom>
          <a:noFill/>
        </p:spPr>
        <p:txBody>
          <a:bodyPr wrap="square" lIns="0" rIns="0" tIns="0" bIns="0"/>
          <a:lstStyle/>
          <a:p>
            <a:pPr algn="l">
              <a:lnSpc>
                <a:spcPts val="1820"/>
              </a:lnSpc>
            </a:pPr>
            <a:r>
              <a:rPr sz="1300" b="0" i="0" u="none">
                <a:solidFill>
                  <a:srgbClr val="142033"/>
                </a:solidFill>
                <a:latin typeface="Arial"/>
              </a:rPr>
              <a:t>Nagłówek wybieramy według </a:t>
            </a:r>
            <a:r>
              <a:rPr sz="1300" b="1" i="0" u="none">
                <a:solidFill>
                  <a:srgbClr val="142033"/>
                </a:solidFill>
                <a:latin typeface="Arial"/>
              </a:rPr>
              <a:t>poziomu w hierarchii</a:t>
            </a:r>
            <a:r>
              <a:rPr sz="1300" b="0" i="0" u="none">
                <a:solidFill>
                  <a:srgbClr val="142033"/>
                </a:solidFill>
                <a:latin typeface="Arial"/>
              </a:rPr>
              <a:t>, a nie wielkości liter. Rozmiar zmienimy w CSS.</a:t>
            </a:r>
          </a:p>
        </p:txBody>
      </p:sp>
      <p:sp>
        <p:nvSpPr>
          <p:cNvPr id="16" name="TextBox 15"/>
          <p:cNvSpPr txBox="1"/>
          <p:nvPr/>
        </p:nvSpPr>
        <p:spPr>
          <a:xfrm>
            <a:off x="6248400" y="1653480"/>
            <a:ext cx="4749800" cy="177800"/>
          </a:xfrm>
          <a:prstGeom prst="rect">
            <a:avLst/>
          </a:prstGeom>
          <a:noFill/>
        </p:spPr>
        <p:txBody>
          <a:bodyPr wrap="square" lIns="0" rIns="0" tIns="0" bIns="0"/>
          <a:lstStyle/>
          <a:p>
            <a:pPr algn="l">
              <a:lnSpc>
                <a:spcPts val="1439"/>
              </a:lnSpc>
            </a:pPr>
            <a:r>
              <a:rPr sz="1200" b="1" i="0" u="none">
                <a:solidFill>
                  <a:srgbClr val="5A6475"/>
                </a:solidFill>
                <a:latin typeface="Arial"/>
              </a:rPr>
              <a:t>Wynik w przeglądarce</a:t>
            </a:r>
          </a:p>
        </p:txBody>
      </p:sp>
      <p:sp>
        <p:nvSpPr>
          <p:cNvPr id="17" name="Rounded Rectangle 16"/>
          <p:cNvSpPr/>
          <p:nvPr/>
        </p:nvSpPr>
        <p:spPr>
          <a:xfrm>
            <a:off x="6248400" y="1894780"/>
            <a:ext cx="4711700" cy="3136900"/>
          </a:xfrm>
          <a:prstGeom prst="roundRect">
            <a:avLst>
              <a:gd name="adj" fmla="val 2429"/>
            </a:avLst>
          </a:prstGeom>
          <a:noFill/>
          <a:ln w="6350">
            <a:solidFill>
              <a:srgbClr val="C9D1DC"/>
            </a:solidFill>
          </a:ln>
        </p:spPr>
        <p:txBody>
          <a:bodyPr rtlCol="0" anchor="ctr"/>
          <a:lstStyle/>
          <a:p>
            <a:pPr algn="ctr"/>
          </a:p>
        </p:txBody>
      </p:sp>
      <p:sp>
        <p:nvSpPr>
          <p:cNvPr id="18" name="Rounded Rectangle 17"/>
          <p:cNvSpPr/>
          <p:nvPr/>
        </p:nvSpPr>
        <p:spPr>
          <a:xfrm>
            <a:off x="6254750" y="1901130"/>
            <a:ext cx="4699000" cy="330200"/>
          </a:xfrm>
          <a:prstGeom prst="roundRect">
            <a:avLst>
              <a:gd name="adj" fmla="val 23076"/>
            </a:avLst>
          </a:prstGeom>
          <a:solidFill>
            <a:srgbClr val="E5E9F0"/>
          </a:solidFill>
          <a:ln>
            <a:noFill/>
          </a:ln>
        </p:spPr>
        <p:txBody>
          <a:bodyPr rtlCol="0" anchor="ctr"/>
          <a:lstStyle/>
          <a:p>
            <a:pPr algn="ctr"/>
          </a:p>
        </p:txBody>
      </p:sp>
      <p:sp>
        <p:nvSpPr>
          <p:cNvPr id="19" name="Rounded Rectangle 18"/>
          <p:cNvSpPr/>
          <p:nvPr/>
        </p:nvSpPr>
        <p:spPr>
          <a:xfrm>
            <a:off x="6356350" y="2021780"/>
            <a:ext cx="88900" cy="88900"/>
          </a:xfrm>
          <a:prstGeom prst="roundRect">
            <a:avLst>
              <a:gd name="adj" fmla="val 50000"/>
            </a:avLst>
          </a:prstGeom>
          <a:solidFill>
            <a:srgbClr val="F87171"/>
          </a:solidFill>
          <a:ln>
            <a:noFill/>
          </a:ln>
        </p:spPr>
        <p:txBody>
          <a:bodyPr rtlCol="0" anchor="ctr"/>
          <a:lstStyle/>
          <a:p>
            <a:pPr algn="ctr"/>
          </a:p>
        </p:txBody>
      </p:sp>
      <p:sp>
        <p:nvSpPr>
          <p:cNvPr id="20" name="Rounded Rectangle 19"/>
          <p:cNvSpPr/>
          <p:nvPr/>
        </p:nvSpPr>
        <p:spPr>
          <a:xfrm>
            <a:off x="6508750" y="2021780"/>
            <a:ext cx="88900" cy="88900"/>
          </a:xfrm>
          <a:prstGeom prst="roundRect">
            <a:avLst>
              <a:gd name="adj" fmla="val 50000"/>
            </a:avLst>
          </a:prstGeom>
          <a:solidFill>
            <a:srgbClr val="FBBF24"/>
          </a:solidFill>
          <a:ln>
            <a:noFill/>
          </a:ln>
        </p:spPr>
        <p:txBody>
          <a:bodyPr rtlCol="0" anchor="ctr"/>
          <a:lstStyle/>
          <a:p>
            <a:pPr algn="ctr"/>
          </a:p>
        </p:txBody>
      </p:sp>
      <p:sp>
        <p:nvSpPr>
          <p:cNvPr id="21" name="Rounded Rectangle 20"/>
          <p:cNvSpPr/>
          <p:nvPr/>
        </p:nvSpPr>
        <p:spPr>
          <a:xfrm>
            <a:off x="6661150" y="2021780"/>
            <a:ext cx="88900" cy="88900"/>
          </a:xfrm>
          <a:prstGeom prst="roundRect">
            <a:avLst>
              <a:gd name="adj" fmla="val 50000"/>
            </a:avLst>
          </a:prstGeom>
          <a:solidFill>
            <a:srgbClr val="34D399"/>
          </a:solidFill>
          <a:ln>
            <a:noFill/>
          </a:ln>
        </p:spPr>
        <p:txBody>
          <a:bodyPr rtlCol="0" anchor="ctr"/>
          <a:lstStyle/>
          <a:p>
            <a:pPr algn="ctr"/>
          </a:p>
        </p:txBody>
      </p:sp>
      <p:sp>
        <p:nvSpPr>
          <p:cNvPr id="22" name="Rounded Rectangle 21"/>
          <p:cNvSpPr/>
          <p:nvPr/>
        </p:nvSpPr>
        <p:spPr>
          <a:xfrm>
            <a:off x="6864350" y="1964630"/>
            <a:ext cx="3987800" cy="203200"/>
          </a:xfrm>
          <a:prstGeom prst="roundRect">
            <a:avLst>
              <a:gd name="adj" fmla="val 25000"/>
            </a:avLst>
          </a:prstGeom>
          <a:solidFill>
            <a:srgbClr val="FFFFFF"/>
          </a:solidFill>
          <a:ln>
            <a:noFill/>
          </a:ln>
        </p:spPr>
        <p:txBody>
          <a:bodyPr rtlCol="0" anchor="ctr"/>
          <a:lstStyle/>
          <a:p>
            <a:pPr algn="ctr"/>
          </a:p>
        </p:txBody>
      </p:sp>
      <p:sp>
        <p:nvSpPr>
          <p:cNvPr id="23" name="TextBox 22"/>
          <p:cNvSpPr txBox="1"/>
          <p:nvPr/>
        </p:nvSpPr>
        <p:spPr>
          <a:xfrm>
            <a:off x="6953250" y="1977330"/>
            <a:ext cx="3848100" cy="177800"/>
          </a:xfrm>
          <a:prstGeom prst="rect">
            <a:avLst/>
          </a:prstGeom>
          <a:noFill/>
        </p:spPr>
        <p:txBody>
          <a:bodyPr wrap="square" lIns="0" rIns="0" tIns="0" bIns="0"/>
          <a:lstStyle/>
          <a:p>
            <a:pPr algn="l">
              <a:lnSpc>
                <a:spcPts val="1439"/>
              </a:lnSpc>
            </a:pPr>
            <a:r>
              <a:rPr sz="1200" b="0" i="0" u="none">
                <a:solidFill>
                  <a:srgbClr val="5A6475"/>
                </a:solidFill>
                <a:latin typeface="Arial"/>
              </a:rPr>
              <a:t>localhost/naglowki.html</a:t>
            </a:r>
          </a:p>
        </p:txBody>
      </p:sp>
      <p:pic>
        <p:nvPicPr>
          <p:cNvPr id="24" name="Picture 23" descr="image.jpg"/>
          <p:cNvPicPr>
            <a:picLocks noChangeAspect="1"/>
          </p:cNvPicPr>
          <p:nvPr/>
        </p:nvPicPr>
        <p:blipFill>
          <a:blip r:embed="rId2"/>
          <a:stretch>
            <a:fillRect/>
          </a:stretch>
        </p:blipFill>
        <p:spPr>
          <a:xfrm>
            <a:off x="6254750" y="2231330"/>
            <a:ext cx="4699000" cy="2794000"/>
          </a:xfrm>
          <a:prstGeom prst="rect">
            <a:avLst/>
          </a:prstGeom>
        </p:spPr>
      </p:pic>
      <p:sp>
        <p:nvSpPr>
          <p:cNvPr id="25" name="TextBox 24"/>
          <p:cNvSpPr txBox="1"/>
          <p:nvPr/>
        </p:nvSpPr>
        <p:spPr>
          <a:xfrm>
            <a:off x="812800" y="6324600"/>
            <a:ext cx="10604500" cy="177800"/>
          </a:xfrm>
          <a:prstGeom prst="rect">
            <a:avLst/>
          </a:prstGeom>
          <a:noFill/>
        </p:spPr>
        <p:txBody>
          <a:bodyPr wrap="square" lIns="0" rIns="0" tIns="0" bIns="0"/>
          <a:lstStyle/>
          <a:p>
            <a:pPr algn="l">
              <a:lnSpc>
                <a:spcPts val="1439"/>
              </a:lnSpc>
            </a:pPr>
            <a:r>
              <a:rPr sz="1200" b="0" i="0" u="none">
                <a:solidFill>
                  <a:srgbClr val="5A6475"/>
                </a:solidFill>
                <a:latin typeface="Arial"/>
              </a:rPr>
              <a:t>Witryny i aplikacje internetowe · Rok 1 · Lekcja 2 · Struktura dokumentu</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bg>
      <p:bgPr>
        <a:solidFill>
          <a:srgbClr val="FCFCFA"/>
        </a:solidFill>
        <a:effectLst/>
      </p:bgPr>
    </p:bg>
    <p:spTree>
      <p:nvGrpSpPr>
        <p:cNvPr id="1" name=""/>
        <p:cNvGrpSpPr/>
        <p:nvPr/>
      </p:nvGrpSpPr>
      <p:grpSpPr/>
      <p:sp>
        <p:nvSpPr>
          <p:cNvPr id="2" name="TextBox 1"/>
          <p:cNvSpPr txBox="1"/>
          <p:nvPr/>
        </p:nvSpPr>
        <p:spPr>
          <a:xfrm>
            <a:off x="812800" y="711200"/>
            <a:ext cx="10604500" cy="177800"/>
          </a:xfrm>
          <a:prstGeom prst="rect">
            <a:avLst/>
          </a:prstGeom>
          <a:noFill/>
        </p:spPr>
        <p:txBody>
          <a:bodyPr wrap="square" lIns="0" rIns="0" tIns="0" bIns="0"/>
          <a:lstStyle/>
          <a:p>
            <a:pPr algn="l">
              <a:lnSpc>
                <a:spcPts val="1439"/>
              </a:lnSpc>
            </a:pPr>
            <a:r>
              <a:rPr sz="1200" b="1" i="0" u="none" spc="100">
                <a:solidFill>
                  <a:srgbClr val="0F766E"/>
                </a:solidFill>
                <a:latin typeface="Arial"/>
              </a:rPr>
              <a:t>DOBRA PRAKTYKA</a:t>
            </a:r>
          </a:p>
        </p:txBody>
      </p:sp>
      <p:sp>
        <p:nvSpPr>
          <p:cNvPr id="3" name="TextBox 2"/>
          <p:cNvSpPr txBox="1"/>
          <p:nvPr/>
        </p:nvSpPr>
        <p:spPr>
          <a:xfrm>
            <a:off x="812800" y="952500"/>
            <a:ext cx="10604500" cy="446980"/>
          </a:xfrm>
          <a:prstGeom prst="rect">
            <a:avLst/>
          </a:prstGeom>
          <a:noFill/>
        </p:spPr>
        <p:txBody>
          <a:bodyPr wrap="square" lIns="0" rIns="0" tIns="0" bIns="0"/>
          <a:lstStyle/>
          <a:p>
            <a:pPr algn="l">
              <a:lnSpc>
                <a:spcPts val="3520"/>
              </a:lnSpc>
            </a:pPr>
            <a:r>
              <a:rPr sz="3200" b="1" i="0" u="none">
                <a:solidFill>
                  <a:srgbClr val="142033"/>
                </a:solidFill>
                <a:latin typeface="Arial"/>
              </a:rPr>
              <a:t>„Zupa z divów” kontra semantyka</a:t>
            </a:r>
          </a:p>
        </p:txBody>
      </p:sp>
      <p:sp>
        <p:nvSpPr>
          <p:cNvPr id="4" name="TextBox 3"/>
          <p:cNvSpPr txBox="1"/>
          <p:nvPr/>
        </p:nvSpPr>
        <p:spPr>
          <a:xfrm>
            <a:off x="812800" y="1653480"/>
            <a:ext cx="5168900" cy="177800"/>
          </a:xfrm>
          <a:prstGeom prst="rect">
            <a:avLst/>
          </a:prstGeom>
          <a:noFill/>
        </p:spPr>
        <p:txBody>
          <a:bodyPr wrap="square" lIns="0" rIns="0" tIns="0" bIns="0"/>
          <a:lstStyle/>
          <a:p>
            <a:pPr algn="l">
              <a:lnSpc>
                <a:spcPts val="1439"/>
              </a:lnSpc>
            </a:pPr>
            <a:r>
              <a:rPr sz="1200" b="1" i="0" u="none">
                <a:solidFill>
                  <a:srgbClr val="5A6475"/>
                </a:solidFill>
                <a:latin typeface="Arial"/>
              </a:rPr>
              <a:t>Działa, ale nic nie znaczy</a:t>
            </a:r>
          </a:p>
        </p:txBody>
      </p:sp>
      <p:sp>
        <p:nvSpPr>
          <p:cNvPr id="5" name="Rounded Rectangle 4"/>
          <p:cNvSpPr/>
          <p:nvPr/>
        </p:nvSpPr>
        <p:spPr>
          <a:xfrm>
            <a:off x="812800" y="1894780"/>
            <a:ext cx="5130800" cy="1838821"/>
          </a:xfrm>
          <a:prstGeom prst="roundRect">
            <a:avLst>
              <a:gd name="adj" fmla="val 4143"/>
            </a:avLst>
          </a:prstGeom>
          <a:solidFill>
            <a:srgbClr val="F3F5F9"/>
          </a:solidFill>
          <a:ln w="6350">
            <a:solidFill>
              <a:srgbClr val="C9D1DC"/>
            </a:solidFill>
          </a:ln>
        </p:spPr>
        <p:txBody>
          <a:bodyPr rtlCol="0" anchor="ctr"/>
          <a:lstStyle/>
          <a:p>
            <a:pPr algn="ctr"/>
          </a:p>
        </p:txBody>
      </p:sp>
      <p:sp>
        <p:nvSpPr>
          <p:cNvPr id="6" name="Rectangle 5"/>
          <p:cNvSpPr/>
          <p:nvPr/>
        </p:nvSpPr>
        <p:spPr>
          <a:xfrm>
            <a:off x="812800" y="1894780"/>
            <a:ext cx="50800" cy="1838821"/>
          </a:xfrm>
          <a:prstGeom prst="rect">
            <a:avLst/>
          </a:prstGeom>
          <a:solidFill>
            <a:srgbClr val="0F766E"/>
          </a:solidFill>
          <a:ln>
            <a:noFill/>
          </a:ln>
        </p:spPr>
        <p:txBody>
          <a:bodyPr rtlCol="0" anchor="ctr"/>
          <a:lstStyle/>
          <a:p>
            <a:pPr algn="ctr"/>
          </a:p>
        </p:txBody>
      </p:sp>
      <p:sp>
        <p:nvSpPr>
          <p:cNvPr id="7" name="TextBox 6"/>
          <p:cNvSpPr txBox="1"/>
          <p:nvPr/>
        </p:nvSpPr>
        <p:spPr>
          <a:xfrm>
            <a:off x="1054100" y="2040830"/>
            <a:ext cx="4730750"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div</a:t>
            </a:r>
            <a:r>
              <a:rPr sz="1200" b="0" i="0" u="none">
                <a:solidFill>
                  <a:srgbClr val="142033"/>
                </a:solidFill>
                <a:latin typeface="Courier New"/>
              </a:rPr>
              <a:t> </a:t>
            </a:r>
            <a:r>
              <a:rPr sz="1200" b="0" i="0" u="none">
                <a:solidFill>
                  <a:srgbClr val="9A3412"/>
                </a:solidFill>
                <a:latin typeface="Courier New"/>
              </a:rPr>
              <a:t>class</a:t>
            </a:r>
            <a:r>
              <a:rPr sz="1200" b="0" i="0" u="none">
                <a:solidFill>
                  <a:srgbClr val="142033"/>
                </a:solidFill>
                <a:latin typeface="Courier New"/>
              </a:rPr>
              <a:t>=</a:t>
            </a:r>
            <a:r>
              <a:rPr sz="1200" b="0" i="0" u="none">
                <a:solidFill>
                  <a:srgbClr val="0B7A3B"/>
                </a:solidFill>
                <a:latin typeface="Courier New"/>
              </a:rPr>
              <a:t>"gora"</a:t>
            </a:r>
            <a:r>
              <a:rPr sz="1200" b="0" i="0" u="none">
                <a:solidFill>
                  <a:srgbClr val="142033"/>
                </a:solidFill>
                <a:latin typeface="Courier New"/>
              </a:rPr>
              <a:t>&gt;</a:t>
            </a:r>
          </a:p>
        </p:txBody>
      </p:sp>
      <p:sp>
        <p:nvSpPr>
          <p:cNvPr id="8" name="TextBox 7"/>
          <p:cNvSpPr txBox="1"/>
          <p:nvPr/>
        </p:nvSpPr>
        <p:spPr>
          <a:xfrm>
            <a:off x="1054100" y="2261791"/>
            <a:ext cx="4730750" cy="220960"/>
          </a:xfrm>
          <a:prstGeom prst="rect">
            <a:avLst/>
          </a:prstGeom>
          <a:noFill/>
        </p:spPr>
        <p:txBody>
          <a:bodyPr wrap="none" lIns="0" rIns="0" tIns="0" bIns="0"/>
          <a:lstStyle/>
          <a:p>
            <a:pPr algn="l">
              <a:lnSpc>
                <a:spcPts val="1739"/>
              </a:lnSpc>
            </a:pPr>
            <a:r>
              <a:rPr sz="1200" b="0" i="0" u="none">
                <a:solidFill>
                  <a:srgbClr val="142033"/>
                </a:solidFill>
                <a:latin typeface="Courier New"/>
              </a:rPr>
              <a:t>  &lt;</a:t>
            </a:r>
            <a:r>
              <a:rPr sz="1200" b="0" i="0" u="none">
                <a:solidFill>
                  <a:srgbClr val="1D5FD0"/>
                </a:solidFill>
                <a:latin typeface="Courier New"/>
              </a:rPr>
              <a:t>div</a:t>
            </a:r>
            <a:r>
              <a:rPr sz="1200" b="0" i="0" u="none">
                <a:solidFill>
                  <a:srgbClr val="142033"/>
                </a:solidFill>
                <a:latin typeface="Courier New"/>
              </a:rPr>
              <a:t> </a:t>
            </a:r>
            <a:r>
              <a:rPr sz="1200" b="0" i="0" u="none">
                <a:solidFill>
                  <a:srgbClr val="9A3412"/>
                </a:solidFill>
                <a:latin typeface="Courier New"/>
              </a:rPr>
              <a:t>class</a:t>
            </a:r>
            <a:r>
              <a:rPr sz="1200" b="0" i="0" u="none">
                <a:solidFill>
                  <a:srgbClr val="142033"/>
                </a:solidFill>
                <a:latin typeface="Courier New"/>
              </a:rPr>
              <a:t>=</a:t>
            </a:r>
            <a:r>
              <a:rPr sz="1200" b="0" i="0" u="none">
                <a:solidFill>
                  <a:srgbClr val="0B7A3B"/>
                </a:solidFill>
                <a:latin typeface="Courier New"/>
              </a:rPr>
              <a:t>"menu"</a:t>
            </a:r>
            <a:r>
              <a:rPr sz="1200" b="0" i="0" u="none">
                <a:solidFill>
                  <a:srgbClr val="142033"/>
                </a:solidFill>
                <a:latin typeface="Courier New"/>
              </a:rPr>
              <a:t>&gt;…&lt;/</a:t>
            </a:r>
            <a:r>
              <a:rPr sz="1200" b="0" i="0" u="none">
                <a:solidFill>
                  <a:srgbClr val="1D5FD0"/>
                </a:solidFill>
                <a:latin typeface="Courier New"/>
              </a:rPr>
              <a:t>div</a:t>
            </a:r>
            <a:r>
              <a:rPr sz="1200" b="0" i="0" u="none">
                <a:solidFill>
                  <a:srgbClr val="142033"/>
                </a:solidFill>
                <a:latin typeface="Courier New"/>
              </a:rPr>
              <a:t>&gt;</a:t>
            </a:r>
          </a:p>
        </p:txBody>
      </p:sp>
      <p:sp>
        <p:nvSpPr>
          <p:cNvPr id="9" name="TextBox 8"/>
          <p:cNvSpPr txBox="1"/>
          <p:nvPr/>
        </p:nvSpPr>
        <p:spPr>
          <a:xfrm>
            <a:off x="1054100" y="2482751"/>
            <a:ext cx="4730750"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div</a:t>
            </a:r>
            <a:r>
              <a:rPr sz="1200" b="0" i="0" u="none">
                <a:solidFill>
                  <a:srgbClr val="142033"/>
                </a:solidFill>
                <a:latin typeface="Courier New"/>
              </a:rPr>
              <a:t>&gt;</a:t>
            </a:r>
          </a:p>
        </p:txBody>
      </p:sp>
      <p:sp>
        <p:nvSpPr>
          <p:cNvPr id="10" name="TextBox 9"/>
          <p:cNvSpPr txBox="1"/>
          <p:nvPr/>
        </p:nvSpPr>
        <p:spPr>
          <a:xfrm>
            <a:off x="1054100" y="2703711"/>
            <a:ext cx="4730750"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div</a:t>
            </a:r>
            <a:r>
              <a:rPr sz="1200" b="0" i="0" u="none">
                <a:solidFill>
                  <a:srgbClr val="142033"/>
                </a:solidFill>
                <a:latin typeface="Courier New"/>
              </a:rPr>
              <a:t> </a:t>
            </a:r>
            <a:r>
              <a:rPr sz="1200" b="0" i="0" u="none">
                <a:solidFill>
                  <a:srgbClr val="9A3412"/>
                </a:solidFill>
                <a:latin typeface="Courier New"/>
              </a:rPr>
              <a:t>class</a:t>
            </a:r>
            <a:r>
              <a:rPr sz="1200" b="0" i="0" u="none">
                <a:solidFill>
                  <a:srgbClr val="142033"/>
                </a:solidFill>
                <a:latin typeface="Courier New"/>
              </a:rPr>
              <a:t>=</a:t>
            </a:r>
            <a:r>
              <a:rPr sz="1200" b="0" i="0" u="none">
                <a:solidFill>
                  <a:srgbClr val="0B7A3B"/>
                </a:solidFill>
                <a:latin typeface="Courier New"/>
              </a:rPr>
              <a:t>"tresc"</a:t>
            </a:r>
            <a:r>
              <a:rPr sz="1200" b="0" i="0" u="none">
                <a:solidFill>
                  <a:srgbClr val="142033"/>
                </a:solidFill>
                <a:latin typeface="Courier New"/>
              </a:rPr>
              <a:t>&gt;</a:t>
            </a:r>
          </a:p>
        </p:txBody>
      </p:sp>
      <p:sp>
        <p:nvSpPr>
          <p:cNvPr id="11" name="TextBox 10"/>
          <p:cNvSpPr txBox="1"/>
          <p:nvPr/>
        </p:nvSpPr>
        <p:spPr>
          <a:xfrm>
            <a:off x="1054100" y="2924671"/>
            <a:ext cx="4730750" cy="220960"/>
          </a:xfrm>
          <a:prstGeom prst="rect">
            <a:avLst/>
          </a:prstGeom>
          <a:noFill/>
        </p:spPr>
        <p:txBody>
          <a:bodyPr wrap="none" lIns="0" rIns="0" tIns="0" bIns="0"/>
          <a:lstStyle/>
          <a:p>
            <a:pPr algn="l">
              <a:lnSpc>
                <a:spcPts val="1739"/>
              </a:lnSpc>
            </a:pPr>
            <a:r>
              <a:rPr sz="1200" b="0" i="0" u="none">
                <a:solidFill>
                  <a:srgbClr val="142033"/>
                </a:solidFill>
                <a:latin typeface="Courier New"/>
              </a:rPr>
              <a:t>  &lt;</a:t>
            </a:r>
            <a:r>
              <a:rPr sz="1200" b="0" i="0" u="none">
                <a:solidFill>
                  <a:srgbClr val="1D5FD0"/>
                </a:solidFill>
                <a:latin typeface="Courier New"/>
              </a:rPr>
              <a:t>div</a:t>
            </a:r>
            <a:r>
              <a:rPr sz="1200" b="0" i="0" u="none">
                <a:solidFill>
                  <a:srgbClr val="142033"/>
                </a:solidFill>
                <a:latin typeface="Courier New"/>
              </a:rPr>
              <a:t> </a:t>
            </a:r>
            <a:r>
              <a:rPr sz="1200" b="0" i="0" u="none">
                <a:solidFill>
                  <a:srgbClr val="9A3412"/>
                </a:solidFill>
                <a:latin typeface="Courier New"/>
              </a:rPr>
              <a:t>class</a:t>
            </a:r>
            <a:r>
              <a:rPr sz="1200" b="0" i="0" u="none">
                <a:solidFill>
                  <a:srgbClr val="142033"/>
                </a:solidFill>
                <a:latin typeface="Courier New"/>
              </a:rPr>
              <a:t>=</a:t>
            </a:r>
            <a:r>
              <a:rPr sz="1200" b="0" i="0" u="none">
                <a:solidFill>
                  <a:srgbClr val="0B7A3B"/>
                </a:solidFill>
                <a:latin typeface="Courier New"/>
              </a:rPr>
              <a:t>"wpis"</a:t>
            </a:r>
            <a:r>
              <a:rPr sz="1200" b="0" i="0" u="none">
                <a:solidFill>
                  <a:srgbClr val="142033"/>
                </a:solidFill>
                <a:latin typeface="Courier New"/>
              </a:rPr>
              <a:t>&gt;…&lt;/</a:t>
            </a:r>
            <a:r>
              <a:rPr sz="1200" b="0" i="0" u="none">
                <a:solidFill>
                  <a:srgbClr val="1D5FD0"/>
                </a:solidFill>
                <a:latin typeface="Courier New"/>
              </a:rPr>
              <a:t>div</a:t>
            </a:r>
            <a:r>
              <a:rPr sz="1200" b="0" i="0" u="none">
                <a:solidFill>
                  <a:srgbClr val="142033"/>
                </a:solidFill>
                <a:latin typeface="Courier New"/>
              </a:rPr>
              <a:t>&gt;</a:t>
            </a:r>
          </a:p>
        </p:txBody>
      </p:sp>
      <p:sp>
        <p:nvSpPr>
          <p:cNvPr id="12" name="TextBox 11"/>
          <p:cNvSpPr txBox="1"/>
          <p:nvPr/>
        </p:nvSpPr>
        <p:spPr>
          <a:xfrm>
            <a:off x="1054100" y="3145631"/>
            <a:ext cx="4730750"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div</a:t>
            </a:r>
            <a:r>
              <a:rPr sz="1200" b="0" i="0" u="none">
                <a:solidFill>
                  <a:srgbClr val="142033"/>
                </a:solidFill>
                <a:latin typeface="Courier New"/>
              </a:rPr>
              <a:t>&gt;</a:t>
            </a:r>
          </a:p>
        </p:txBody>
      </p:sp>
      <p:sp>
        <p:nvSpPr>
          <p:cNvPr id="13" name="TextBox 12"/>
          <p:cNvSpPr txBox="1"/>
          <p:nvPr/>
        </p:nvSpPr>
        <p:spPr>
          <a:xfrm>
            <a:off x="1054100" y="3366591"/>
            <a:ext cx="4730750"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div</a:t>
            </a:r>
            <a:r>
              <a:rPr sz="1200" b="0" i="0" u="none">
                <a:solidFill>
                  <a:srgbClr val="142033"/>
                </a:solidFill>
                <a:latin typeface="Courier New"/>
              </a:rPr>
              <a:t> </a:t>
            </a:r>
            <a:r>
              <a:rPr sz="1200" b="0" i="0" u="none">
                <a:solidFill>
                  <a:srgbClr val="9A3412"/>
                </a:solidFill>
                <a:latin typeface="Courier New"/>
              </a:rPr>
              <a:t>class</a:t>
            </a:r>
            <a:r>
              <a:rPr sz="1200" b="0" i="0" u="none">
                <a:solidFill>
                  <a:srgbClr val="142033"/>
                </a:solidFill>
                <a:latin typeface="Courier New"/>
              </a:rPr>
              <a:t>=</a:t>
            </a:r>
            <a:r>
              <a:rPr sz="1200" b="0" i="0" u="none">
                <a:solidFill>
                  <a:srgbClr val="0B7A3B"/>
                </a:solidFill>
                <a:latin typeface="Courier New"/>
              </a:rPr>
              <a:t>"dol"</a:t>
            </a:r>
            <a:r>
              <a:rPr sz="1200" b="0" i="0" u="none">
                <a:solidFill>
                  <a:srgbClr val="142033"/>
                </a:solidFill>
                <a:latin typeface="Courier New"/>
              </a:rPr>
              <a:t>&gt;…&lt;/</a:t>
            </a:r>
            <a:r>
              <a:rPr sz="1200" b="0" i="0" u="none">
                <a:solidFill>
                  <a:srgbClr val="1D5FD0"/>
                </a:solidFill>
                <a:latin typeface="Courier New"/>
              </a:rPr>
              <a:t>div</a:t>
            </a:r>
            <a:r>
              <a:rPr sz="1200" b="0" i="0" u="none">
                <a:solidFill>
                  <a:srgbClr val="142033"/>
                </a:solidFill>
                <a:latin typeface="Courier New"/>
              </a:rPr>
              <a:t>&gt;</a:t>
            </a:r>
          </a:p>
        </p:txBody>
      </p:sp>
      <p:sp>
        <p:nvSpPr>
          <p:cNvPr id="14" name="TextBox 13"/>
          <p:cNvSpPr txBox="1"/>
          <p:nvPr/>
        </p:nvSpPr>
        <p:spPr>
          <a:xfrm>
            <a:off x="6248400" y="1653480"/>
            <a:ext cx="5168900" cy="177800"/>
          </a:xfrm>
          <a:prstGeom prst="rect">
            <a:avLst/>
          </a:prstGeom>
          <a:noFill/>
        </p:spPr>
        <p:txBody>
          <a:bodyPr wrap="square" lIns="0" rIns="0" tIns="0" bIns="0"/>
          <a:lstStyle/>
          <a:p>
            <a:pPr algn="l">
              <a:lnSpc>
                <a:spcPts val="1439"/>
              </a:lnSpc>
            </a:pPr>
            <a:r>
              <a:rPr sz="1200" b="1" i="0" u="none">
                <a:solidFill>
                  <a:srgbClr val="5A6475"/>
                </a:solidFill>
                <a:latin typeface="Arial"/>
              </a:rPr>
              <a:t>To samo, z semantyką</a:t>
            </a:r>
          </a:p>
        </p:txBody>
      </p:sp>
      <p:sp>
        <p:nvSpPr>
          <p:cNvPr id="15" name="Rounded Rectangle 14"/>
          <p:cNvSpPr/>
          <p:nvPr/>
        </p:nvSpPr>
        <p:spPr>
          <a:xfrm>
            <a:off x="6248400" y="1894780"/>
            <a:ext cx="5130800" cy="1838821"/>
          </a:xfrm>
          <a:prstGeom prst="roundRect">
            <a:avLst>
              <a:gd name="adj" fmla="val 4143"/>
            </a:avLst>
          </a:prstGeom>
          <a:solidFill>
            <a:srgbClr val="F3F5F9"/>
          </a:solidFill>
          <a:ln w="6350">
            <a:solidFill>
              <a:srgbClr val="C9D1DC"/>
            </a:solidFill>
          </a:ln>
        </p:spPr>
        <p:txBody>
          <a:bodyPr rtlCol="0" anchor="ctr"/>
          <a:lstStyle/>
          <a:p>
            <a:pPr algn="ctr"/>
          </a:p>
        </p:txBody>
      </p:sp>
      <p:sp>
        <p:nvSpPr>
          <p:cNvPr id="16" name="Rectangle 15"/>
          <p:cNvSpPr/>
          <p:nvPr/>
        </p:nvSpPr>
        <p:spPr>
          <a:xfrm>
            <a:off x="6248400" y="1894780"/>
            <a:ext cx="50800" cy="1838821"/>
          </a:xfrm>
          <a:prstGeom prst="rect">
            <a:avLst/>
          </a:prstGeom>
          <a:solidFill>
            <a:srgbClr val="0F766E"/>
          </a:solidFill>
          <a:ln>
            <a:noFill/>
          </a:ln>
        </p:spPr>
        <p:txBody>
          <a:bodyPr rtlCol="0" anchor="ctr"/>
          <a:lstStyle/>
          <a:p>
            <a:pPr algn="ctr"/>
          </a:p>
        </p:txBody>
      </p:sp>
      <p:sp>
        <p:nvSpPr>
          <p:cNvPr id="17" name="TextBox 16"/>
          <p:cNvSpPr txBox="1"/>
          <p:nvPr/>
        </p:nvSpPr>
        <p:spPr>
          <a:xfrm>
            <a:off x="6489700" y="2040830"/>
            <a:ext cx="4730750"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header</a:t>
            </a:r>
            <a:r>
              <a:rPr sz="1200" b="0" i="0" u="none">
                <a:solidFill>
                  <a:srgbClr val="142033"/>
                </a:solidFill>
                <a:latin typeface="Courier New"/>
              </a:rPr>
              <a:t>&gt;</a:t>
            </a:r>
          </a:p>
        </p:txBody>
      </p:sp>
      <p:sp>
        <p:nvSpPr>
          <p:cNvPr id="18" name="TextBox 17"/>
          <p:cNvSpPr txBox="1"/>
          <p:nvPr/>
        </p:nvSpPr>
        <p:spPr>
          <a:xfrm>
            <a:off x="6489700" y="2261791"/>
            <a:ext cx="4730750" cy="220960"/>
          </a:xfrm>
          <a:prstGeom prst="rect">
            <a:avLst/>
          </a:prstGeom>
          <a:noFill/>
        </p:spPr>
        <p:txBody>
          <a:bodyPr wrap="none" lIns="0" rIns="0" tIns="0" bIns="0"/>
          <a:lstStyle/>
          <a:p>
            <a:pPr algn="l">
              <a:lnSpc>
                <a:spcPts val="1739"/>
              </a:lnSpc>
            </a:pPr>
            <a:r>
              <a:rPr sz="1200" b="0" i="0" u="none">
                <a:solidFill>
                  <a:srgbClr val="142033"/>
                </a:solidFill>
                <a:latin typeface="Courier New"/>
              </a:rPr>
              <a:t>  &lt;</a:t>
            </a:r>
            <a:r>
              <a:rPr sz="1200" b="0" i="0" u="none">
                <a:solidFill>
                  <a:srgbClr val="1D5FD0"/>
                </a:solidFill>
                <a:latin typeface="Courier New"/>
              </a:rPr>
              <a:t>nav</a:t>
            </a:r>
            <a:r>
              <a:rPr sz="1200" b="0" i="0" u="none">
                <a:solidFill>
                  <a:srgbClr val="142033"/>
                </a:solidFill>
                <a:latin typeface="Courier New"/>
              </a:rPr>
              <a:t>&gt;…&lt;/</a:t>
            </a:r>
            <a:r>
              <a:rPr sz="1200" b="0" i="0" u="none">
                <a:solidFill>
                  <a:srgbClr val="1D5FD0"/>
                </a:solidFill>
                <a:latin typeface="Courier New"/>
              </a:rPr>
              <a:t>nav</a:t>
            </a:r>
            <a:r>
              <a:rPr sz="1200" b="0" i="0" u="none">
                <a:solidFill>
                  <a:srgbClr val="142033"/>
                </a:solidFill>
                <a:latin typeface="Courier New"/>
              </a:rPr>
              <a:t>&gt;</a:t>
            </a:r>
          </a:p>
        </p:txBody>
      </p:sp>
      <p:sp>
        <p:nvSpPr>
          <p:cNvPr id="19" name="TextBox 18"/>
          <p:cNvSpPr txBox="1"/>
          <p:nvPr/>
        </p:nvSpPr>
        <p:spPr>
          <a:xfrm>
            <a:off x="6489700" y="2482751"/>
            <a:ext cx="4730750"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header</a:t>
            </a:r>
            <a:r>
              <a:rPr sz="1200" b="0" i="0" u="none">
                <a:solidFill>
                  <a:srgbClr val="142033"/>
                </a:solidFill>
                <a:latin typeface="Courier New"/>
              </a:rPr>
              <a:t>&gt;</a:t>
            </a:r>
          </a:p>
        </p:txBody>
      </p:sp>
      <p:sp>
        <p:nvSpPr>
          <p:cNvPr id="20" name="TextBox 19"/>
          <p:cNvSpPr txBox="1"/>
          <p:nvPr/>
        </p:nvSpPr>
        <p:spPr>
          <a:xfrm>
            <a:off x="6489700" y="2703711"/>
            <a:ext cx="4730750"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main</a:t>
            </a:r>
            <a:r>
              <a:rPr sz="1200" b="0" i="0" u="none">
                <a:solidFill>
                  <a:srgbClr val="142033"/>
                </a:solidFill>
                <a:latin typeface="Courier New"/>
              </a:rPr>
              <a:t>&gt;</a:t>
            </a:r>
          </a:p>
        </p:txBody>
      </p:sp>
      <p:sp>
        <p:nvSpPr>
          <p:cNvPr id="21" name="TextBox 20"/>
          <p:cNvSpPr txBox="1"/>
          <p:nvPr/>
        </p:nvSpPr>
        <p:spPr>
          <a:xfrm>
            <a:off x="6489700" y="2924671"/>
            <a:ext cx="4730750" cy="220960"/>
          </a:xfrm>
          <a:prstGeom prst="rect">
            <a:avLst/>
          </a:prstGeom>
          <a:noFill/>
        </p:spPr>
        <p:txBody>
          <a:bodyPr wrap="none" lIns="0" rIns="0" tIns="0" bIns="0"/>
          <a:lstStyle/>
          <a:p>
            <a:pPr algn="l">
              <a:lnSpc>
                <a:spcPts val="1739"/>
              </a:lnSpc>
            </a:pPr>
            <a:r>
              <a:rPr sz="1200" b="0" i="0" u="none">
                <a:solidFill>
                  <a:srgbClr val="142033"/>
                </a:solidFill>
                <a:latin typeface="Courier New"/>
              </a:rPr>
              <a:t>  &lt;</a:t>
            </a:r>
            <a:r>
              <a:rPr sz="1200" b="0" i="0" u="none">
                <a:solidFill>
                  <a:srgbClr val="1D5FD0"/>
                </a:solidFill>
                <a:latin typeface="Courier New"/>
              </a:rPr>
              <a:t>article</a:t>
            </a:r>
            <a:r>
              <a:rPr sz="1200" b="0" i="0" u="none">
                <a:solidFill>
                  <a:srgbClr val="142033"/>
                </a:solidFill>
                <a:latin typeface="Courier New"/>
              </a:rPr>
              <a:t>&gt;…&lt;/</a:t>
            </a:r>
            <a:r>
              <a:rPr sz="1200" b="0" i="0" u="none">
                <a:solidFill>
                  <a:srgbClr val="1D5FD0"/>
                </a:solidFill>
                <a:latin typeface="Courier New"/>
              </a:rPr>
              <a:t>article</a:t>
            </a:r>
            <a:r>
              <a:rPr sz="1200" b="0" i="0" u="none">
                <a:solidFill>
                  <a:srgbClr val="142033"/>
                </a:solidFill>
                <a:latin typeface="Courier New"/>
              </a:rPr>
              <a:t>&gt;</a:t>
            </a:r>
          </a:p>
        </p:txBody>
      </p:sp>
      <p:sp>
        <p:nvSpPr>
          <p:cNvPr id="22" name="TextBox 21"/>
          <p:cNvSpPr txBox="1"/>
          <p:nvPr/>
        </p:nvSpPr>
        <p:spPr>
          <a:xfrm>
            <a:off x="6489700" y="3145631"/>
            <a:ext cx="4730750"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main</a:t>
            </a:r>
            <a:r>
              <a:rPr sz="1200" b="0" i="0" u="none">
                <a:solidFill>
                  <a:srgbClr val="142033"/>
                </a:solidFill>
                <a:latin typeface="Courier New"/>
              </a:rPr>
              <a:t>&gt;</a:t>
            </a:r>
          </a:p>
        </p:txBody>
      </p:sp>
      <p:sp>
        <p:nvSpPr>
          <p:cNvPr id="23" name="TextBox 22"/>
          <p:cNvSpPr txBox="1"/>
          <p:nvPr/>
        </p:nvSpPr>
        <p:spPr>
          <a:xfrm>
            <a:off x="6489700" y="3366591"/>
            <a:ext cx="4730750"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footer</a:t>
            </a:r>
            <a:r>
              <a:rPr sz="1200" b="0" i="0" u="none">
                <a:solidFill>
                  <a:srgbClr val="142033"/>
                </a:solidFill>
                <a:latin typeface="Courier New"/>
              </a:rPr>
              <a:t>&gt;…&lt;/</a:t>
            </a:r>
            <a:r>
              <a:rPr sz="1200" b="0" i="0" u="none">
                <a:solidFill>
                  <a:srgbClr val="1D5FD0"/>
                </a:solidFill>
                <a:latin typeface="Courier New"/>
              </a:rPr>
              <a:t>footer</a:t>
            </a:r>
            <a:r>
              <a:rPr sz="1200" b="0" i="0" u="none">
                <a:solidFill>
                  <a:srgbClr val="142033"/>
                </a:solidFill>
                <a:latin typeface="Courier New"/>
              </a:rPr>
              <a:t>&gt;</a:t>
            </a:r>
          </a:p>
        </p:txBody>
      </p:sp>
      <p:sp>
        <p:nvSpPr>
          <p:cNvPr id="24" name="Rounded Rectangle 23"/>
          <p:cNvSpPr/>
          <p:nvPr/>
        </p:nvSpPr>
        <p:spPr>
          <a:xfrm>
            <a:off x="812800" y="3987602"/>
            <a:ext cx="3420566" cy="1120080"/>
          </a:xfrm>
          <a:prstGeom prst="roundRect">
            <a:avLst>
              <a:gd name="adj" fmla="val 9070"/>
            </a:avLst>
          </a:prstGeom>
          <a:solidFill>
            <a:srgbClr val="F1F4F8"/>
          </a:solidFill>
          <a:ln w="6350">
            <a:solidFill>
              <a:srgbClr val="C9D1DC"/>
            </a:solidFill>
          </a:ln>
        </p:spPr>
        <p:txBody>
          <a:bodyPr rtlCol="0" anchor="ctr"/>
          <a:lstStyle/>
          <a:p>
            <a:pPr algn="ctr"/>
          </a:p>
        </p:txBody>
      </p:sp>
      <p:sp>
        <p:nvSpPr>
          <p:cNvPr id="25" name="TextBox 24"/>
          <p:cNvSpPr txBox="1"/>
          <p:nvPr/>
        </p:nvSpPr>
        <p:spPr>
          <a:xfrm>
            <a:off x="1022350" y="4171752"/>
            <a:ext cx="3039566" cy="243780"/>
          </a:xfrm>
          <a:prstGeom prst="rect">
            <a:avLst/>
          </a:prstGeom>
          <a:noFill/>
        </p:spPr>
        <p:txBody>
          <a:bodyPr wrap="square" lIns="0" rIns="0" tIns="0" bIns="0"/>
          <a:lstStyle/>
          <a:p>
            <a:pPr algn="l">
              <a:lnSpc>
                <a:spcPts val="1920"/>
              </a:lnSpc>
            </a:pPr>
            <a:r>
              <a:rPr sz="1600" b="1" i="0" u="none">
                <a:solidFill>
                  <a:srgbClr val="142033"/>
                </a:solidFill>
                <a:latin typeface="Arial"/>
              </a:rPr>
              <a:t>Dostępność</a:t>
            </a:r>
          </a:p>
        </p:txBody>
      </p:sp>
      <p:sp>
        <p:nvSpPr>
          <p:cNvPr id="26" name="TextBox 25"/>
          <p:cNvSpPr txBox="1"/>
          <p:nvPr/>
        </p:nvSpPr>
        <p:spPr>
          <a:xfrm>
            <a:off x="1022350" y="4479032"/>
            <a:ext cx="3039566" cy="444500"/>
          </a:xfrm>
          <a:prstGeom prst="rect">
            <a:avLst/>
          </a:prstGeom>
          <a:noFill/>
        </p:spPr>
        <p:txBody>
          <a:bodyPr wrap="square" lIns="0" rIns="0" tIns="0" bIns="0"/>
          <a:lstStyle/>
          <a:p>
            <a:pPr algn="l">
              <a:lnSpc>
                <a:spcPts val="1750"/>
              </a:lnSpc>
            </a:pPr>
            <a:r>
              <a:rPr sz="1250" b="0" i="0" u="none">
                <a:solidFill>
                  <a:srgbClr val="38445A"/>
                </a:solidFill>
                <a:latin typeface="Arial"/>
              </a:rPr>
              <a:t>czytnik ekranu ogłasza „nawigacja”, „główna treść” i pozwala do nich skakać</a:t>
            </a:r>
          </a:p>
        </p:txBody>
      </p:sp>
      <p:sp>
        <p:nvSpPr>
          <p:cNvPr id="27" name="Rounded Rectangle 26"/>
          <p:cNvSpPr/>
          <p:nvPr/>
        </p:nvSpPr>
        <p:spPr>
          <a:xfrm>
            <a:off x="4385766" y="3987602"/>
            <a:ext cx="3420566" cy="1120080"/>
          </a:xfrm>
          <a:prstGeom prst="roundRect">
            <a:avLst>
              <a:gd name="adj" fmla="val 9070"/>
            </a:avLst>
          </a:prstGeom>
          <a:solidFill>
            <a:srgbClr val="F1F4F8"/>
          </a:solidFill>
          <a:ln w="6350">
            <a:solidFill>
              <a:srgbClr val="C9D1DC"/>
            </a:solidFill>
          </a:ln>
        </p:spPr>
        <p:txBody>
          <a:bodyPr rtlCol="0" anchor="ctr"/>
          <a:lstStyle/>
          <a:p>
            <a:pPr algn="ctr"/>
          </a:p>
        </p:txBody>
      </p:sp>
      <p:sp>
        <p:nvSpPr>
          <p:cNvPr id="28" name="TextBox 27"/>
          <p:cNvSpPr txBox="1"/>
          <p:nvPr/>
        </p:nvSpPr>
        <p:spPr>
          <a:xfrm>
            <a:off x="4595316" y="4171752"/>
            <a:ext cx="3039566" cy="243780"/>
          </a:xfrm>
          <a:prstGeom prst="rect">
            <a:avLst/>
          </a:prstGeom>
          <a:noFill/>
        </p:spPr>
        <p:txBody>
          <a:bodyPr wrap="square" lIns="0" rIns="0" tIns="0" bIns="0"/>
          <a:lstStyle/>
          <a:p>
            <a:pPr algn="l">
              <a:lnSpc>
                <a:spcPts val="1920"/>
              </a:lnSpc>
            </a:pPr>
            <a:r>
              <a:rPr sz="1600" b="1" i="0" u="none">
                <a:solidFill>
                  <a:srgbClr val="142033"/>
                </a:solidFill>
                <a:latin typeface="Arial"/>
              </a:rPr>
              <a:t>Wyszukiwarki</a:t>
            </a:r>
          </a:p>
        </p:txBody>
      </p:sp>
      <p:sp>
        <p:nvSpPr>
          <p:cNvPr id="29" name="TextBox 28"/>
          <p:cNvSpPr txBox="1"/>
          <p:nvPr/>
        </p:nvSpPr>
        <p:spPr>
          <a:xfrm>
            <a:off x="4595316" y="4479032"/>
            <a:ext cx="3039566" cy="444500"/>
          </a:xfrm>
          <a:prstGeom prst="rect">
            <a:avLst/>
          </a:prstGeom>
          <a:noFill/>
        </p:spPr>
        <p:txBody>
          <a:bodyPr wrap="square" lIns="0" rIns="0" tIns="0" bIns="0"/>
          <a:lstStyle/>
          <a:p>
            <a:pPr algn="l">
              <a:lnSpc>
                <a:spcPts val="1750"/>
              </a:lnSpc>
            </a:pPr>
            <a:r>
              <a:rPr sz="1250" b="0" i="0" u="none">
                <a:solidFill>
                  <a:srgbClr val="38445A"/>
                </a:solidFill>
                <a:latin typeface="Arial"/>
              </a:rPr>
              <a:t>łatwiej rozpoznają, co jest treścią, a co menu</a:t>
            </a:r>
          </a:p>
        </p:txBody>
      </p:sp>
      <p:sp>
        <p:nvSpPr>
          <p:cNvPr id="30" name="Rounded Rectangle 29"/>
          <p:cNvSpPr/>
          <p:nvPr/>
        </p:nvSpPr>
        <p:spPr>
          <a:xfrm>
            <a:off x="7958733" y="3987602"/>
            <a:ext cx="3420566" cy="1120080"/>
          </a:xfrm>
          <a:prstGeom prst="roundRect">
            <a:avLst>
              <a:gd name="adj" fmla="val 9070"/>
            </a:avLst>
          </a:prstGeom>
          <a:solidFill>
            <a:srgbClr val="F1F4F8"/>
          </a:solidFill>
          <a:ln w="6350">
            <a:solidFill>
              <a:srgbClr val="C9D1DC"/>
            </a:solidFill>
          </a:ln>
        </p:spPr>
        <p:txBody>
          <a:bodyPr rtlCol="0" anchor="ctr"/>
          <a:lstStyle/>
          <a:p>
            <a:pPr algn="ctr"/>
          </a:p>
        </p:txBody>
      </p:sp>
      <p:sp>
        <p:nvSpPr>
          <p:cNvPr id="31" name="TextBox 30"/>
          <p:cNvSpPr txBox="1"/>
          <p:nvPr/>
        </p:nvSpPr>
        <p:spPr>
          <a:xfrm>
            <a:off x="8168283" y="4171752"/>
            <a:ext cx="3039566" cy="243780"/>
          </a:xfrm>
          <a:prstGeom prst="rect">
            <a:avLst/>
          </a:prstGeom>
          <a:noFill/>
        </p:spPr>
        <p:txBody>
          <a:bodyPr wrap="square" lIns="0" rIns="0" tIns="0" bIns="0"/>
          <a:lstStyle/>
          <a:p>
            <a:pPr algn="l">
              <a:lnSpc>
                <a:spcPts val="1920"/>
              </a:lnSpc>
            </a:pPr>
            <a:r>
              <a:rPr sz="1600" b="1" i="0" u="none">
                <a:solidFill>
                  <a:srgbClr val="142033"/>
                </a:solidFill>
                <a:latin typeface="Arial"/>
              </a:rPr>
              <a:t>Czytelność kodu</a:t>
            </a:r>
          </a:p>
        </p:txBody>
      </p:sp>
      <p:sp>
        <p:nvSpPr>
          <p:cNvPr id="32" name="TextBox 31"/>
          <p:cNvSpPr txBox="1"/>
          <p:nvPr/>
        </p:nvSpPr>
        <p:spPr>
          <a:xfrm>
            <a:off x="8168283" y="4479032"/>
            <a:ext cx="3039566" cy="444500"/>
          </a:xfrm>
          <a:prstGeom prst="rect">
            <a:avLst/>
          </a:prstGeom>
          <a:noFill/>
        </p:spPr>
        <p:txBody>
          <a:bodyPr wrap="square" lIns="0" rIns="0" tIns="0" bIns="0"/>
          <a:lstStyle/>
          <a:p>
            <a:pPr algn="l">
              <a:lnSpc>
                <a:spcPts val="1750"/>
              </a:lnSpc>
            </a:pPr>
            <a:r>
              <a:rPr sz="1250" b="0" i="0" u="none">
                <a:solidFill>
                  <a:srgbClr val="38445A"/>
                </a:solidFill>
                <a:latin typeface="Arial"/>
              </a:rPr>
              <a:t>od razu widać, który fragment za co odpowiada</a:t>
            </a:r>
          </a:p>
        </p:txBody>
      </p:sp>
      <p:sp>
        <p:nvSpPr>
          <p:cNvPr id="33" name="TextBox 32"/>
          <p:cNvSpPr txBox="1"/>
          <p:nvPr/>
        </p:nvSpPr>
        <p:spPr>
          <a:xfrm>
            <a:off x="812800" y="6324600"/>
            <a:ext cx="10604500" cy="177800"/>
          </a:xfrm>
          <a:prstGeom prst="rect">
            <a:avLst/>
          </a:prstGeom>
          <a:noFill/>
        </p:spPr>
        <p:txBody>
          <a:bodyPr wrap="square" lIns="0" rIns="0" tIns="0" bIns="0"/>
          <a:lstStyle/>
          <a:p>
            <a:pPr algn="l">
              <a:lnSpc>
                <a:spcPts val="1439"/>
              </a:lnSpc>
            </a:pPr>
            <a:r>
              <a:rPr sz="1200" b="0" i="0" u="none">
                <a:solidFill>
                  <a:srgbClr val="5A6475"/>
                </a:solidFill>
                <a:latin typeface="Arial"/>
              </a:rPr>
              <a:t>Witryny i aplikacje internetowe · Rok 1 · Lekcja 2 · Struktura dokumentu</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bg>
      <p:bgPr>
        <a:solidFill>
          <a:srgbClr val="FCFCFA"/>
        </a:solidFill>
        <a:effectLst/>
      </p:bgPr>
    </p:bg>
    <p:spTree>
      <p:nvGrpSpPr>
        <p:cNvPr id="1" name=""/>
        <p:cNvGrpSpPr/>
        <p:nvPr/>
      </p:nvGrpSpPr>
      <p:grpSpPr/>
      <p:sp>
        <p:nvSpPr>
          <p:cNvPr id="2" name="TextBox 1"/>
          <p:cNvSpPr txBox="1"/>
          <p:nvPr/>
        </p:nvSpPr>
        <p:spPr>
          <a:xfrm>
            <a:off x="812800" y="711200"/>
            <a:ext cx="10604500" cy="177800"/>
          </a:xfrm>
          <a:prstGeom prst="rect">
            <a:avLst/>
          </a:prstGeom>
          <a:noFill/>
        </p:spPr>
        <p:txBody>
          <a:bodyPr wrap="square" lIns="0" rIns="0" tIns="0" bIns="0"/>
          <a:lstStyle/>
          <a:p>
            <a:pPr algn="l">
              <a:lnSpc>
                <a:spcPts val="1439"/>
              </a:lnSpc>
            </a:pPr>
            <a:r>
              <a:rPr sz="1200" b="1" i="0" u="none" spc="100">
                <a:solidFill>
                  <a:srgbClr val="0F766E"/>
                </a:solidFill>
                <a:latin typeface="Arial"/>
              </a:rPr>
              <a:t>SKŁADNIA</a:t>
            </a:r>
          </a:p>
        </p:txBody>
      </p:sp>
      <p:sp>
        <p:nvSpPr>
          <p:cNvPr id="3" name="TextBox 2"/>
          <p:cNvSpPr txBox="1"/>
          <p:nvPr/>
        </p:nvSpPr>
        <p:spPr>
          <a:xfrm>
            <a:off x="812800" y="952500"/>
            <a:ext cx="10604500" cy="446980"/>
          </a:xfrm>
          <a:prstGeom prst="rect">
            <a:avLst/>
          </a:prstGeom>
          <a:noFill/>
        </p:spPr>
        <p:txBody>
          <a:bodyPr wrap="square" lIns="0" rIns="0" tIns="0" bIns="0"/>
          <a:lstStyle/>
          <a:p>
            <a:pPr algn="l">
              <a:lnSpc>
                <a:spcPts val="3520"/>
              </a:lnSpc>
            </a:pPr>
            <a:r>
              <a:rPr sz="3200" b="1" i="0" u="none">
                <a:solidFill>
                  <a:srgbClr val="142033"/>
                </a:solidFill>
                <a:latin typeface="Arial"/>
              </a:rPr>
              <a:t>Zagnieżdżanie i komentarze</a:t>
            </a:r>
          </a:p>
        </p:txBody>
      </p:sp>
      <p:sp>
        <p:nvSpPr>
          <p:cNvPr id="4" name="Rounded Rectangle 3"/>
          <p:cNvSpPr/>
          <p:nvPr/>
        </p:nvSpPr>
        <p:spPr>
          <a:xfrm>
            <a:off x="812800" y="1653480"/>
            <a:ext cx="5643860" cy="2197695"/>
          </a:xfrm>
          <a:prstGeom prst="roundRect">
            <a:avLst>
              <a:gd name="adj" fmla="val 3467"/>
            </a:avLst>
          </a:prstGeom>
          <a:solidFill>
            <a:srgbClr val="F3F5F9"/>
          </a:solidFill>
          <a:ln w="6350">
            <a:solidFill>
              <a:srgbClr val="C9D1DC"/>
            </a:solidFill>
          </a:ln>
        </p:spPr>
        <p:txBody>
          <a:bodyPr rtlCol="0" anchor="ctr"/>
          <a:lstStyle/>
          <a:p>
            <a:pPr algn="ctr"/>
          </a:p>
        </p:txBody>
      </p:sp>
      <p:sp>
        <p:nvSpPr>
          <p:cNvPr id="5" name="Rectangle 4"/>
          <p:cNvSpPr/>
          <p:nvPr/>
        </p:nvSpPr>
        <p:spPr>
          <a:xfrm>
            <a:off x="812800" y="1653480"/>
            <a:ext cx="50800" cy="2197695"/>
          </a:xfrm>
          <a:prstGeom prst="rect">
            <a:avLst/>
          </a:prstGeom>
          <a:solidFill>
            <a:srgbClr val="0F766E"/>
          </a:solidFill>
          <a:ln>
            <a:noFill/>
          </a:ln>
        </p:spPr>
        <p:txBody>
          <a:bodyPr rtlCol="0" anchor="ctr"/>
          <a:lstStyle/>
          <a:p>
            <a:pPr algn="ctr"/>
          </a:p>
        </p:txBody>
      </p:sp>
      <p:sp>
        <p:nvSpPr>
          <p:cNvPr id="6" name="TextBox 5"/>
          <p:cNvSpPr txBox="1"/>
          <p:nvPr/>
        </p:nvSpPr>
        <p:spPr>
          <a:xfrm>
            <a:off x="1054100" y="1799530"/>
            <a:ext cx="5243810" cy="211733"/>
          </a:xfrm>
          <a:prstGeom prst="rect">
            <a:avLst/>
          </a:prstGeom>
          <a:noFill/>
        </p:spPr>
        <p:txBody>
          <a:bodyPr wrap="none" lIns="0" rIns="0" tIns="0" bIns="0"/>
          <a:lstStyle/>
          <a:p>
            <a:pPr algn="l">
              <a:lnSpc>
                <a:spcPts val="1667"/>
              </a:lnSpc>
            </a:pPr>
            <a:r>
              <a:rPr sz="1150" b="0" i="0" u="none">
                <a:solidFill>
                  <a:srgbClr val="667085"/>
                </a:solidFill>
                <a:latin typeface="Courier New"/>
              </a:rPr>
              <a:t>&lt;!-- Poprawnie: zamykamy w odwrotnej</a:t>
            </a:r>
          </a:p>
        </p:txBody>
      </p:sp>
      <p:sp>
        <p:nvSpPr>
          <p:cNvPr id="7" name="TextBox 6"/>
          <p:cNvSpPr txBox="1"/>
          <p:nvPr/>
        </p:nvSpPr>
        <p:spPr>
          <a:xfrm>
            <a:off x="1054100" y="2011263"/>
            <a:ext cx="5243810" cy="211733"/>
          </a:xfrm>
          <a:prstGeom prst="rect">
            <a:avLst/>
          </a:prstGeom>
          <a:noFill/>
        </p:spPr>
        <p:txBody>
          <a:bodyPr wrap="none" lIns="0" rIns="0" tIns="0" bIns="0"/>
          <a:lstStyle/>
          <a:p>
            <a:pPr algn="l">
              <a:lnSpc>
                <a:spcPts val="1667"/>
              </a:lnSpc>
            </a:pPr>
            <a:r>
              <a:rPr sz="1150" b="0" i="0" u="none">
                <a:solidFill>
                  <a:srgbClr val="667085"/>
                </a:solidFill>
                <a:latin typeface="Courier New"/>
              </a:rPr>
              <a:t>     kolejności niż otwieramy --&gt;</a:t>
            </a:r>
          </a:p>
        </p:txBody>
      </p:sp>
      <p:sp>
        <p:nvSpPr>
          <p:cNvPr id="8" name="TextBox 7"/>
          <p:cNvSpPr txBox="1"/>
          <p:nvPr/>
        </p:nvSpPr>
        <p:spPr>
          <a:xfrm>
            <a:off x="1054100" y="2222996"/>
            <a:ext cx="5243810" cy="211733"/>
          </a:xfrm>
          <a:prstGeom prst="rect">
            <a:avLst/>
          </a:prstGeom>
          <a:noFill/>
        </p:spPr>
        <p:txBody>
          <a:bodyPr wrap="none" lIns="0" rIns="0" tIns="0" bIns="0"/>
          <a:lstStyle/>
          <a:p>
            <a:pPr algn="l">
              <a:lnSpc>
                <a:spcPts val="1667"/>
              </a:lnSpc>
            </a:pPr>
            <a:r>
              <a:rPr sz="1150" b="0" i="0" u="none">
                <a:solidFill>
                  <a:srgbClr val="142033"/>
                </a:solidFill>
                <a:latin typeface="Courier New"/>
              </a:rPr>
              <a:t>&lt;</a:t>
            </a:r>
            <a:r>
              <a:rPr sz="1150" b="0" i="0" u="none">
                <a:solidFill>
                  <a:srgbClr val="1D5FD0"/>
                </a:solidFill>
                <a:latin typeface="Courier New"/>
              </a:rPr>
              <a:t>p</a:t>
            </a:r>
            <a:r>
              <a:rPr sz="1150" b="0" i="0" u="none">
                <a:solidFill>
                  <a:srgbClr val="142033"/>
                </a:solidFill>
                <a:latin typeface="Courier New"/>
              </a:rPr>
              <a:t>&gt;Tekst &lt;</a:t>
            </a:r>
            <a:r>
              <a:rPr sz="1150" b="0" i="0" u="none">
                <a:solidFill>
                  <a:srgbClr val="1D5FD0"/>
                </a:solidFill>
                <a:latin typeface="Courier New"/>
              </a:rPr>
              <a:t>strong</a:t>
            </a:r>
            <a:r>
              <a:rPr sz="1150" b="0" i="0" u="none">
                <a:solidFill>
                  <a:srgbClr val="142033"/>
                </a:solidFill>
                <a:latin typeface="Courier New"/>
              </a:rPr>
              <a:t>&gt;&lt;</a:t>
            </a:r>
            <a:r>
              <a:rPr sz="1150" b="0" i="0" u="none">
                <a:solidFill>
                  <a:srgbClr val="1D5FD0"/>
                </a:solidFill>
                <a:latin typeface="Courier New"/>
              </a:rPr>
              <a:t>em</a:t>
            </a:r>
            <a:r>
              <a:rPr sz="1150" b="0" i="0" u="none">
                <a:solidFill>
                  <a:srgbClr val="142033"/>
                </a:solidFill>
                <a:latin typeface="Courier New"/>
              </a:rPr>
              <a:t>&gt;ważny&lt;/</a:t>
            </a:r>
            <a:r>
              <a:rPr sz="1150" b="0" i="0" u="none">
                <a:solidFill>
                  <a:srgbClr val="1D5FD0"/>
                </a:solidFill>
                <a:latin typeface="Courier New"/>
              </a:rPr>
              <a:t>em</a:t>
            </a:r>
            <a:r>
              <a:rPr sz="1150" b="0" i="0" u="none">
                <a:solidFill>
                  <a:srgbClr val="142033"/>
                </a:solidFill>
                <a:latin typeface="Courier New"/>
              </a:rPr>
              <a:t>&gt;&lt;/</a:t>
            </a:r>
            <a:r>
              <a:rPr sz="1150" b="0" i="0" u="none">
                <a:solidFill>
                  <a:srgbClr val="1D5FD0"/>
                </a:solidFill>
                <a:latin typeface="Courier New"/>
              </a:rPr>
              <a:t>strong</a:t>
            </a:r>
            <a:r>
              <a:rPr sz="1150" b="0" i="0" u="none">
                <a:solidFill>
                  <a:srgbClr val="142033"/>
                </a:solidFill>
                <a:latin typeface="Courier New"/>
              </a:rPr>
              <a:t>&gt;&lt;/</a:t>
            </a:r>
            <a:r>
              <a:rPr sz="1150" b="0" i="0" u="none">
                <a:solidFill>
                  <a:srgbClr val="1D5FD0"/>
                </a:solidFill>
                <a:latin typeface="Courier New"/>
              </a:rPr>
              <a:t>p</a:t>
            </a:r>
            <a:r>
              <a:rPr sz="1150" b="0" i="0" u="none">
                <a:solidFill>
                  <a:srgbClr val="142033"/>
                </a:solidFill>
                <a:latin typeface="Courier New"/>
              </a:rPr>
              <a:t>&gt;</a:t>
            </a:r>
          </a:p>
        </p:txBody>
      </p:sp>
      <p:sp>
        <p:nvSpPr>
          <p:cNvPr id="9" name="TextBox 8"/>
          <p:cNvSpPr txBox="1"/>
          <p:nvPr/>
        </p:nvSpPr>
        <p:spPr>
          <a:xfrm>
            <a:off x="1054100" y="2434729"/>
            <a:ext cx="5243810" cy="211733"/>
          </a:xfrm>
          <a:prstGeom prst="rect">
            <a:avLst/>
          </a:prstGeom>
          <a:noFill/>
        </p:spPr>
        <p:txBody>
          <a:bodyPr wrap="none" lIns="0" rIns="0" tIns="0" bIns="0"/>
          <a:lstStyle/>
          <a:p>
            <a:pPr algn="l">
              <a:lnSpc>
                <a:spcPts val="1667"/>
              </a:lnSpc>
            </a:pPr>
            <a:r>
              <a:rPr sz="1150" b="0" i="0" u="none">
                <a:solidFill>
                  <a:srgbClr val="142033"/>
                </a:solidFill>
                <a:latin typeface="Courier New"/>
              </a:rPr>
              <a:t> </a:t>
            </a:r>
          </a:p>
        </p:txBody>
      </p:sp>
      <p:sp>
        <p:nvSpPr>
          <p:cNvPr id="10" name="TextBox 9"/>
          <p:cNvSpPr txBox="1"/>
          <p:nvPr/>
        </p:nvSpPr>
        <p:spPr>
          <a:xfrm>
            <a:off x="1054100" y="2646462"/>
            <a:ext cx="5243810" cy="211733"/>
          </a:xfrm>
          <a:prstGeom prst="rect">
            <a:avLst/>
          </a:prstGeom>
          <a:noFill/>
        </p:spPr>
        <p:txBody>
          <a:bodyPr wrap="none" lIns="0" rIns="0" tIns="0" bIns="0"/>
          <a:lstStyle/>
          <a:p>
            <a:pPr algn="l">
              <a:lnSpc>
                <a:spcPts val="1667"/>
              </a:lnSpc>
            </a:pPr>
            <a:r>
              <a:rPr sz="1150" b="0" i="0" u="none">
                <a:solidFill>
                  <a:srgbClr val="667085"/>
                </a:solidFill>
                <a:latin typeface="Courier New"/>
              </a:rPr>
              <a:t>&lt;!-- Błędnie: elementy się krzyżują --&gt;</a:t>
            </a:r>
          </a:p>
        </p:txBody>
      </p:sp>
      <p:sp>
        <p:nvSpPr>
          <p:cNvPr id="11" name="TextBox 10"/>
          <p:cNvSpPr txBox="1"/>
          <p:nvPr/>
        </p:nvSpPr>
        <p:spPr>
          <a:xfrm>
            <a:off x="1054100" y="2858195"/>
            <a:ext cx="5243810" cy="211733"/>
          </a:xfrm>
          <a:prstGeom prst="rect">
            <a:avLst/>
          </a:prstGeom>
          <a:noFill/>
        </p:spPr>
        <p:txBody>
          <a:bodyPr wrap="none" lIns="0" rIns="0" tIns="0" bIns="0"/>
          <a:lstStyle/>
          <a:p>
            <a:pPr algn="l">
              <a:lnSpc>
                <a:spcPts val="1667"/>
              </a:lnSpc>
            </a:pPr>
            <a:r>
              <a:rPr sz="1150" b="0" i="0" u="none">
                <a:solidFill>
                  <a:srgbClr val="142033"/>
                </a:solidFill>
                <a:latin typeface="Courier New"/>
              </a:rPr>
              <a:t>&lt;</a:t>
            </a:r>
            <a:r>
              <a:rPr sz="1150" b="0" i="0" u="none">
                <a:solidFill>
                  <a:srgbClr val="1D5FD0"/>
                </a:solidFill>
                <a:latin typeface="Courier New"/>
              </a:rPr>
              <a:t>p</a:t>
            </a:r>
            <a:r>
              <a:rPr sz="1150" b="0" i="0" u="none">
                <a:solidFill>
                  <a:srgbClr val="142033"/>
                </a:solidFill>
                <a:latin typeface="Courier New"/>
              </a:rPr>
              <a:t>&gt;Tekst &lt;</a:t>
            </a:r>
            <a:r>
              <a:rPr sz="1150" b="0" i="0" u="none">
                <a:solidFill>
                  <a:srgbClr val="1D5FD0"/>
                </a:solidFill>
                <a:latin typeface="Courier New"/>
              </a:rPr>
              <a:t>strong</a:t>
            </a:r>
            <a:r>
              <a:rPr sz="1150" b="0" i="0" u="none">
                <a:solidFill>
                  <a:srgbClr val="142033"/>
                </a:solidFill>
                <a:latin typeface="Courier New"/>
              </a:rPr>
              <a:t>&gt;&lt;</a:t>
            </a:r>
            <a:r>
              <a:rPr sz="1150" b="0" i="0" u="none">
                <a:solidFill>
                  <a:srgbClr val="1D5FD0"/>
                </a:solidFill>
                <a:latin typeface="Courier New"/>
              </a:rPr>
              <a:t>em</a:t>
            </a:r>
            <a:r>
              <a:rPr sz="1150" b="0" i="0" u="none">
                <a:solidFill>
                  <a:srgbClr val="142033"/>
                </a:solidFill>
                <a:latin typeface="Courier New"/>
              </a:rPr>
              <a:t>&gt;ważny&lt;/</a:t>
            </a:r>
            <a:r>
              <a:rPr sz="1150" b="0" i="0" u="none">
                <a:solidFill>
                  <a:srgbClr val="1D5FD0"/>
                </a:solidFill>
                <a:latin typeface="Courier New"/>
              </a:rPr>
              <a:t>strong</a:t>
            </a:r>
            <a:r>
              <a:rPr sz="1150" b="0" i="0" u="none">
                <a:solidFill>
                  <a:srgbClr val="142033"/>
                </a:solidFill>
                <a:latin typeface="Courier New"/>
              </a:rPr>
              <a:t>&gt;&lt;/</a:t>
            </a:r>
            <a:r>
              <a:rPr sz="1150" b="0" i="0" u="none">
                <a:solidFill>
                  <a:srgbClr val="1D5FD0"/>
                </a:solidFill>
                <a:latin typeface="Courier New"/>
              </a:rPr>
              <a:t>em</a:t>
            </a:r>
            <a:r>
              <a:rPr sz="1150" b="0" i="0" u="none">
                <a:solidFill>
                  <a:srgbClr val="142033"/>
                </a:solidFill>
                <a:latin typeface="Courier New"/>
              </a:rPr>
              <a:t>&gt;&lt;/</a:t>
            </a:r>
            <a:r>
              <a:rPr sz="1150" b="0" i="0" u="none">
                <a:solidFill>
                  <a:srgbClr val="1D5FD0"/>
                </a:solidFill>
                <a:latin typeface="Courier New"/>
              </a:rPr>
              <a:t>p</a:t>
            </a:r>
            <a:r>
              <a:rPr sz="1150" b="0" i="0" u="none">
                <a:solidFill>
                  <a:srgbClr val="142033"/>
                </a:solidFill>
                <a:latin typeface="Courier New"/>
              </a:rPr>
              <a:t>&gt;</a:t>
            </a:r>
          </a:p>
        </p:txBody>
      </p:sp>
      <p:sp>
        <p:nvSpPr>
          <p:cNvPr id="12" name="TextBox 11"/>
          <p:cNvSpPr txBox="1"/>
          <p:nvPr/>
        </p:nvSpPr>
        <p:spPr>
          <a:xfrm>
            <a:off x="1054100" y="3069927"/>
            <a:ext cx="5243810" cy="211733"/>
          </a:xfrm>
          <a:prstGeom prst="rect">
            <a:avLst/>
          </a:prstGeom>
          <a:noFill/>
        </p:spPr>
        <p:txBody>
          <a:bodyPr wrap="none" lIns="0" rIns="0" tIns="0" bIns="0"/>
          <a:lstStyle/>
          <a:p>
            <a:pPr algn="l">
              <a:lnSpc>
                <a:spcPts val="1667"/>
              </a:lnSpc>
            </a:pPr>
            <a:r>
              <a:rPr sz="1150" b="0" i="0" u="none">
                <a:solidFill>
                  <a:srgbClr val="142033"/>
                </a:solidFill>
                <a:latin typeface="Courier New"/>
              </a:rPr>
              <a:t> </a:t>
            </a:r>
          </a:p>
        </p:txBody>
      </p:sp>
      <p:sp>
        <p:nvSpPr>
          <p:cNvPr id="13" name="TextBox 12"/>
          <p:cNvSpPr txBox="1"/>
          <p:nvPr/>
        </p:nvSpPr>
        <p:spPr>
          <a:xfrm>
            <a:off x="1054100" y="3281660"/>
            <a:ext cx="5243810" cy="211733"/>
          </a:xfrm>
          <a:prstGeom prst="rect">
            <a:avLst/>
          </a:prstGeom>
          <a:noFill/>
        </p:spPr>
        <p:txBody>
          <a:bodyPr wrap="none" lIns="0" rIns="0" tIns="0" bIns="0"/>
          <a:lstStyle/>
          <a:p>
            <a:pPr algn="l">
              <a:lnSpc>
                <a:spcPts val="1667"/>
              </a:lnSpc>
            </a:pPr>
            <a:r>
              <a:rPr sz="1150" b="0" i="0" u="none">
                <a:solidFill>
                  <a:srgbClr val="667085"/>
                </a:solidFill>
                <a:latin typeface="Courier New"/>
              </a:rPr>
              <a:t>&lt;!-- Błędnie: div nie może być w p --&gt;</a:t>
            </a:r>
          </a:p>
        </p:txBody>
      </p:sp>
      <p:sp>
        <p:nvSpPr>
          <p:cNvPr id="14" name="TextBox 13"/>
          <p:cNvSpPr txBox="1"/>
          <p:nvPr/>
        </p:nvSpPr>
        <p:spPr>
          <a:xfrm>
            <a:off x="1054100" y="3493393"/>
            <a:ext cx="5243810" cy="211733"/>
          </a:xfrm>
          <a:prstGeom prst="rect">
            <a:avLst/>
          </a:prstGeom>
          <a:noFill/>
        </p:spPr>
        <p:txBody>
          <a:bodyPr wrap="none" lIns="0" rIns="0" tIns="0" bIns="0"/>
          <a:lstStyle/>
          <a:p>
            <a:pPr algn="l">
              <a:lnSpc>
                <a:spcPts val="1667"/>
              </a:lnSpc>
            </a:pPr>
            <a:r>
              <a:rPr sz="1150" b="0" i="0" u="none">
                <a:solidFill>
                  <a:srgbClr val="142033"/>
                </a:solidFill>
                <a:latin typeface="Courier New"/>
              </a:rPr>
              <a:t>&lt;</a:t>
            </a:r>
            <a:r>
              <a:rPr sz="1150" b="0" i="0" u="none">
                <a:solidFill>
                  <a:srgbClr val="1D5FD0"/>
                </a:solidFill>
                <a:latin typeface="Courier New"/>
              </a:rPr>
              <a:t>p</a:t>
            </a:r>
            <a:r>
              <a:rPr sz="1150" b="0" i="0" u="none">
                <a:solidFill>
                  <a:srgbClr val="142033"/>
                </a:solidFill>
                <a:latin typeface="Courier New"/>
              </a:rPr>
              <a:t>&gt;Akapit &lt;</a:t>
            </a:r>
            <a:r>
              <a:rPr sz="1150" b="0" i="0" u="none">
                <a:solidFill>
                  <a:srgbClr val="1D5FD0"/>
                </a:solidFill>
                <a:latin typeface="Courier New"/>
              </a:rPr>
              <a:t>div</a:t>
            </a:r>
            <a:r>
              <a:rPr sz="1150" b="0" i="0" u="none">
                <a:solidFill>
                  <a:srgbClr val="142033"/>
                </a:solidFill>
                <a:latin typeface="Courier New"/>
              </a:rPr>
              <a:t>&gt;blok&lt;/</a:t>
            </a:r>
            <a:r>
              <a:rPr sz="1150" b="0" i="0" u="none">
                <a:solidFill>
                  <a:srgbClr val="1D5FD0"/>
                </a:solidFill>
                <a:latin typeface="Courier New"/>
              </a:rPr>
              <a:t>div</a:t>
            </a:r>
            <a:r>
              <a:rPr sz="1150" b="0" i="0" u="none">
                <a:solidFill>
                  <a:srgbClr val="142033"/>
                </a:solidFill>
                <a:latin typeface="Courier New"/>
              </a:rPr>
              <a:t>&gt;&lt;/</a:t>
            </a:r>
            <a:r>
              <a:rPr sz="1150" b="0" i="0" u="none">
                <a:solidFill>
                  <a:srgbClr val="1D5FD0"/>
                </a:solidFill>
                <a:latin typeface="Courier New"/>
              </a:rPr>
              <a:t>p</a:t>
            </a:r>
            <a:r>
              <a:rPr sz="1150" b="0" i="0" u="none">
                <a:solidFill>
                  <a:srgbClr val="142033"/>
                </a:solidFill>
                <a:latin typeface="Courier New"/>
              </a:rPr>
              <a:t>&gt;</a:t>
            </a:r>
          </a:p>
        </p:txBody>
      </p:sp>
      <p:sp>
        <p:nvSpPr>
          <p:cNvPr id="15" name="TextBox 14"/>
          <p:cNvSpPr txBox="1"/>
          <p:nvPr/>
        </p:nvSpPr>
        <p:spPr>
          <a:xfrm>
            <a:off x="6761460" y="1653480"/>
            <a:ext cx="4655840" cy="177800"/>
          </a:xfrm>
          <a:prstGeom prst="rect">
            <a:avLst/>
          </a:prstGeom>
          <a:noFill/>
        </p:spPr>
        <p:txBody>
          <a:bodyPr wrap="square" lIns="0" rIns="0" tIns="0" bIns="0"/>
          <a:lstStyle/>
          <a:p>
            <a:pPr algn="l">
              <a:lnSpc>
                <a:spcPts val="1439"/>
              </a:lnSpc>
            </a:pPr>
            <a:r>
              <a:rPr sz="1200" b="1" i="0" u="none">
                <a:solidFill>
                  <a:srgbClr val="5A6475"/>
                </a:solidFill>
                <a:latin typeface="Arial"/>
              </a:rPr>
              <a:t>Tak przeglądarka „naprawiła” ostatni przykład</a:t>
            </a:r>
          </a:p>
        </p:txBody>
      </p:sp>
      <p:sp>
        <p:nvSpPr>
          <p:cNvPr id="16" name="Rounded Rectangle 15"/>
          <p:cNvSpPr/>
          <p:nvPr/>
        </p:nvSpPr>
        <p:spPr>
          <a:xfrm>
            <a:off x="6761460" y="1894780"/>
            <a:ext cx="4617740" cy="513060"/>
          </a:xfrm>
          <a:prstGeom prst="roundRect">
            <a:avLst>
              <a:gd name="adj" fmla="val 14852"/>
            </a:avLst>
          </a:prstGeom>
          <a:solidFill>
            <a:srgbClr val="F3F5F9"/>
          </a:solidFill>
          <a:ln w="6350">
            <a:solidFill>
              <a:srgbClr val="C9D1DC"/>
            </a:solidFill>
          </a:ln>
        </p:spPr>
        <p:txBody>
          <a:bodyPr rtlCol="0" anchor="ctr"/>
          <a:lstStyle/>
          <a:p>
            <a:pPr algn="ctr"/>
          </a:p>
        </p:txBody>
      </p:sp>
      <p:sp>
        <p:nvSpPr>
          <p:cNvPr id="17" name="Rectangle 16"/>
          <p:cNvSpPr/>
          <p:nvPr/>
        </p:nvSpPr>
        <p:spPr>
          <a:xfrm>
            <a:off x="6761460" y="1894780"/>
            <a:ext cx="50800" cy="513060"/>
          </a:xfrm>
          <a:prstGeom prst="rect">
            <a:avLst/>
          </a:prstGeom>
          <a:solidFill>
            <a:srgbClr val="0F766E"/>
          </a:solidFill>
          <a:ln>
            <a:noFill/>
          </a:ln>
        </p:spPr>
        <p:txBody>
          <a:bodyPr rtlCol="0" anchor="ctr"/>
          <a:lstStyle/>
          <a:p>
            <a:pPr algn="ctr"/>
          </a:p>
        </p:txBody>
      </p:sp>
      <p:sp>
        <p:nvSpPr>
          <p:cNvPr id="18" name="TextBox 17"/>
          <p:cNvSpPr txBox="1"/>
          <p:nvPr/>
        </p:nvSpPr>
        <p:spPr>
          <a:xfrm>
            <a:off x="7002760" y="2040830"/>
            <a:ext cx="4217690" cy="220960"/>
          </a:xfrm>
          <a:prstGeom prst="rect">
            <a:avLst/>
          </a:prstGeom>
          <a:noFill/>
        </p:spPr>
        <p:txBody>
          <a:bodyPr wrap="none" lIns="0" rIns="0" tIns="0" bIns="0"/>
          <a:lstStyle/>
          <a:p>
            <a:pPr algn="l">
              <a:lnSpc>
                <a:spcPts val="1739"/>
              </a:lnSpc>
            </a:pPr>
            <a:r>
              <a:rPr sz="1200" b="0" i="0" u="none">
                <a:solidFill>
                  <a:srgbClr val="142033"/>
                </a:solidFill>
                <a:latin typeface="Courier New"/>
              </a:rPr>
              <a:t>&lt;</a:t>
            </a:r>
            <a:r>
              <a:rPr sz="1200" b="0" i="0" u="none">
                <a:solidFill>
                  <a:srgbClr val="1D5FD0"/>
                </a:solidFill>
                <a:latin typeface="Courier New"/>
              </a:rPr>
              <a:t>p</a:t>
            </a:r>
            <a:r>
              <a:rPr sz="1200" b="0" i="0" u="none">
                <a:solidFill>
                  <a:srgbClr val="142033"/>
                </a:solidFill>
                <a:latin typeface="Courier New"/>
              </a:rPr>
              <a:t>&gt;Akapit &lt;/</a:t>
            </a:r>
            <a:r>
              <a:rPr sz="1200" b="0" i="0" u="none">
                <a:solidFill>
                  <a:srgbClr val="1D5FD0"/>
                </a:solidFill>
                <a:latin typeface="Courier New"/>
              </a:rPr>
              <a:t>p</a:t>
            </a:r>
            <a:r>
              <a:rPr sz="1200" b="0" i="0" u="none">
                <a:solidFill>
                  <a:srgbClr val="142033"/>
                </a:solidFill>
                <a:latin typeface="Courier New"/>
              </a:rPr>
              <a:t>&gt;&lt;</a:t>
            </a:r>
            <a:r>
              <a:rPr sz="1200" b="0" i="0" u="none">
                <a:solidFill>
                  <a:srgbClr val="1D5FD0"/>
                </a:solidFill>
                <a:latin typeface="Courier New"/>
              </a:rPr>
              <a:t>div</a:t>
            </a:r>
            <a:r>
              <a:rPr sz="1200" b="0" i="0" u="none">
                <a:solidFill>
                  <a:srgbClr val="142033"/>
                </a:solidFill>
                <a:latin typeface="Courier New"/>
              </a:rPr>
              <a:t>&gt;blok&lt;/</a:t>
            </a:r>
            <a:r>
              <a:rPr sz="1200" b="0" i="0" u="none">
                <a:solidFill>
                  <a:srgbClr val="1D5FD0"/>
                </a:solidFill>
                <a:latin typeface="Courier New"/>
              </a:rPr>
              <a:t>div</a:t>
            </a:r>
            <a:r>
              <a:rPr sz="1200" b="0" i="0" u="none">
                <a:solidFill>
                  <a:srgbClr val="142033"/>
                </a:solidFill>
                <a:latin typeface="Courier New"/>
              </a:rPr>
              <a:t>&gt;&lt;</a:t>
            </a:r>
            <a:r>
              <a:rPr sz="1200" b="0" i="0" u="none">
                <a:solidFill>
                  <a:srgbClr val="1D5FD0"/>
                </a:solidFill>
                <a:latin typeface="Courier New"/>
              </a:rPr>
              <a:t>p</a:t>
            </a:r>
            <a:r>
              <a:rPr sz="1200" b="0" i="0" u="none">
                <a:solidFill>
                  <a:srgbClr val="142033"/>
                </a:solidFill>
                <a:latin typeface="Courier New"/>
              </a:rPr>
              <a:t>&gt;&lt;/</a:t>
            </a:r>
            <a:r>
              <a:rPr sz="1200" b="0" i="0" u="none">
                <a:solidFill>
                  <a:srgbClr val="1D5FD0"/>
                </a:solidFill>
                <a:latin typeface="Courier New"/>
              </a:rPr>
              <a:t>p</a:t>
            </a:r>
            <a:r>
              <a:rPr sz="1200" b="0" i="0" u="none">
                <a:solidFill>
                  <a:srgbClr val="142033"/>
                </a:solidFill>
                <a:latin typeface="Courier New"/>
              </a:rPr>
              <a:t>&gt;</a:t>
            </a:r>
          </a:p>
        </p:txBody>
      </p:sp>
      <p:sp>
        <p:nvSpPr>
          <p:cNvPr id="19" name="TextBox 18"/>
          <p:cNvSpPr txBox="1"/>
          <p:nvPr/>
        </p:nvSpPr>
        <p:spPr>
          <a:xfrm>
            <a:off x="6990060" y="2560241"/>
            <a:ext cx="4427240" cy="1303338"/>
          </a:xfrm>
          <a:prstGeom prst="rect">
            <a:avLst/>
          </a:prstGeom>
          <a:noFill/>
        </p:spPr>
        <p:txBody>
          <a:bodyPr wrap="square" lIns="0" rIns="0" tIns="0" bIns="0">
            <a:spAutoFit/>
          </a:bodyPr>
          <a:lstStyle/>
          <a:p>
            <a:pPr algn="l" marL="174625" indent="-174625">
              <a:lnSpc>
                <a:spcPts val="1812"/>
              </a:lnSpc>
              <a:buClr>
                <a:srgbClr val="38445A"/>
              </a:buClr>
              <a:buFont typeface="Arial"/>
              <a:buChar char="•"/>
            </a:pPr>
            <a:r>
              <a:rPr sz="1250" b="0" i="0" u="none">
                <a:solidFill>
                  <a:srgbClr val="38445A"/>
                </a:solidFill>
                <a:latin typeface="Arial"/>
              </a:rPr>
              <a:t>komentarz </a:t>
            </a:r>
            <a:r>
              <a:rPr sz="1250" b="1" i="0" u="none">
                <a:solidFill>
                  <a:srgbClr val="38445A"/>
                </a:solidFill>
                <a:latin typeface="Arial"/>
              </a:rPr>
              <a:t>&lt;!-- … --&gt;</a:t>
            </a:r>
            <a:r>
              <a:rPr sz="1250" b="0" i="0" u="none">
                <a:solidFill>
                  <a:srgbClr val="38445A"/>
                </a:solidFill>
                <a:latin typeface="Arial"/>
              </a:rPr>
              <a:t> nie jest wyświetlany, ale widać go w źródle strony</a:t>
            </a:r>
          </a:p>
          <a:p>
            <a:pPr algn="l" marL="174625" indent="-174625">
              <a:lnSpc>
                <a:spcPts val="1812"/>
              </a:lnSpc>
              <a:spcBef>
                <a:spcPts val="600"/>
              </a:spcBef>
              <a:buClr>
                <a:srgbClr val="38445A"/>
              </a:buClr>
              <a:buFont typeface="Arial"/>
              <a:buChar char="•"/>
            </a:pPr>
            <a:r>
              <a:rPr sz="1250" b="0" i="0" u="none">
                <a:solidFill>
                  <a:srgbClr val="38445A"/>
                </a:solidFill>
                <a:latin typeface="Arial"/>
              </a:rPr>
              <a:t>elementy puste (bez zamknięcia): </a:t>
            </a:r>
            <a:r>
              <a:rPr sz="1250" b="1" i="0" u="none">
                <a:solidFill>
                  <a:srgbClr val="38445A"/>
                </a:solidFill>
                <a:latin typeface="Arial"/>
              </a:rPr>
              <a:t>meta, link, img, br, hr, input</a:t>
            </a:r>
          </a:p>
          <a:p>
            <a:pPr algn="l" marL="174625" indent="-174625">
              <a:lnSpc>
                <a:spcPts val="1812"/>
              </a:lnSpc>
              <a:spcBef>
                <a:spcPts val="600"/>
              </a:spcBef>
              <a:buClr>
                <a:srgbClr val="38445A"/>
              </a:buClr>
              <a:buFont typeface="Arial"/>
              <a:buChar char="•"/>
            </a:pPr>
            <a:r>
              <a:rPr sz="1250" b="0" i="0" u="none">
                <a:solidFill>
                  <a:srgbClr val="38445A"/>
                </a:solidFill>
                <a:latin typeface="Arial"/>
              </a:rPr>
              <a:t>wcięcia pokazują zagnieżdżenie — dbaj o nie</a:t>
            </a:r>
          </a:p>
        </p:txBody>
      </p:sp>
      <p:sp>
        <p:nvSpPr>
          <p:cNvPr id="20" name="TextBox 19"/>
          <p:cNvSpPr txBox="1"/>
          <p:nvPr/>
        </p:nvSpPr>
        <p:spPr>
          <a:xfrm>
            <a:off x="812800" y="6324600"/>
            <a:ext cx="10604500" cy="177800"/>
          </a:xfrm>
          <a:prstGeom prst="rect">
            <a:avLst/>
          </a:prstGeom>
          <a:noFill/>
        </p:spPr>
        <p:txBody>
          <a:bodyPr wrap="square" lIns="0" rIns="0" tIns="0" bIns="0"/>
          <a:lstStyle/>
          <a:p>
            <a:pPr algn="l">
              <a:lnSpc>
                <a:spcPts val="1439"/>
              </a:lnSpc>
            </a:pPr>
            <a:r>
              <a:rPr sz="1200" b="0" i="0" u="none">
                <a:solidFill>
                  <a:srgbClr val="5A6475"/>
                </a:solidFill>
                <a:latin typeface="Arial"/>
              </a:rPr>
              <a:t>Witryny i aplikacje internetowe · Rok 1 · Lekcja 2 · Struktura dokumentu</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bg>
      <p:bgPr>
        <a:solidFill>
          <a:srgbClr val="FCFCFA"/>
        </a:solidFill>
        <a:effectLst/>
      </p:bgPr>
    </p:bg>
    <p:spTree>
      <p:nvGrpSpPr>
        <p:cNvPr id="1" name=""/>
        <p:cNvGrpSpPr/>
        <p:nvPr/>
      </p:nvGrpSpPr>
      <p:grpSpPr/>
      <p:sp>
        <p:nvSpPr>
          <p:cNvPr id="2" name="TextBox 1"/>
          <p:cNvSpPr txBox="1"/>
          <p:nvPr/>
        </p:nvSpPr>
        <p:spPr>
          <a:xfrm>
            <a:off x="812800" y="711200"/>
            <a:ext cx="10604500" cy="177800"/>
          </a:xfrm>
          <a:prstGeom prst="rect">
            <a:avLst/>
          </a:prstGeom>
          <a:noFill/>
        </p:spPr>
        <p:txBody>
          <a:bodyPr wrap="square" lIns="0" rIns="0" tIns="0" bIns="0"/>
          <a:lstStyle/>
          <a:p>
            <a:pPr algn="l">
              <a:lnSpc>
                <a:spcPts val="1439"/>
              </a:lnSpc>
            </a:pPr>
            <a:r>
              <a:rPr sz="1200" b="1" i="0" u="none" spc="100">
                <a:solidFill>
                  <a:srgbClr val="0F766E"/>
                </a:solidFill>
                <a:latin typeface="Arial"/>
              </a:rPr>
              <a:t>KONTROLA JAKOŚCI</a:t>
            </a:r>
          </a:p>
        </p:txBody>
      </p:sp>
      <p:sp>
        <p:nvSpPr>
          <p:cNvPr id="3" name="TextBox 2"/>
          <p:cNvSpPr txBox="1"/>
          <p:nvPr/>
        </p:nvSpPr>
        <p:spPr>
          <a:xfrm>
            <a:off x="812800" y="952500"/>
            <a:ext cx="10604500" cy="446980"/>
          </a:xfrm>
          <a:prstGeom prst="rect">
            <a:avLst/>
          </a:prstGeom>
          <a:noFill/>
        </p:spPr>
        <p:txBody>
          <a:bodyPr wrap="square" lIns="0" rIns="0" tIns="0" bIns="0"/>
          <a:lstStyle/>
          <a:p>
            <a:pPr algn="l">
              <a:lnSpc>
                <a:spcPts val="3520"/>
              </a:lnSpc>
            </a:pPr>
            <a:r>
              <a:rPr sz="3200" b="1" i="0" u="none">
                <a:solidFill>
                  <a:srgbClr val="142033"/>
                </a:solidFill>
                <a:latin typeface="Arial"/>
              </a:rPr>
              <a:t>Walidator W3C — validator.w3.org</a:t>
            </a:r>
          </a:p>
        </p:txBody>
      </p:sp>
      <p:sp>
        <p:nvSpPr>
          <p:cNvPr id="4" name="TextBox 3"/>
          <p:cNvSpPr txBox="1"/>
          <p:nvPr/>
        </p:nvSpPr>
        <p:spPr>
          <a:xfrm>
            <a:off x="812800" y="1653480"/>
            <a:ext cx="4654550" cy="177800"/>
          </a:xfrm>
          <a:prstGeom prst="rect">
            <a:avLst/>
          </a:prstGeom>
          <a:noFill/>
        </p:spPr>
        <p:txBody>
          <a:bodyPr wrap="square" lIns="0" rIns="0" tIns="0" bIns="0"/>
          <a:lstStyle/>
          <a:p>
            <a:pPr algn="l">
              <a:lnSpc>
                <a:spcPts val="1439"/>
              </a:lnSpc>
            </a:pPr>
            <a:r>
              <a:rPr sz="1200" b="1" i="0" u="none">
                <a:solidFill>
                  <a:srgbClr val="5A6475"/>
                </a:solidFill>
                <a:latin typeface="Arial"/>
              </a:rPr>
              <a:t>Plik z błędami</a:t>
            </a:r>
          </a:p>
        </p:txBody>
      </p:sp>
      <p:sp>
        <p:nvSpPr>
          <p:cNvPr id="5" name="Rounded Rectangle 4"/>
          <p:cNvSpPr/>
          <p:nvPr/>
        </p:nvSpPr>
        <p:spPr>
          <a:xfrm>
            <a:off x="812800" y="1894780"/>
            <a:ext cx="4616450" cy="2924671"/>
          </a:xfrm>
          <a:prstGeom prst="roundRect">
            <a:avLst>
              <a:gd name="adj" fmla="val 2605"/>
            </a:avLst>
          </a:prstGeom>
          <a:solidFill>
            <a:srgbClr val="F3F5F9"/>
          </a:solidFill>
          <a:ln w="6350">
            <a:solidFill>
              <a:srgbClr val="C9D1DC"/>
            </a:solidFill>
          </a:ln>
        </p:spPr>
        <p:txBody>
          <a:bodyPr rtlCol="0" anchor="ctr"/>
          <a:lstStyle/>
          <a:p>
            <a:pPr algn="ctr"/>
          </a:p>
        </p:txBody>
      </p:sp>
      <p:sp>
        <p:nvSpPr>
          <p:cNvPr id="6" name="Rectangle 5"/>
          <p:cNvSpPr/>
          <p:nvPr/>
        </p:nvSpPr>
        <p:spPr>
          <a:xfrm>
            <a:off x="812800" y="1894780"/>
            <a:ext cx="50800" cy="2924671"/>
          </a:xfrm>
          <a:prstGeom prst="rect">
            <a:avLst/>
          </a:prstGeom>
          <a:solidFill>
            <a:srgbClr val="0F766E"/>
          </a:solidFill>
          <a:ln>
            <a:noFill/>
          </a:ln>
        </p:spPr>
        <p:txBody>
          <a:bodyPr rtlCol="0" anchor="ctr"/>
          <a:lstStyle/>
          <a:p>
            <a:pPr algn="ctr"/>
          </a:p>
        </p:txBody>
      </p:sp>
      <p:sp>
        <p:nvSpPr>
          <p:cNvPr id="7" name="TextBox 6"/>
          <p:cNvSpPr txBox="1"/>
          <p:nvPr/>
        </p:nvSpPr>
        <p:spPr>
          <a:xfrm>
            <a:off x="1054100" y="2040830"/>
            <a:ext cx="4216400" cy="202505"/>
          </a:xfrm>
          <a:prstGeom prst="rect">
            <a:avLst/>
          </a:prstGeom>
          <a:noFill/>
        </p:spPr>
        <p:txBody>
          <a:bodyPr wrap="none" lIns="0" rIns="0" tIns="0" bIns="0"/>
          <a:lstStyle/>
          <a:p>
            <a:pPr algn="l">
              <a:lnSpc>
                <a:spcPts val="1595"/>
              </a:lnSpc>
            </a:pPr>
            <a:r>
              <a:rPr sz="1100" b="0" i="0" u="none">
                <a:solidFill>
                  <a:srgbClr val="667085"/>
                </a:solidFill>
                <a:latin typeface="Courier New"/>
              </a:rPr>
              <a:t>&lt;!DOCTYPE html&gt;</a:t>
            </a:r>
          </a:p>
        </p:txBody>
      </p:sp>
      <p:sp>
        <p:nvSpPr>
          <p:cNvPr id="8" name="TextBox 7"/>
          <p:cNvSpPr txBox="1"/>
          <p:nvPr/>
        </p:nvSpPr>
        <p:spPr>
          <a:xfrm>
            <a:off x="1054100" y="2243336"/>
            <a:ext cx="4216400" cy="202505"/>
          </a:xfrm>
          <a:prstGeom prst="rect">
            <a:avLst/>
          </a:prstGeom>
          <a:noFill/>
        </p:spPr>
        <p:txBody>
          <a:bodyPr wrap="none" lIns="0" rIns="0" tIns="0" bIns="0"/>
          <a:lstStyle/>
          <a:p>
            <a:pPr algn="l">
              <a:lnSpc>
                <a:spcPts val="1595"/>
              </a:lnSpc>
            </a:pPr>
            <a:r>
              <a:rPr sz="1100" b="0" i="0" u="none">
                <a:solidFill>
                  <a:srgbClr val="142033"/>
                </a:solidFill>
                <a:latin typeface="Courier New"/>
              </a:rPr>
              <a:t>&lt;</a:t>
            </a:r>
            <a:r>
              <a:rPr sz="1100" b="0" i="0" u="none">
                <a:solidFill>
                  <a:srgbClr val="1D5FD0"/>
                </a:solidFill>
                <a:latin typeface="Courier New"/>
              </a:rPr>
              <a:t>html</a:t>
            </a:r>
            <a:r>
              <a:rPr sz="1100" b="0" i="0" u="none">
                <a:solidFill>
                  <a:srgbClr val="142033"/>
                </a:solidFill>
                <a:latin typeface="Courier New"/>
              </a:rPr>
              <a:t>&gt;</a:t>
            </a:r>
          </a:p>
        </p:txBody>
      </p:sp>
      <p:sp>
        <p:nvSpPr>
          <p:cNvPr id="9" name="TextBox 8"/>
          <p:cNvSpPr txBox="1"/>
          <p:nvPr/>
        </p:nvSpPr>
        <p:spPr>
          <a:xfrm>
            <a:off x="1054100" y="2445841"/>
            <a:ext cx="4216400" cy="202505"/>
          </a:xfrm>
          <a:prstGeom prst="rect">
            <a:avLst/>
          </a:prstGeom>
          <a:noFill/>
        </p:spPr>
        <p:txBody>
          <a:bodyPr wrap="none" lIns="0" rIns="0" tIns="0" bIns="0"/>
          <a:lstStyle/>
          <a:p>
            <a:pPr algn="l">
              <a:lnSpc>
                <a:spcPts val="1595"/>
              </a:lnSpc>
            </a:pPr>
            <a:r>
              <a:rPr sz="1100" b="0" i="0" u="none">
                <a:solidFill>
                  <a:srgbClr val="142033"/>
                </a:solidFill>
                <a:latin typeface="Courier New"/>
              </a:rPr>
              <a:t>&lt;</a:t>
            </a:r>
            <a:r>
              <a:rPr sz="1100" b="0" i="0" u="none">
                <a:solidFill>
                  <a:srgbClr val="1D5FD0"/>
                </a:solidFill>
                <a:latin typeface="Courier New"/>
              </a:rPr>
              <a:t>head</a:t>
            </a:r>
            <a:r>
              <a:rPr sz="1100" b="0" i="0" u="none">
                <a:solidFill>
                  <a:srgbClr val="142033"/>
                </a:solidFill>
                <a:latin typeface="Courier New"/>
              </a:rPr>
              <a:t>&gt;</a:t>
            </a:r>
          </a:p>
        </p:txBody>
      </p:sp>
      <p:sp>
        <p:nvSpPr>
          <p:cNvPr id="10" name="TextBox 9"/>
          <p:cNvSpPr txBox="1"/>
          <p:nvPr/>
        </p:nvSpPr>
        <p:spPr>
          <a:xfrm>
            <a:off x="1054100" y="2648347"/>
            <a:ext cx="4216400" cy="202505"/>
          </a:xfrm>
          <a:prstGeom prst="rect">
            <a:avLst/>
          </a:prstGeom>
          <a:noFill/>
        </p:spPr>
        <p:txBody>
          <a:bodyPr wrap="none" lIns="0" rIns="0" tIns="0" bIns="0"/>
          <a:lstStyle/>
          <a:p>
            <a:pPr algn="l">
              <a:lnSpc>
                <a:spcPts val="1595"/>
              </a:lnSpc>
            </a:pPr>
            <a:r>
              <a:rPr sz="1100" b="0" i="0" u="none">
                <a:solidFill>
                  <a:srgbClr val="142033"/>
                </a:solidFill>
                <a:latin typeface="Courier New"/>
              </a:rPr>
              <a:t>  &lt;</a:t>
            </a:r>
            <a:r>
              <a:rPr sz="1100" b="0" i="0" u="none">
                <a:solidFill>
                  <a:srgbClr val="1D5FD0"/>
                </a:solidFill>
                <a:latin typeface="Courier New"/>
              </a:rPr>
              <a:t>meta</a:t>
            </a:r>
            <a:r>
              <a:rPr sz="1100" b="0" i="0" u="none">
                <a:solidFill>
                  <a:srgbClr val="142033"/>
                </a:solidFill>
                <a:latin typeface="Courier New"/>
              </a:rPr>
              <a:t> </a:t>
            </a:r>
            <a:r>
              <a:rPr sz="1100" b="0" i="0" u="none">
                <a:solidFill>
                  <a:srgbClr val="9A3412"/>
                </a:solidFill>
                <a:latin typeface="Courier New"/>
              </a:rPr>
              <a:t>charset</a:t>
            </a:r>
            <a:r>
              <a:rPr sz="1100" b="0" i="0" u="none">
                <a:solidFill>
                  <a:srgbClr val="142033"/>
                </a:solidFill>
                <a:latin typeface="Courier New"/>
              </a:rPr>
              <a:t>=</a:t>
            </a:r>
            <a:r>
              <a:rPr sz="1100" b="0" i="0" u="none">
                <a:solidFill>
                  <a:srgbClr val="0B7A3B"/>
                </a:solidFill>
                <a:latin typeface="Courier New"/>
              </a:rPr>
              <a:t>"utf-8"</a:t>
            </a:r>
            <a:r>
              <a:rPr sz="1100" b="0" i="0" u="none">
                <a:solidFill>
                  <a:srgbClr val="142033"/>
                </a:solidFill>
                <a:latin typeface="Courier New"/>
              </a:rPr>
              <a:t>&gt;</a:t>
            </a:r>
          </a:p>
        </p:txBody>
      </p:sp>
      <p:sp>
        <p:nvSpPr>
          <p:cNvPr id="11" name="TextBox 10"/>
          <p:cNvSpPr txBox="1"/>
          <p:nvPr/>
        </p:nvSpPr>
        <p:spPr>
          <a:xfrm>
            <a:off x="1054100" y="2850852"/>
            <a:ext cx="4216400" cy="202505"/>
          </a:xfrm>
          <a:prstGeom prst="rect">
            <a:avLst/>
          </a:prstGeom>
          <a:noFill/>
        </p:spPr>
        <p:txBody>
          <a:bodyPr wrap="none" lIns="0" rIns="0" tIns="0" bIns="0"/>
          <a:lstStyle/>
          <a:p>
            <a:pPr algn="l">
              <a:lnSpc>
                <a:spcPts val="1595"/>
              </a:lnSpc>
            </a:pPr>
            <a:r>
              <a:rPr sz="1100" b="0" i="0" u="none">
                <a:solidFill>
                  <a:srgbClr val="142033"/>
                </a:solidFill>
                <a:latin typeface="Courier New"/>
              </a:rPr>
              <a:t>&lt;/</a:t>
            </a:r>
            <a:r>
              <a:rPr sz="1100" b="0" i="0" u="none">
                <a:solidFill>
                  <a:srgbClr val="1D5FD0"/>
                </a:solidFill>
                <a:latin typeface="Courier New"/>
              </a:rPr>
              <a:t>head</a:t>
            </a:r>
            <a:r>
              <a:rPr sz="1100" b="0" i="0" u="none">
                <a:solidFill>
                  <a:srgbClr val="142033"/>
                </a:solidFill>
                <a:latin typeface="Courier New"/>
              </a:rPr>
              <a:t>&gt;</a:t>
            </a:r>
          </a:p>
        </p:txBody>
      </p:sp>
      <p:sp>
        <p:nvSpPr>
          <p:cNvPr id="12" name="TextBox 11"/>
          <p:cNvSpPr txBox="1"/>
          <p:nvPr/>
        </p:nvSpPr>
        <p:spPr>
          <a:xfrm>
            <a:off x="1054100" y="3053358"/>
            <a:ext cx="4216400" cy="202505"/>
          </a:xfrm>
          <a:prstGeom prst="rect">
            <a:avLst/>
          </a:prstGeom>
          <a:noFill/>
        </p:spPr>
        <p:txBody>
          <a:bodyPr wrap="none" lIns="0" rIns="0" tIns="0" bIns="0"/>
          <a:lstStyle/>
          <a:p>
            <a:pPr algn="l">
              <a:lnSpc>
                <a:spcPts val="1595"/>
              </a:lnSpc>
            </a:pPr>
            <a:r>
              <a:rPr sz="1100" b="0" i="0" u="none">
                <a:solidFill>
                  <a:srgbClr val="142033"/>
                </a:solidFill>
                <a:latin typeface="Courier New"/>
              </a:rPr>
              <a:t>&lt;</a:t>
            </a:r>
            <a:r>
              <a:rPr sz="1100" b="0" i="0" u="none">
                <a:solidFill>
                  <a:srgbClr val="1D5FD0"/>
                </a:solidFill>
                <a:latin typeface="Courier New"/>
              </a:rPr>
              <a:t>body</a:t>
            </a:r>
            <a:r>
              <a:rPr sz="1100" b="0" i="0" u="none">
                <a:solidFill>
                  <a:srgbClr val="142033"/>
                </a:solidFill>
                <a:latin typeface="Courier New"/>
              </a:rPr>
              <a:t>&gt;</a:t>
            </a:r>
          </a:p>
        </p:txBody>
      </p:sp>
      <p:sp>
        <p:nvSpPr>
          <p:cNvPr id="13" name="TextBox 12"/>
          <p:cNvSpPr txBox="1"/>
          <p:nvPr/>
        </p:nvSpPr>
        <p:spPr>
          <a:xfrm>
            <a:off x="1054100" y="3255863"/>
            <a:ext cx="4216400" cy="202505"/>
          </a:xfrm>
          <a:prstGeom prst="rect">
            <a:avLst/>
          </a:prstGeom>
          <a:noFill/>
        </p:spPr>
        <p:txBody>
          <a:bodyPr wrap="none" lIns="0" rIns="0" tIns="0" bIns="0"/>
          <a:lstStyle/>
          <a:p>
            <a:pPr algn="l">
              <a:lnSpc>
                <a:spcPts val="1595"/>
              </a:lnSpc>
            </a:pPr>
            <a:r>
              <a:rPr sz="1100" b="0" i="0" u="none">
                <a:solidFill>
                  <a:srgbClr val="142033"/>
                </a:solidFill>
                <a:latin typeface="Courier New"/>
              </a:rPr>
              <a:t>  &lt;</a:t>
            </a:r>
            <a:r>
              <a:rPr sz="1100" b="0" i="0" u="none">
                <a:solidFill>
                  <a:srgbClr val="1D5FD0"/>
                </a:solidFill>
                <a:latin typeface="Courier New"/>
              </a:rPr>
              <a:t>p</a:t>
            </a:r>
            <a:r>
              <a:rPr sz="1100" b="0" i="0" u="none">
                <a:solidFill>
                  <a:srgbClr val="142033"/>
                </a:solidFill>
                <a:latin typeface="Courier New"/>
              </a:rPr>
              <a:t>&gt;Witaj &lt;</a:t>
            </a:r>
            <a:r>
              <a:rPr sz="1100" b="0" i="0" u="none">
                <a:solidFill>
                  <a:srgbClr val="1D5FD0"/>
                </a:solidFill>
                <a:latin typeface="Courier New"/>
              </a:rPr>
              <a:t>b</a:t>
            </a:r>
            <a:r>
              <a:rPr sz="1100" b="0" i="0" u="none">
                <a:solidFill>
                  <a:srgbClr val="142033"/>
                </a:solidFill>
                <a:latin typeface="Courier New"/>
              </a:rPr>
              <a:t>&gt;&lt;</a:t>
            </a:r>
            <a:r>
              <a:rPr sz="1100" b="0" i="0" u="none">
                <a:solidFill>
                  <a:srgbClr val="1D5FD0"/>
                </a:solidFill>
                <a:latin typeface="Courier New"/>
              </a:rPr>
              <a:t>i</a:t>
            </a:r>
            <a:r>
              <a:rPr sz="1100" b="0" i="0" u="none">
                <a:solidFill>
                  <a:srgbClr val="142033"/>
                </a:solidFill>
                <a:latin typeface="Courier New"/>
              </a:rPr>
              <a:t>&gt;na stronie&lt;/</a:t>
            </a:r>
            <a:r>
              <a:rPr sz="1100" b="0" i="0" u="none">
                <a:solidFill>
                  <a:srgbClr val="1D5FD0"/>
                </a:solidFill>
                <a:latin typeface="Courier New"/>
              </a:rPr>
              <a:t>b</a:t>
            </a:r>
            <a:r>
              <a:rPr sz="1100" b="0" i="0" u="none">
                <a:solidFill>
                  <a:srgbClr val="142033"/>
                </a:solidFill>
                <a:latin typeface="Courier New"/>
              </a:rPr>
              <a:t>&gt;&lt;/</a:t>
            </a:r>
            <a:r>
              <a:rPr sz="1100" b="0" i="0" u="none">
                <a:solidFill>
                  <a:srgbClr val="1D5FD0"/>
                </a:solidFill>
                <a:latin typeface="Courier New"/>
              </a:rPr>
              <a:t>i</a:t>
            </a:r>
            <a:r>
              <a:rPr sz="1100" b="0" i="0" u="none">
                <a:solidFill>
                  <a:srgbClr val="142033"/>
                </a:solidFill>
                <a:latin typeface="Courier New"/>
              </a:rPr>
              <a:t>&gt;&lt;/</a:t>
            </a:r>
            <a:r>
              <a:rPr sz="1100" b="0" i="0" u="none">
                <a:solidFill>
                  <a:srgbClr val="1D5FD0"/>
                </a:solidFill>
                <a:latin typeface="Courier New"/>
              </a:rPr>
              <a:t>p</a:t>
            </a:r>
            <a:r>
              <a:rPr sz="1100" b="0" i="0" u="none">
                <a:solidFill>
                  <a:srgbClr val="142033"/>
                </a:solidFill>
                <a:latin typeface="Courier New"/>
              </a:rPr>
              <a:t>&gt;</a:t>
            </a:r>
          </a:p>
        </p:txBody>
      </p:sp>
      <p:sp>
        <p:nvSpPr>
          <p:cNvPr id="14" name="TextBox 13"/>
          <p:cNvSpPr txBox="1"/>
          <p:nvPr/>
        </p:nvSpPr>
        <p:spPr>
          <a:xfrm>
            <a:off x="1054100" y="3458369"/>
            <a:ext cx="4216400" cy="202505"/>
          </a:xfrm>
          <a:prstGeom prst="rect">
            <a:avLst/>
          </a:prstGeom>
          <a:noFill/>
        </p:spPr>
        <p:txBody>
          <a:bodyPr wrap="none" lIns="0" rIns="0" tIns="0" bIns="0"/>
          <a:lstStyle/>
          <a:p>
            <a:pPr algn="l">
              <a:lnSpc>
                <a:spcPts val="1595"/>
              </a:lnSpc>
            </a:pPr>
            <a:r>
              <a:rPr sz="1100" b="0" i="0" u="none">
                <a:solidFill>
                  <a:srgbClr val="142033"/>
                </a:solidFill>
                <a:latin typeface="Courier New"/>
              </a:rPr>
              <a:t>  &lt;</a:t>
            </a:r>
            <a:r>
              <a:rPr sz="1100" b="0" i="0" u="none">
                <a:solidFill>
                  <a:srgbClr val="1D5FD0"/>
                </a:solidFill>
                <a:latin typeface="Courier New"/>
              </a:rPr>
              <a:t>img</a:t>
            </a:r>
            <a:r>
              <a:rPr sz="1100" b="0" i="0" u="none">
                <a:solidFill>
                  <a:srgbClr val="142033"/>
                </a:solidFill>
                <a:latin typeface="Courier New"/>
              </a:rPr>
              <a:t> </a:t>
            </a:r>
            <a:r>
              <a:rPr sz="1100" b="0" i="0" u="none">
                <a:solidFill>
                  <a:srgbClr val="9A3412"/>
                </a:solidFill>
                <a:latin typeface="Courier New"/>
              </a:rPr>
              <a:t>src</a:t>
            </a:r>
            <a:r>
              <a:rPr sz="1100" b="0" i="0" u="none">
                <a:solidFill>
                  <a:srgbClr val="142033"/>
                </a:solidFill>
                <a:latin typeface="Courier New"/>
              </a:rPr>
              <a:t>=</a:t>
            </a:r>
            <a:r>
              <a:rPr sz="1100" b="0" i="0" u="none">
                <a:solidFill>
                  <a:srgbClr val="0B7A3B"/>
                </a:solidFill>
                <a:latin typeface="Courier New"/>
              </a:rPr>
              <a:t>"logo.png"</a:t>
            </a:r>
            <a:r>
              <a:rPr sz="1100" b="0" i="0" u="none">
                <a:solidFill>
                  <a:srgbClr val="142033"/>
                </a:solidFill>
                <a:latin typeface="Courier New"/>
              </a:rPr>
              <a:t>&gt;</a:t>
            </a:r>
          </a:p>
        </p:txBody>
      </p:sp>
      <p:sp>
        <p:nvSpPr>
          <p:cNvPr id="15" name="TextBox 14"/>
          <p:cNvSpPr txBox="1"/>
          <p:nvPr/>
        </p:nvSpPr>
        <p:spPr>
          <a:xfrm>
            <a:off x="1054100" y="3660874"/>
            <a:ext cx="4216400" cy="202505"/>
          </a:xfrm>
          <a:prstGeom prst="rect">
            <a:avLst/>
          </a:prstGeom>
          <a:noFill/>
        </p:spPr>
        <p:txBody>
          <a:bodyPr wrap="none" lIns="0" rIns="0" tIns="0" bIns="0"/>
          <a:lstStyle/>
          <a:p>
            <a:pPr algn="l">
              <a:lnSpc>
                <a:spcPts val="1595"/>
              </a:lnSpc>
            </a:pPr>
            <a:r>
              <a:rPr sz="1100" b="0" i="0" u="none">
                <a:solidFill>
                  <a:srgbClr val="142033"/>
                </a:solidFill>
                <a:latin typeface="Courier New"/>
              </a:rPr>
              <a:t>  &lt;</a:t>
            </a:r>
            <a:r>
              <a:rPr sz="1100" b="0" i="0" u="none">
                <a:solidFill>
                  <a:srgbClr val="1D5FD0"/>
                </a:solidFill>
                <a:latin typeface="Courier New"/>
              </a:rPr>
              <a:t>ul</a:t>
            </a:r>
            <a:r>
              <a:rPr sz="1100" b="0" i="0" u="none">
                <a:solidFill>
                  <a:srgbClr val="142033"/>
                </a:solidFill>
                <a:latin typeface="Courier New"/>
              </a:rPr>
              <a:t>&gt;</a:t>
            </a:r>
          </a:p>
        </p:txBody>
      </p:sp>
      <p:sp>
        <p:nvSpPr>
          <p:cNvPr id="16" name="TextBox 15"/>
          <p:cNvSpPr txBox="1"/>
          <p:nvPr/>
        </p:nvSpPr>
        <p:spPr>
          <a:xfrm>
            <a:off x="1054100" y="3863380"/>
            <a:ext cx="4216400" cy="202505"/>
          </a:xfrm>
          <a:prstGeom prst="rect">
            <a:avLst/>
          </a:prstGeom>
          <a:noFill/>
        </p:spPr>
        <p:txBody>
          <a:bodyPr wrap="none" lIns="0" rIns="0" tIns="0" bIns="0"/>
          <a:lstStyle/>
          <a:p>
            <a:pPr algn="l">
              <a:lnSpc>
                <a:spcPts val="1595"/>
              </a:lnSpc>
            </a:pPr>
            <a:r>
              <a:rPr sz="1100" b="0" i="0" u="none">
                <a:solidFill>
                  <a:srgbClr val="142033"/>
                </a:solidFill>
                <a:latin typeface="Courier New"/>
              </a:rPr>
              <a:t>    &lt;</a:t>
            </a:r>
            <a:r>
              <a:rPr sz="1100" b="0" i="0" u="none">
                <a:solidFill>
                  <a:srgbClr val="1D5FD0"/>
                </a:solidFill>
                <a:latin typeface="Courier New"/>
              </a:rPr>
              <a:t>p</a:t>
            </a:r>
            <a:r>
              <a:rPr sz="1100" b="0" i="0" u="none">
                <a:solidFill>
                  <a:srgbClr val="142033"/>
                </a:solidFill>
                <a:latin typeface="Courier New"/>
              </a:rPr>
              <a:t>&gt;Element listy&lt;/</a:t>
            </a:r>
            <a:r>
              <a:rPr sz="1100" b="0" i="0" u="none">
                <a:solidFill>
                  <a:srgbClr val="1D5FD0"/>
                </a:solidFill>
                <a:latin typeface="Courier New"/>
              </a:rPr>
              <a:t>p</a:t>
            </a:r>
            <a:r>
              <a:rPr sz="1100" b="0" i="0" u="none">
                <a:solidFill>
                  <a:srgbClr val="142033"/>
                </a:solidFill>
                <a:latin typeface="Courier New"/>
              </a:rPr>
              <a:t>&gt;</a:t>
            </a:r>
          </a:p>
        </p:txBody>
      </p:sp>
      <p:sp>
        <p:nvSpPr>
          <p:cNvPr id="17" name="TextBox 16"/>
          <p:cNvSpPr txBox="1"/>
          <p:nvPr/>
        </p:nvSpPr>
        <p:spPr>
          <a:xfrm>
            <a:off x="1054100" y="4065885"/>
            <a:ext cx="4216400" cy="202505"/>
          </a:xfrm>
          <a:prstGeom prst="rect">
            <a:avLst/>
          </a:prstGeom>
          <a:noFill/>
        </p:spPr>
        <p:txBody>
          <a:bodyPr wrap="none" lIns="0" rIns="0" tIns="0" bIns="0"/>
          <a:lstStyle/>
          <a:p>
            <a:pPr algn="l">
              <a:lnSpc>
                <a:spcPts val="1595"/>
              </a:lnSpc>
            </a:pPr>
            <a:r>
              <a:rPr sz="1100" b="0" i="0" u="none">
                <a:solidFill>
                  <a:srgbClr val="142033"/>
                </a:solidFill>
                <a:latin typeface="Courier New"/>
              </a:rPr>
              <a:t>  &lt;/</a:t>
            </a:r>
            <a:r>
              <a:rPr sz="1100" b="0" i="0" u="none">
                <a:solidFill>
                  <a:srgbClr val="1D5FD0"/>
                </a:solidFill>
                <a:latin typeface="Courier New"/>
              </a:rPr>
              <a:t>ul</a:t>
            </a:r>
            <a:r>
              <a:rPr sz="1100" b="0" i="0" u="none">
                <a:solidFill>
                  <a:srgbClr val="142033"/>
                </a:solidFill>
                <a:latin typeface="Courier New"/>
              </a:rPr>
              <a:t>&gt;</a:t>
            </a:r>
          </a:p>
        </p:txBody>
      </p:sp>
      <p:sp>
        <p:nvSpPr>
          <p:cNvPr id="18" name="TextBox 17"/>
          <p:cNvSpPr txBox="1"/>
          <p:nvPr/>
        </p:nvSpPr>
        <p:spPr>
          <a:xfrm>
            <a:off x="1054100" y="4268391"/>
            <a:ext cx="4216400" cy="202505"/>
          </a:xfrm>
          <a:prstGeom prst="rect">
            <a:avLst/>
          </a:prstGeom>
          <a:noFill/>
        </p:spPr>
        <p:txBody>
          <a:bodyPr wrap="none" lIns="0" rIns="0" tIns="0" bIns="0"/>
          <a:lstStyle/>
          <a:p>
            <a:pPr algn="l">
              <a:lnSpc>
                <a:spcPts val="1595"/>
              </a:lnSpc>
            </a:pPr>
            <a:r>
              <a:rPr sz="1100" b="0" i="0" u="none">
                <a:solidFill>
                  <a:srgbClr val="142033"/>
                </a:solidFill>
                <a:latin typeface="Courier New"/>
              </a:rPr>
              <a:t>&lt;/</a:t>
            </a:r>
            <a:r>
              <a:rPr sz="1100" b="0" i="0" u="none">
                <a:solidFill>
                  <a:srgbClr val="1D5FD0"/>
                </a:solidFill>
                <a:latin typeface="Courier New"/>
              </a:rPr>
              <a:t>body</a:t>
            </a:r>
            <a:r>
              <a:rPr sz="1100" b="0" i="0" u="none">
                <a:solidFill>
                  <a:srgbClr val="142033"/>
                </a:solidFill>
                <a:latin typeface="Courier New"/>
              </a:rPr>
              <a:t>&gt;</a:t>
            </a:r>
          </a:p>
        </p:txBody>
      </p:sp>
      <p:sp>
        <p:nvSpPr>
          <p:cNvPr id="19" name="TextBox 18"/>
          <p:cNvSpPr txBox="1"/>
          <p:nvPr/>
        </p:nvSpPr>
        <p:spPr>
          <a:xfrm>
            <a:off x="1054100" y="4470896"/>
            <a:ext cx="4216400" cy="202505"/>
          </a:xfrm>
          <a:prstGeom prst="rect">
            <a:avLst/>
          </a:prstGeom>
          <a:noFill/>
        </p:spPr>
        <p:txBody>
          <a:bodyPr wrap="none" lIns="0" rIns="0" tIns="0" bIns="0"/>
          <a:lstStyle/>
          <a:p>
            <a:pPr algn="l">
              <a:lnSpc>
                <a:spcPts val="1595"/>
              </a:lnSpc>
            </a:pPr>
            <a:r>
              <a:rPr sz="1100" b="0" i="0" u="none">
                <a:solidFill>
                  <a:srgbClr val="142033"/>
                </a:solidFill>
                <a:latin typeface="Courier New"/>
              </a:rPr>
              <a:t>&lt;/</a:t>
            </a:r>
            <a:r>
              <a:rPr sz="1100" b="0" i="0" u="none">
                <a:solidFill>
                  <a:srgbClr val="1D5FD0"/>
                </a:solidFill>
                <a:latin typeface="Courier New"/>
              </a:rPr>
              <a:t>html</a:t>
            </a:r>
            <a:r>
              <a:rPr sz="1100" b="0" i="0" u="none">
                <a:solidFill>
                  <a:srgbClr val="142033"/>
                </a:solidFill>
                <a:latin typeface="Courier New"/>
              </a:rPr>
              <a:t>&gt;</a:t>
            </a:r>
          </a:p>
        </p:txBody>
      </p:sp>
      <p:graphicFrame>
        <p:nvGraphicFramePr>
          <p:cNvPr id="20" name="Table 19"/>
          <p:cNvGraphicFramePr>
            <a:graphicFrameLocks noGrp="1"/>
          </p:cNvGraphicFramePr>
          <p:nvPr/>
        </p:nvGraphicFramePr>
        <p:xfrm>
          <a:off x="5734050" y="1653480"/>
          <a:ext cx="5645150" cy="2103041"/>
        </p:xfrm>
        <a:graphic>
          <a:graphicData uri="http://schemas.openxmlformats.org/drawingml/2006/table">
            <a:tbl>
              <a:tblPr firstRow="0" bandRow="0">
                <a:tableStyleId>{2D5ABB26-0587-4C30-8999-92F81FD0307C}</a:tableStyleId>
              </a:tblPr>
              <a:tblGrid>
                <a:gridCol w="903188"/>
                <a:gridCol w="4741962"/>
              </a:tblGrid>
              <a:tr h="290711">
                <a:tc>
                  <a:txBody>
                    <a:bodyPr wrap="square"/>
                    <a:lstStyle/>
                    <a:p>
                      <a:pPr algn="l">
                        <a:lnSpc>
                          <a:spcPts val="1439"/>
                        </a:lnSpc>
                      </a:pPr>
                      <a:r>
                        <a:rPr sz="1200" b="1" i="0" u="none">
                          <a:solidFill>
                            <a:srgbClr val="142033"/>
                          </a:solidFill>
                          <a:latin typeface="Arial"/>
                        </a:rPr>
                        <a:t>Wiersz</a:t>
                      </a:r>
                    </a:p>
                  </a:txBody>
                  <a:tcPr marL="91440" marT="53340" marR="91440" marB="53340" anchor="t">
                    <a:lnL w="0">
                      <a:noFill/>
                    </a:lnL>
                    <a:lnR w="0">
                      <a:noFill/>
                    </a:lnR>
                    <a:lnT w="0">
                      <a:noFill/>
                    </a:lnT>
                    <a:lnB w="12700">
                      <a:solidFill>
                        <a:srgbClr val="0F766E"/>
                      </a:solidFill>
                    </a:lnB>
                    <a:noFill/>
                  </a:tcPr>
                </a:tc>
                <a:tc>
                  <a:txBody>
                    <a:bodyPr wrap="square"/>
                    <a:lstStyle/>
                    <a:p>
                      <a:pPr algn="l">
                        <a:lnSpc>
                          <a:spcPts val="1439"/>
                        </a:lnSpc>
                      </a:pPr>
                      <a:r>
                        <a:rPr sz="1200" b="1" i="0" u="none">
                          <a:solidFill>
                            <a:srgbClr val="142033"/>
                          </a:solidFill>
                          <a:latin typeface="Arial"/>
                        </a:rPr>
                        <a:t>Komunikat walidatora</a:t>
                      </a:r>
                    </a:p>
                  </a:txBody>
                  <a:tcPr marL="91440" marT="53340" marR="91440" marB="53340" anchor="t">
                    <a:lnL w="0">
                      <a:noFill/>
                    </a:lnL>
                    <a:lnR w="0">
                      <a:noFill/>
                    </a:lnR>
                    <a:lnT w="0">
                      <a:noFill/>
                    </a:lnT>
                    <a:lnB w="12700">
                      <a:solidFill>
                        <a:srgbClr val="0F766E"/>
                      </a:solidFill>
                    </a:lnB>
                    <a:noFill/>
                  </a:tcPr>
                </a:tc>
              </a:tr>
              <a:tr h="471686">
                <a:tc>
                  <a:txBody>
                    <a:bodyPr wrap="square"/>
                    <a:lstStyle/>
                    <a:p>
                      <a:pPr algn="l">
                        <a:lnSpc>
                          <a:spcPts val="1439"/>
                        </a:lnSpc>
                      </a:pPr>
                      <a:r>
                        <a:rPr sz="1200" b="0" i="0" u="none">
                          <a:solidFill>
                            <a:srgbClr val="38445A"/>
                          </a:solidFill>
                          <a:latin typeface="Arial"/>
                        </a:rPr>
                        <a:t>5</a:t>
                      </a:r>
                    </a:p>
                  </a:txBody>
                  <a:tcPr marL="91440" marT="53340" marR="91440" marB="53340" anchor="t">
                    <a:lnL w="0">
                      <a:noFill/>
                    </a:lnL>
                    <a:lnR w="0">
                      <a:noFill/>
                    </a:lnR>
                    <a:lnT w="0">
                      <a:noFill/>
                    </a:lnT>
                    <a:lnB w="6350">
                      <a:solidFill>
                        <a:srgbClr val="C9D1DC"/>
                      </a:solidFill>
                    </a:lnB>
                    <a:noFill/>
                  </a:tcPr>
                </a:tc>
                <a:tc>
                  <a:txBody>
                    <a:bodyPr wrap="square"/>
                    <a:lstStyle/>
                    <a:p>
                      <a:pPr algn="l">
                        <a:lnSpc>
                          <a:spcPts val="1439"/>
                        </a:lnSpc>
                      </a:pPr>
                      <a:r>
                        <a:rPr sz="1200" b="0" i="0" u="none">
                          <a:solidFill>
                            <a:srgbClr val="38445A"/>
                          </a:solidFill>
                          <a:latin typeface="Arial"/>
                        </a:rPr>
                        <a:t>Element “head” is missing a required instance of child element “title”.</a:t>
                      </a:r>
                    </a:p>
                  </a:txBody>
                  <a:tcPr marL="91440" marT="53340" marR="91440" marB="53340" anchor="t">
                    <a:lnL w="0">
                      <a:noFill/>
                    </a:lnL>
                    <a:lnR w="0">
                      <a:noFill/>
                    </a:lnR>
                    <a:lnT w="0">
                      <a:noFill/>
                    </a:lnT>
                    <a:lnB w="6350">
                      <a:solidFill>
                        <a:srgbClr val="C9D1DC"/>
                      </a:solidFill>
                    </a:lnB>
                    <a:noFill/>
                  </a:tcPr>
                </a:tc>
              </a:tr>
              <a:tr h="290711">
                <a:tc>
                  <a:txBody>
                    <a:bodyPr wrap="square"/>
                    <a:lstStyle/>
                    <a:p>
                      <a:pPr algn="l">
                        <a:lnSpc>
                          <a:spcPts val="1439"/>
                        </a:lnSpc>
                      </a:pPr>
                      <a:r>
                        <a:rPr sz="1200" b="0" i="0" u="none">
                          <a:solidFill>
                            <a:srgbClr val="38445A"/>
                          </a:solidFill>
                          <a:latin typeface="Arial"/>
                        </a:rPr>
                        <a:t>7</a:t>
                      </a:r>
                    </a:p>
                  </a:txBody>
                  <a:tcPr marL="91440" marT="53340" marR="91440" marB="53340" anchor="t">
                    <a:lnL w="0">
                      <a:noFill/>
                    </a:lnL>
                    <a:lnR w="0">
                      <a:noFill/>
                    </a:lnR>
                    <a:lnT w="0">
                      <a:noFill/>
                    </a:lnT>
                    <a:lnB w="6350">
                      <a:solidFill>
                        <a:srgbClr val="C9D1DC"/>
                      </a:solidFill>
                    </a:lnB>
                    <a:noFill/>
                  </a:tcPr>
                </a:tc>
                <a:tc>
                  <a:txBody>
                    <a:bodyPr wrap="square"/>
                    <a:lstStyle/>
                    <a:p>
                      <a:pPr algn="l">
                        <a:lnSpc>
                          <a:spcPts val="1439"/>
                        </a:lnSpc>
                      </a:pPr>
                      <a:r>
                        <a:rPr sz="1200" b="0" i="0" u="none">
                          <a:solidFill>
                            <a:srgbClr val="38445A"/>
                          </a:solidFill>
                          <a:latin typeface="Arial"/>
                        </a:rPr>
                        <a:t>End tag “b” violates nesting rules.</a:t>
                      </a:r>
                    </a:p>
                  </a:txBody>
                  <a:tcPr marL="91440" marT="53340" marR="91440" marB="53340" anchor="t">
                    <a:lnL w="0">
                      <a:noFill/>
                    </a:lnL>
                    <a:lnR w="0">
                      <a:noFill/>
                    </a:lnR>
                    <a:lnT w="0">
                      <a:noFill/>
                    </a:lnT>
                    <a:lnB w="6350">
                      <a:solidFill>
                        <a:srgbClr val="C9D1DC"/>
                      </a:solidFill>
                    </a:lnB>
                    <a:noFill/>
                  </a:tcPr>
                </a:tc>
              </a:tr>
              <a:tr h="290711">
                <a:tc>
                  <a:txBody>
                    <a:bodyPr wrap="square"/>
                    <a:lstStyle/>
                    <a:p>
                      <a:pPr algn="l">
                        <a:lnSpc>
                          <a:spcPts val="1439"/>
                        </a:lnSpc>
                      </a:pPr>
                      <a:r>
                        <a:rPr sz="1200" b="0" i="0" u="none">
                          <a:solidFill>
                            <a:srgbClr val="38445A"/>
                          </a:solidFill>
                          <a:latin typeface="Arial"/>
                        </a:rPr>
                        <a:t>8</a:t>
                      </a:r>
                    </a:p>
                  </a:txBody>
                  <a:tcPr marL="91440" marT="53340" marR="91440" marB="53340" anchor="t">
                    <a:lnL w="0">
                      <a:noFill/>
                    </a:lnL>
                    <a:lnR w="0">
                      <a:noFill/>
                    </a:lnR>
                    <a:lnT w="0">
                      <a:noFill/>
                    </a:lnT>
                    <a:lnB w="6350">
                      <a:solidFill>
                        <a:srgbClr val="C9D1DC"/>
                      </a:solidFill>
                    </a:lnB>
                    <a:noFill/>
                  </a:tcPr>
                </a:tc>
                <a:tc>
                  <a:txBody>
                    <a:bodyPr wrap="square"/>
                    <a:lstStyle/>
                    <a:p>
                      <a:pPr algn="l">
                        <a:lnSpc>
                          <a:spcPts val="1439"/>
                        </a:lnSpc>
                      </a:pPr>
                      <a:r>
                        <a:rPr sz="1200" b="0" i="0" u="none">
                          <a:solidFill>
                            <a:srgbClr val="38445A"/>
                          </a:solidFill>
                          <a:latin typeface="Arial"/>
                        </a:rPr>
                        <a:t>An “img” element must have an “alt” attribute…</a:t>
                      </a:r>
                    </a:p>
                  </a:txBody>
                  <a:tcPr marL="91440" marT="53340" marR="91440" marB="53340" anchor="t">
                    <a:lnL w="0">
                      <a:noFill/>
                    </a:lnL>
                    <a:lnR w="0">
                      <a:noFill/>
                    </a:lnR>
                    <a:lnT w="0">
                      <a:noFill/>
                    </a:lnT>
                    <a:lnB w="6350">
                      <a:solidFill>
                        <a:srgbClr val="C9D1DC"/>
                      </a:solidFill>
                    </a:lnB>
                    <a:noFill/>
                  </a:tcPr>
                </a:tc>
              </a:tr>
              <a:tr h="290711">
                <a:tc>
                  <a:txBody>
                    <a:bodyPr wrap="square"/>
                    <a:lstStyle/>
                    <a:p>
                      <a:pPr algn="l">
                        <a:lnSpc>
                          <a:spcPts val="1439"/>
                        </a:lnSpc>
                      </a:pPr>
                      <a:r>
                        <a:rPr sz="1200" b="0" i="0" u="none">
                          <a:solidFill>
                            <a:srgbClr val="38445A"/>
                          </a:solidFill>
                          <a:latin typeface="Arial"/>
                        </a:rPr>
                        <a:t>10</a:t>
                      </a:r>
                    </a:p>
                  </a:txBody>
                  <a:tcPr marL="91440" marT="53340" marR="91440" marB="53340" anchor="t">
                    <a:lnL w="0">
                      <a:noFill/>
                    </a:lnL>
                    <a:lnR w="0">
                      <a:noFill/>
                    </a:lnR>
                    <a:lnT w="0">
                      <a:noFill/>
                    </a:lnT>
                    <a:lnB w="6350">
                      <a:solidFill>
                        <a:srgbClr val="C9D1DC"/>
                      </a:solidFill>
                    </a:lnB>
                    <a:noFill/>
                  </a:tcPr>
                </a:tc>
                <a:tc>
                  <a:txBody>
                    <a:bodyPr wrap="square"/>
                    <a:lstStyle/>
                    <a:p>
                      <a:pPr algn="l">
                        <a:lnSpc>
                          <a:spcPts val="1439"/>
                        </a:lnSpc>
                      </a:pPr>
                      <a:r>
                        <a:rPr sz="1200" b="0" i="0" u="none">
                          <a:solidFill>
                            <a:srgbClr val="38445A"/>
                          </a:solidFill>
                          <a:latin typeface="Arial"/>
                        </a:rPr>
                        <a:t>Element “p” not allowed as child of element “ul” in this context.</a:t>
                      </a:r>
                    </a:p>
                  </a:txBody>
                  <a:tcPr marL="91440" marT="53340" marR="91440" marB="53340" anchor="t">
                    <a:lnL w="0">
                      <a:noFill/>
                    </a:lnL>
                    <a:lnR w="0">
                      <a:noFill/>
                    </a:lnR>
                    <a:lnT w="0">
                      <a:noFill/>
                    </a:lnT>
                    <a:lnB w="6350">
                      <a:solidFill>
                        <a:srgbClr val="C9D1DC"/>
                      </a:solidFill>
                    </a:lnB>
                    <a:noFill/>
                  </a:tcPr>
                </a:tc>
              </a:tr>
              <a:tr h="468511">
                <a:tc>
                  <a:txBody>
                    <a:bodyPr wrap="square"/>
                    <a:lstStyle/>
                    <a:p>
                      <a:pPr algn="l">
                        <a:lnSpc>
                          <a:spcPts val="1439"/>
                        </a:lnSpc>
                      </a:pPr>
                      <a:r>
                        <a:rPr sz="1200" b="0" i="0" u="none">
                          <a:solidFill>
                            <a:srgbClr val="38445A"/>
                          </a:solidFill>
                          <a:latin typeface="Arial"/>
                        </a:rPr>
                        <a:t>2</a:t>
                      </a:r>
                    </a:p>
                  </a:txBody>
                  <a:tcPr marL="91440" marT="53340" marR="91440" marB="53340" anchor="t">
                    <a:lnL w="0">
                      <a:noFill/>
                    </a:lnL>
                    <a:lnR w="0">
                      <a:noFill/>
                    </a:lnR>
                    <a:lnT w="0">
                      <a:noFill/>
                    </a:lnT>
                    <a:lnB w="6350">
                      <a:solidFill>
                        <a:srgbClr val="C9D1DC"/>
                      </a:solidFill>
                    </a:lnB>
                    <a:noFill/>
                  </a:tcPr>
                </a:tc>
                <a:tc>
                  <a:txBody>
                    <a:bodyPr wrap="square"/>
                    <a:lstStyle/>
                    <a:p>
                      <a:pPr algn="l">
                        <a:lnSpc>
                          <a:spcPts val="1439"/>
                        </a:lnSpc>
                      </a:pPr>
                      <a:r>
                        <a:rPr sz="1200" b="0" i="1" u="none">
                          <a:solidFill>
                            <a:srgbClr val="38445A"/>
                          </a:solidFill>
                          <a:latin typeface="Arial"/>
                        </a:rPr>
                        <a:t>(ostrzeżenie)</a:t>
                      </a:r>
                      <a:r>
                        <a:rPr sz="1200" b="0" i="0" u="none">
                          <a:solidFill>
                            <a:srgbClr val="38445A"/>
                          </a:solidFill>
                          <a:latin typeface="Arial"/>
                        </a:rPr>
                        <a:t> Consider adding a “lang” attribute to the “html” start tag…</a:t>
                      </a:r>
                    </a:p>
                  </a:txBody>
                  <a:tcPr marL="91440" marT="53340" marR="91440" marB="53340" anchor="t">
                    <a:lnL w="0">
                      <a:noFill/>
                    </a:lnL>
                    <a:lnR w="0">
                      <a:noFill/>
                    </a:lnR>
                    <a:lnT w="0">
                      <a:noFill/>
                    </a:lnT>
                    <a:lnB w="6350">
                      <a:solidFill>
                        <a:srgbClr val="C9D1DC"/>
                      </a:solidFill>
                    </a:lnB>
                    <a:noFill/>
                  </a:tcPr>
                </a:tc>
              </a:tr>
            </a:tbl>
          </a:graphicData>
        </a:graphic>
      </p:graphicFrame>
      <p:sp>
        <p:nvSpPr>
          <p:cNvPr id="21" name="Rounded Rectangle 20"/>
          <p:cNvSpPr/>
          <p:nvPr/>
        </p:nvSpPr>
        <p:spPr>
          <a:xfrm>
            <a:off x="5734050" y="3912096"/>
            <a:ext cx="5645150" cy="1187450"/>
          </a:xfrm>
          <a:prstGeom prst="roundRect">
            <a:avLst>
              <a:gd name="adj" fmla="val 6417"/>
            </a:avLst>
          </a:prstGeom>
          <a:solidFill>
            <a:srgbClr val="EEF2F7"/>
          </a:solidFill>
          <a:ln>
            <a:noFill/>
          </a:ln>
        </p:spPr>
        <p:txBody>
          <a:bodyPr rtlCol="0" anchor="ctr"/>
          <a:lstStyle/>
          <a:p>
            <a:pPr algn="ctr"/>
          </a:p>
        </p:txBody>
      </p:sp>
      <p:sp>
        <p:nvSpPr>
          <p:cNvPr id="22" name="Rectangle 21"/>
          <p:cNvSpPr/>
          <p:nvPr/>
        </p:nvSpPr>
        <p:spPr>
          <a:xfrm>
            <a:off x="5734050" y="3912096"/>
            <a:ext cx="50800" cy="1187450"/>
          </a:xfrm>
          <a:prstGeom prst="rect">
            <a:avLst/>
          </a:prstGeom>
          <a:solidFill>
            <a:srgbClr val="0F766E"/>
          </a:solidFill>
          <a:ln>
            <a:noFill/>
          </a:ln>
        </p:spPr>
        <p:txBody>
          <a:bodyPr rtlCol="0" anchor="ctr"/>
          <a:lstStyle/>
          <a:p>
            <a:pPr algn="ctr"/>
          </a:p>
        </p:txBody>
      </p:sp>
      <p:sp>
        <p:nvSpPr>
          <p:cNvPr id="23" name="TextBox 22"/>
          <p:cNvSpPr txBox="1"/>
          <p:nvPr/>
        </p:nvSpPr>
        <p:spPr>
          <a:xfrm>
            <a:off x="5988050" y="4064496"/>
            <a:ext cx="5226050" cy="177800"/>
          </a:xfrm>
          <a:prstGeom prst="rect">
            <a:avLst/>
          </a:prstGeom>
          <a:noFill/>
        </p:spPr>
        <p:txBody>
          <a:bodyPr wrap="square" lIns="0" rIns="0" tIns="0" bIns="0"/>
          <a:lstStyle/>
          <a:p>
            <a:pPr algn="l">
              <a:lnSpc>
                <a:spcPts val="1439"/>
              </a:lnSpc>
            </a:pPr>
            <a:r>
              <a:rPr sz="1200" b="1" i="0" u="none">
                <a:solidFill>
                  <a:srgbClr val="0F766E"/>
                </a:solidFill>
                <a:latin typeface="Arial"/>
              </a:rPr>
              <a:t>Zapamiętaj</a:t>
            </a:r>
          </a:p>
        </p:txBody>
      </p:sp>
      <p:sp>
        <p:nvSpPr>
          <p:cNvPr id="24" name="TextBox 23"/>
          <p:cNvSpPr txBox="1"/>
          <p:nvPr/>
        </p:nvSpPr>
        <p:spPr>
          <a:xfrm>
            <a:off x="5988050" y="4280396"/>
            <a:ext cx="5226050" cy="666750"/>
          </a:xfrm>
          <a:prstGeom prst="rect">
            <a:avLst/>
          </a:prstGeom>
          <a:noFill/>
        </p:spPr>
        <p:txBody>
          <a:bodyPr wrap="square" lIns="0" rIns="0" tIns="0" bIns="0"/>
          <a:lstStyle/>
          <a:p>
            <a:pPr algn="l">
              <a:lnSpc>
                <a:spcPts val="1750"/>
              </a:lnSpc>
            </a:pPr>
            <a:r>
              <a:rPr sz="1250" b="0" i="0" u="none">
                <a:solidFill>
                  <a:srgbClr val="142033"/>
                </a:solidFill>
                <a:latin typeface="Arial"/>
              </a:rPr>
              <a:t>Brak </a:t>
            </a:r>
            <a:r>
              <a:rPr sz="1250" b="1" i="0" u="none">
                <a:solidFill>
                  <a:srgbClr val="142033"/>
                </a:solidFill>
                <a:latin typeface="Arial"/>
              </a:rPr>
              <a:t>title</a:t>
            </a:r>
            <a:r>
              <a:rPr sz="1250" b="0" i="0" u="none">
                <a:solidFill>
                  <a:srgbClr val="142033"/>
                </a:solidFill>
                <a:latin typeface="Arial"/>
              </a:rPr>
              <a:t>, skrzyżowane znaczniki, obraz bez </a:t>
            </a:r>
            <a:r>
              <a:rPr sz="1250" b="1" i="0" u="none">
                <a:solidFill>
                  <a:srgbClr val="142033"/>
                </a:solidFill>
                <a:latin typeface="Arial"/>
              </a:rPr>
              <a:t>alt</a:t>
            </a:r>
            <a:r>
              <a:rPr sz="1250" b="0" i="0" u="none">
                <a:solidFill>
                  <a:srgbClr val="142033"/>
                </a:solidFill>
                <a:latin typeface="Arial"/>
              </a:rPr>
              <a:t>, akapit zamiast </a:t>
            </a:r>
            <a:r>
              <a:rPr sz="1250" b="1" i="0" u="none">
                <a:solidFill>
                  <a:srgbClr val="142033"/>
                </a:solidFill>
                <a:latin typeface="Arial"/>
              </a:rPr>
              <a:t>li</a:t>
            </a:r>
            <a:r>
              <a:rPr sz="1250" b="0" i="0" u="none">
                <a:solidFill>
                  <a:srgbClr val="142033"/>
                </a:solidFill>
                <a:latin typeface="Arial"/>
              </a:rPr>
              <a:t> w liście — to cztery najczęstsze błędy uczniowskie. Każdy z nich walidator wskazuje z numerem wiersza.</a:t>
            </a:r>
          </a:p>
        </p:txBody>
      </p:sp>
      <p:sp>
        <p:nvSpPr>
          <p:cNvPr id="25" name="TextBox 24"/>
          <p:cNvSpPr txBox="1"/>
          <p:nvPr/>
        </p:nvSpPr>
        <p:spPr>
          <a:xfrm>
            <a:off x="812800" y="6324600"/>
            <a:ext cx="10604500" cy="177800"/>
          </a:xfrm>
          <a:prstGeom prst="rect">
            <a:avLst/>
          </a:prstGeom>
          <a:noFill/>
        </p:spPr>
        <p:txBody>
          <a:bodyPr wrap="square" lIns="0" rIns="0" tIns="0" bIns="0"/>
          <a:lstStyle/>
          <a:p>
            <a:pPr algn="l">
              <a:lnSpc>
                <a:spcPts val="1439"/>
              </a:lnSpc>
            </a:pPr>
            <a:r>
              <a:rPr sz="1200" b="0" i="0" u="none">
                <a:solidFill>
                  <a:srgbClr val="5A6475"/>
                </a:solidFill>
                <a:latin typeface="Arial"/>
              </a:rPr>
              <a:t>Witryny i aplikacje internetowe · Rok 1 · Lekcja 2 · Struktura dokumentu</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bg>
      <p:bgPr>
        <a:solidFill>
          <a:srgbClr val="FCFCFA"/>
        </a:solidFill>
        <a:effectLst/>
      </p:bgPr>
    </p:bg>
    <p:spTree>
      <p:nvGrpSpPr>
        <p:cNvPr id="1" name=""/>
        <p:cNvGrpSpPr/>
        <p:nvPr/>
      </p:nvGrpSpPr>
      <p:grpSpPr/>
      <p:sp>
        <p:nvSpPr>
          <p:cNvPr id="2" name="TextBox 1"/>
          <p:cNvSpPr txBox="1"/>
          <p:nvPr/>
        </p:nvSpPr>
        <p:spPr>
          <a:xfrm>
            <a:off x="812800" y="711200"/>
            <a:ext cx="10604500" cy="177800"/>
          </a:xfrm>
          <a:prstGeom prst="rect">
            <a:avLst/>
          </a:prstGeom>
          <a:noFill/>
        </p:spPr>
        <p:txBody>
          <a:bodyPr wrap="square" lIns="0" rIns="0" tIns="0" bIns="0"/>
          <a:lstStyle/>
          <a:p>
            <a:pPr algn="l">
              <a:lnSpc>
                <a:spcPts val="1439"/>
              </a:lnSpc>
            </a:pPr>
            <a:r>
              <a:rPr sz="1200" b="1" i="0" u="none" spc="100">
                <a:solidFill>
                  <a:srgbClr val="0F766E"/>
                </a:solidFill>
                <a:latin typeface="Arial"/>
              </a:rPr>
              <a:t>INF.03</a:t>
            </a:r>
          </a:p>
        </p:txBody>
      </p:sp>
      <p:sp>
        <p:nvSpPr>
          <p:cNvPr id="3" name="TextBox 2"/>
          <p:cNvSpPr txBox="1"/>
          <p:nvPr/>
        </p:nvSpPr>
        <p:spPr>
          <a:xfrm>
            <a:off x="812800" y="952500"/>
            <a:ext cx="10604500" cy="446980"/>
          </a:xfrm>
          <a:prstGeom prst="rect">
            <a:avLst/>
          </a:prstGeom>
          <a:noFill/>
        </p:spPr>
        <p:txBody>
          <a:bodyPr wrap="square" lIns="0" rIns="0" tIns="0" bIns="0"/>
          <a:lstStyle/>
          <a:p>
            <a:pPr algn="l">
              <a:lnSpc>
                <a:spcPts val="3520"/>
              </a:lnSpc>
            </a:pPr>
            <a:r>
              <a:rPr sz="3200" b="1" i="0" u="none">
                <a:solidFill>
                  <a:srgbClr val="142033"/>
                </a:solidFill>
                <a:latin typeface="Arial"/>
              </a:rPr>
              <a:t>Struktura w zadaniach egzaminacyjnych</a:t>
            </a:r>
          </a:p>
        </p:txBody>
      </p:sp>
      <p:sp>
        <p:nvSpPr>
          <p:cNvPr id="4" name="Rounded Rectangle 3"/>
          <p:cNvSpPr/>
          <p:nvPr/>
        </p:nvSpPr>
        <p:spPr>
          <a:xfrm>
            <a:off x="812800" y="1653480"/>
            <a:ext cx="1767880" cy="1150243"/>
          </a:xfrm>
          <a:prstGeom prst="roundRect">
            <a:avLst>
              <a:gd name="adj" fmla="val 6624"/>
            </a:avLst>
          </a:prstGeom>
          <a:solidFill>
            <a:srgbClr val="F1F4F8"/>
          </a:solidFill>
          <a:ln w="6350">
            <a:solidFill>
              <a:srgbClr val="0F766E"/>
            </a:solidFill>
          </a:ln>
        </p:spPr>
        <p:txBody>
          <a:bodyPr rtlCol="0" anchor="ctr"/>
          <a:lstStyle/>
          <a:p>
            <a:pPr algn="ctr"/>
          </a:p>
        </p:txBody>
      </p:sp>
      <p:sp>
        <p:nvSpPr>
          <p:cNvPr id="5" name="Rectangle 4"/>
          <p:cNvSpPr/>
          <p:nvPr/>
        </p:nvSpPr>
        <p:spPr>
          <a:xfrm>
            <a:off x="812800" y="1653480"/>
            <a:ext cx="1767880" cy="38100"/>
          </a:xfrm>
          <a:prstGeom prst="rect">
            <a:avLst/>
          </a:prstGeom>
          <a:solidFill>
            <a:srgbClr val="0F766E"/>
          </a:solidFill>
          <a:ln>
            <a:noFill/>
          </a:ln>
        </p:spPr>
        <p:txBody>
          <a:bodyPr rtlCol="0" anchor="ctr"/>
          <a:lstStyle/>
          <a:p>
            <a:pPr algn="ctr"/>
          </a:p>
        </p:txBody>
      </p:sp>
      <p:sp>
        <p:nvSpPr>
          <p:cNvPr id="6" name="TextBox 5"/>
          <p:cNvSpPr txBox="1"/>
          <p:nvPr/>
        </p:nvSpPr>
        <p:spPr>
          <a:xfrm>
            <a:off x="971550" y="1831280"/>
            <a:ext cx="1488480" cy="184150"/>
          </a:xfrm>
          <a:prstGeom prst="rect">
            <a:avLst/>
          </a:prstGeom>
          <a:noFill/>
        </p:spPr>
        <p:txBody>
          <a:bodyPr wrap="square" lIns="0" rIns="0" tIns="0" bIns="0"/>
          <a:lstStyle/>
          <a:p>
            <a:pPr algn="l">
              <a:lnSpc>
                <a:spcPts val="1500"/>
              </a:lnSpc>
            </a:pPr>
            <a:r>
              <a:rPr sz="1250" b="1" i="0" u="none">
                <a:solidFill>
                  <a:srgbClr val="142033"/>
                </a:solidFill>
                <a:latin typeface="Arial"/>
              </a:rPr>
              <a:t>Szkielet</a:t>
            </a:r>
          </a:p>
        </p:txBody>
      </p:sp>
      <p:sp>
        <p:nvSpPr>
          <p:cNvPr id="7" name="TextBox 6"/>
          <p:cNvSpPr txBox="1"/>
          <p:nvPr/>
        </p:nvSpPr>
        <p:spPr>
          <a:xfrm>
            <a:off x="971550" y="2066230"/>
            <a:ext cx="1488480" cy="591443"/>
          </a:xfrm>
          <a:prstGeom prst="rect">
            <a:avLst/>
          </a:prstGeom>
          <a:noFill/>
        </p:spPr>
        <p:txBody>
          <a:bodyPr wrap="square" lIns="0" rIns="0" tIns="0" bIns="0"/>
          <a:lstStyle/>
          <a:p>
            <a:pPr algn="l">
              <a:lnSpc>
                <a:spcPts val="1552"/>
              </a:lnSpc>
            </a:pPr>
            <a:r>
              <a:rPr sz="1150" b="0" i="0" u="none">
                <a:solidFill>
                  <a:srgbClr val="38445A"/>
                </a:solidFill>
                <a:latin typeface="Arial"/>
              </a:rPr>
              <a:t>DOCTYPE, lang, charset, tytuł z polecenia</a:t>
            </a:r>
          </a:p>
        </p:txBody>
      </p:sp>
      <p:sp>
        <p:nvSpPr>
          <p:cNvPr id="8" name="TextBox 7"/>
          <p:cNvSpPr txBox="1"/>
          <p:nvPr/>
        </p:nvSpPr>
        <p:spPr>
          <a:xfrm>
            <a:off x="2669580" y="2085677"/>
            <a:ext cx="292100" cy="285750"/>
          </a:xfrm>
          <a:prstGeom prst="rect">
            <a:avLst/>
          </a:prstGeom>
          <a:noFill/>
        </p:spPr>
        <p:txBody>
          <a:bodyPr wrap="square" lIns="0" rIns="0" tIns="0" bIns="0"/>
          <a:lstStyle/>
          <a:p>
            <a:pPr algn="l">
              <a:lnSpc>
                <a:spcPts val="2400"/>
              </a:lnSpc>
            </a:pPr>
            <a:r>
              <a:rPr sz="2000" b="0" i="0" u="none">
                <a:solidFill>
                  <a:srgbClr val="5A6475"/>
                </a:solidFill>
                <a:latin typeface="Arial"/>
              </a:rPr>
              <a:t>→</a:t>
            </a:r>
          </a:p>
        </p:txBody>
      </p:sp>
      <p:sp>
        <p:nvSpPr>
          <p:cNvPr id="9" name="Rounded Rectangle 8"/>
          <p:cNvSpPr/>
          <p:nvPr/>
        </p:nvSpPr>
        <p:spPr>
          <a:xfrm>
            <a:off x="3012480" y="1653480"/>
            <a:ext cx="1767880" cy="1150243"/>
          </a:xfrm>
          <a:prstGeom prst="roundRect">
            <a:avLst>
              <a:gd name="adj" fmla="val 6624"/>
            </a:avLst>
          </a:prstGeom>
          <a:solidFill>
            <a:srgbClr val="F1F4F8"/>
          </a:solidFill>
          <a:ln w="6350">
            <a:solidFill>
              <a:srgbClr val="0F766E"/>
            </a:solidFill>
          </a:ln>
        </p:spPr>
        <p:txBody>
          <a:bodyPr rtlCol="0" anchor="ctr"/>
          <a:lstStyle/>
          <a:p>
            <a:pPr algn="ctr"/>
          </a:p>
        </p:txBody>
      </p:sp>
      <p:sp>
        <p:nvSpPr>
          <p:cNvPr id="10" name="Rectangle 9"/>
          <p:cNvSpPr/>
          <p:nvPr/>
        </p:nvSpPr>
        <p:spPr>
          <a:xfrm>
            <a:off x="3012480" y="1653480"/>
            <a:ext cx="1767880" cy="38100"/>
          </a:xfrm>
          <a:prstGeom prst="rect">
            <a:avLst/>
          </a:prstGeom>
          <a:solidFill>
            <a:srgbClr val="0F766E"/>
          </a:solidFill>
          <a:ln>
            <a:noFill/>
          </a:ln>
        </p:spPr>
        <p:txBody>
          <a:bodyPr rtlCol="0" anchor="ctr"/>
          <a:lstStyle/>
          <a:p>
            <a:pPr algn="ctr"/>
          </a:p>
        </p:txBody>
      </p:sp>
      <p:sp>
        <p:nvSpPr>
          <p:cNvPr id="11" name="TextBox 10"/>
          <p:cNvSpPr txBox="1"/>
          <p:nvPr/>
        </p:nvSpPr>
        <p:spPr>
          <a:xfrm>
            <a:off x="3171230" y="1831280"/>
            <a:ext cx="1488480" cy="184150"/>
          </a:xfrm>
          <a:prstGeom prst="rect">
            <a:avLst/>
          </a:prstGeom>
          <a:noFill/>
        </p:spPr>
        <p:txBody>
          <a:bodyPr wrap="square" lIns="0" rIns="0" tIns="0" bIns="0"/>
          <a:lstStyle/>
          <a:p>
            <a:pPr algn="l">
              <a:lnSpc>
                <a:spcPts val="1500"/>
              </a:lnSpc>
            </a:pPr>
            <a:r>
              <a:rPr sz="1250" b="1" i="0" u="none">
                <a:solidFill>
                  <a:srgbClr val="142033"/>
                </a:solidFill>
                <a:latin typeface="Arial"/>
              </a:rPr>
              <a:t>Arkusz CSS</a:t>
            </a:r>
          </a:p>
        </p:txBody>
      </p:sp>
      <p:sp>
        <p:nvSpPr>
          <p:cNvPr id="12" name="TextBox 11"/>
          <p:cNvSpPr txBox="1"/>
          <p:nvPr/>
        </p:nvSpPr>
        <p:spPr>
          <a:xfrm>
            <a:off x="3171230" y="2066230"/>
            <a:ext cx="1488480" cy="394295"/>
          </a:xfrm>
          <a:prstGeom prst="rect">
            <a:avLst/>
          </a:prstGeom>
          <a:noFill/>
        </p:spPr>
        <p:txBody>
          <a:bodyPr wrap="square" lIns="0" rIns="0" tIns="0" bIns="0"/>
          <a:lstStyle/>
          <a:p>
            <a:pPr algn="l">
              <a:lnSpc>
                <a:spcPts val="1552"/>
              </a:lnSpc>
            </a:pPr>
            <a:r>
              <a:rPr sz="1150" b="0" i="0" u="none">
                <a:solidFill>
                  <a:srgbClr val="38445A"/>
                </a:solidFill>
                <a:latin typeface="Arial"/>
              </a:rPr>
              <a:t>link do pliku o podanej nazwie, np. styl.css</a:t>
            </a:r>
          </a:p>
        </p:txBody>
      </p:sp>
      <p:sp>
        <p:nvSpPr>
          <p:cNvPr id="13" name="TextBox 12"/>
          <p:cNvSpPr txBox="1"/>
          <p:nvPr/>
        </p:nvSpPr>
        <p:spPr>
          <a:xfrm>
            <a:off x="4869259" y="2085677"/>
            <a:ext cx="292100" cy="285750"/>
          </a:xfrm>
          <a:prstGeom prst="rect">
            <a:avLst/>
          </a:prstGeom>
          <a:noFill/>
        </p:spPr>
        <p:txBody>
          <a:bodyPr wrap="square" lIns="0" rIns="0" tIns="0" bIns="0"/>
          <a:lstStyle/>
          <a:p>
            <a:pPr algn="l">
              <a:lnSpc>
                <a:spcPts val="2400"/>
              </a:lnSpc>
            </a:pPr>
            <a:r>
              <a:rPr sz="2000" b="0" i="0" u="none">
                <a:solidFill>
                  <a:srgbClr val="5A6475"/>
                </a:solidFill>
                <a:latin typeface="Arial"/>
              </a:rPr>
              <a:t>→</a:t>
            </a:r>
          </a:p>
        </p:txBody>
      </p:sp>
      <p:sp>
        <p:nvSpPr>
          <p:cNvPr id="14" name="Rounded Rectangle 13"/>
          <p:cNvSpPr/>
          <p:nvPr/>
        </p:nvSpPr>
        <p:spPr>
          <a:xfrm>
            <a:off x="5212159" y="1653480"/>
            <a:ext cx="1767880" cy="1150243"/>
          </a:xfrm>
          <a:prstGeom prst="roundRect">
            <a:avLst>
              <a:gd name="adj" fmla="val 6624"/>
            </a:avLst>
          </a:prstGeom>
          <a:solidFill>
            <a:srgbClr val="F1F4F8"/>
          </a:solidFill>
          <a:ln w="6350">
            <a:solidFill>
              <a:srgbClr val="0F766E"/>
            </a:solidFill>
          </a:ln>
        </p:spPr>
        <p:txBody>
          <a:bodyPr rtlCol="0" anchor="ctr"/>
          <a:lstStyle/>
          <a:p>
            <a:pPr algn="ctr"/>
          </a:p>
        </p:txBody>
      </p:sp>
      <p:sp>
        <p:nvSpPr>
          <p:cNvPr id="15" name="Rectangle 14"/>
          <p:cNvSpPr/>
          <p:nvPr/>
        </p:nvSpPr>
        <p:spPr>
          <a:xfrm>
            <a:off x="5212159" y="1653480"/>
            <a:ext cx="1767880" cy="38100"/>
          </a:xfrm>
          <a:prstGeom prst="rect">
            <a:avLst/>
          </a:prstGeom>
          <a:solidFill>
            <a:srgbClr val="0F766E"/>
          </a:solidFill>
          <a:ln>
            <a:noFill/>
          </a:ln>
        </p:spPr>
        <p:txBody>
          <a:bodyPr rtlCol="0" anchor="ctr"/>
          <a:lstStyle/>
          <a:p>
            <a:pPr algn="ctr"/>
          </a:p>
        </p:txBody>
      </p:sp>
      <p:sp>
        <p:nvSpPr>
          <p:cNvPr id="16" name="TextBox 15"/>
          <p:cNvSpPr txBox="1"/>
          <p:nvPr/>
        </p:nvSpPr>
        <p:spPr>
          <a:xfrm>
            <a:off x="5370909" y="1831280"/>
            <a:ext cx="1488480" cy="184150"/>
          </a:xfrm>
          <a:prstGeom prst="rect">
            <a:avLst/>
          </a:prstGeom>
          <a:noFill/>
        </p:spPr>
        <p:txBody>
          <a:bodyPr wrap="square" lIns="0" rIns="0" tIns="0" bIns="0"/>
          <a:lstStyle/>
          <a:p>
            <a:pPr algn="l">
              <a:lnSpc>
                <a:spcPts val="1500"/>
              </a:lnSpc>
            </a:pPr>
            <a:r>
              <a:rPr sz="1250" b="1" i="0" u="none">
                <a:solidFill>
                  <a:srgbClr val="142033"/>
                </a:solidFill>
                <a:latin typeface="Arial"/>
              </a:rPr>
              <a:t>Bloki</a:t>
            </a:r>
          </a:p>
        </p:txBody>
      </p:sp>
      <p:sp>
        <p:nvSpPr>
          <p:cNvPr id="17" name="TextBox 16"/>
          <p:cNvSpPr txBox="1"/>
          <p:nvPr/>
        </p:nvSpPr>
        <p:spPr>
          <a:xfrm>
            <a:off x="5370909" y="2066230"/>
            <a:ext cx="1488480" cy="591443"/>
          </a:xfrm>
          <a:prstGeom prst="rect">
            <a:avLst/>
          </a:prstGeom>
          <a:noFill/>
        </p:spPr>
        <p:txBody>
          <a:bodyPr wrap="square" lIns="0" rIns="0" tIns="0" bIns="0"/>
          <a:lstStyle/>
          <a:p>
            <a:pPr algn="l">
              <a:lnSpc>
                <a:spcPts val="1552"/>
              </a:lnSpc>
            </a:pPr>
            <a:r>
              <a:rPr sz="1150" b="0" i="0" u="none">
                <a:solidFill>
                  <a:srgbClr val="38445A"/>
                </a:solidFill>
                <a:latin typeface="Arial"/>
              </a:rPr>
              <a:t>baner, panele, stopka — w kolejności z rysunku</a:t>
            </a:r>
          </a:p>
        </p:txBody>
      </p:sp>
      <p:sp>
        <p:nvSpPr>
          <p:cNvPr id="18" name="TextBox 17"/>
          <p:cNvSpPr txBox="1"/>
          <p:nvPr/>
        </p:nvSpPr>
        <p:spPr>
          <a:xfrm>
            <a:off x="7068939" y="2085677"/>
            <a:ext cx="292100" cy="285750"/>
          </a:xfrm>
          <a:prstGeom prst="rect">
            <a:avLst/>
          </a:prstGeom>
          <a:noFill/>
        </p:spPr>
        <p:txBody>
          <a:bodyPr wrap="square" lIns="0" rIns="0" tIns="0" bIns="0"/>
          <a:lstStyle/>
          <a:p>
            <a:pPr algn="l">
              <a:lnSpc>
                <a:spcPts val="2400"/>
              </a:lnSpc>
            </a:pPr>
            <a:r>
              <a:rPr sz="2000" b="0" i="0" u="none">
                <a:solidFill>
                  <a:srgbClr val="5A6475"/>
                </a:solidFill>
                <a:latin typeface="Arial"/>
              </a:rPr>
              <a:t>→</a:t>
            </a:r>
          </a:p>
        </p:txBody>
      </p:sp>
      <p:sp>
        <p:nvSpPr>
          <p:cNvPr id="19" name="Rounded Rectangle 18"/>
          <p:cNvSpPr/>
          <p:nvPr/>
        </p:nvSpPr>
        <p:spPr>
          <a:xfrm>
            <a:off x="7411839" y="1653480"/>
            <a:ext cx="1767880" cy="1150243"/>
          </a:xfrm>
          <a:prstGeom prst="roundRect">
            <a:avLst>
              <a:gd name="adj" fmla="val 6624"/>
            </a:avLst>
          </a:prstGeom>
          <a:solidFill>
            <a:srgbClr val="F1F4F8"/>
          </a:solidFill>
          <a:ln w="6350">
            <a:solidFill>
              <a:srgbClr val="0F766E"/>
            </a:solidFill>
          </a:ln>
        </p:spPr>
        <p:txBody>
          <a:bodyPr rtlCol="0" anchor="ctr"/>
          <a:lstStyle/>
          <a:p>
            <a:pPr algn="ctr"/>
          </a:p>
        </p:txBody>
      </p:sp>
      <p:sp>
        <p:nvSpPr>
          <p:cNvPr id="20" name="Rectangle 19"/>
          <p:cNvSpPr/>
          <p:nvPr/>
        </p:nvSpPr>
        <p:spPr>
          <a:xfrm>
            <a:off x="7411839" y="1653480"/>
            <a:ext cx="1767880" cy="38100"/>
          </a:xfrm>
          <a:prstGeom prst="rect">
            <a:avLst/>
          </a:prstGeom>
          <a:solidFill>
            <a:srgbClr val="0F766E"/>
          </a:solidFill>
          <a:ln>
            <a:noFill/>
          </a:ln>
        </p:spPr>
        <p:txBody>
          <a:bodyPr rtlCol="0" anchor="ctr"/>
          <a:lstStyle/>
          <a:p>
            <a:pPr algn="ctr"/>
          </a:p>
        </p:txBody>
      </p:sp>
      <p:sp>
        <p:nvSpPr>
          <p:cNvPr id="21" name="TextBox 20"/>
          <p:cNvSpPr txBox="1"/>
          <p:nvPr/>
        </p:nvSpPr>
        <p:spPr>
          <a:xfrm>
            <a:off x="7570589" y="1831280"/>
            <a:ext cx="1488480" cy="184150"/>
          </a:xfrm>
          <a:prstGeom prst="rect">
            <a:avLst/>
          </a:prstGeom>
          <a:noFill/>
        </p:spPr>
        <p:txBody>
          <a:bodyPr wrap="square" lIns="0" rIns="0" tIns="0" bIns="0"/>
          <a:lstStyle/>
          <a:p>
            <a:pPr algn="l">
              <a:lnSpc>
                <a:spcPts val="1500"/>
              </a:lnSpc>
            </a:pPr>
            <a:r>
              <a:rPr sz="1250" b="1" i="0" u="none">
                <a:solidFill>
                  <a:srgbClr val="142033"/>
                </a:solidFill>
                <a:latin typeface="Arial"/>
              </a:rPr>
              <a:t>Nagłówki</a:t>
            </a:r>
          </a:p>
        </p:txBody>
      </p:sp>
      <p:sp>
        <p:nvSpPr>
          <p:cNvPr id="22" name="TextBox 21"/>
          <p:cNvSpPr txBox="1"/>
          <p:nvPr/>
        </p:nvSpPr>
        <p:spPr>
          <a:xfrm>
            <a:off x="7570589" y="2066230"/>
            <a:ext cx="1488480" cy="591443"/>
          </a:xfrm>
          <a:prstGeom prst="rect">
            <a:avLst/>
          </a:prstGeom>
          <a:noFill/>
        </p:spPr>
        <p:txBody>
          <a:bodyPr wrap="square" lIns="0" rIns="0" tIns="0" bIns="0"/>
          <a:lstStyle/>
          <a:p>
            <a:pPr algn="l">
              <a:lnSpc>
                <a:spcPts val="1552"/>
              </a:lnSpc>
            </a:pPr>
            <a:r>
              <a:rPr sz="1150" b="0" i="0" u="none">
                <a:solidFill>
                  <a:srgbClr val="38445A"/>
                </a:solidFill>
                <a:latin typeface="Arial"/>
              </a:rPr>
              <a:t>dokładnie te poziomy, które podaje polecenie</a:t>
            </a:r>
          </a:p>
        </p:txBody>
      </p:sp>
      <p:sp>
        <p:nvSpPr>
          <p:cNvPr id="23" name="TextBox 22"/>
          <p:cNvSpPr txBox="1"/>
          <p:nvPr/>
        </p:nvSpPr>
        <p:spPr>
          <a:xfrm>
            <a:off x="9268619" y="2085677"/>
            <a:ext cx="292100" cy="285750"/>
          </a:xfrm>
          <a:prstGeom prst="rect">
            <a:avLst/>
          </a:prstGeom>
          <a:noFill/>
        </p:spPr>
        <p:txBody>
          <a:bodyPr wrap="square" lIns="0" rIns="0" tIns="0" bIns="0"/>
          <a:lstStyle/>
          <a:p>
            <a:pPr algn="l">
              <a:lnSpc>
                <a:spcPts val="2400"/>
              </a:lnSpc>
            </a:pPr>
            <a:r>
              <a:rPr sz="2000" b="0" i="0" u="none">
                <a:solidFill>
                  <a:srgbClr val="5A6475"/>
                </a:solidFill>
                <a:latin typeface="Arial"/>
              </a:rPr>
              <a:t>→</a:t>
            </a:r>
          </a:p>
        </p:txBody>
      </p:sp>
      <p:sp>
        <p:nvSpPr>
          <p:cNvPr id="24" name="Rounded Rectangle 23"/>
          <p:cNvSpPr/>
          <p:nvPr/>
        </p:nvSpPr>
        <p:spPr>
          <a:xfrm>
            <a:off x="9611519" y="1653480"/>
            <a:ext cx="1767880" cy="1150243"/>
          </a:xfrm>
          <a:prstGeom prst="roundRect">
            <a:avLst>
              <a:gd name="adj" fmla="val 6624"/>
            </a:avLst>
          </a:prstGeom>
          <a:solidFill>
            <a:srgbClr val="F1F4F8"/>
          </a:solidFill>
          <a:ln w="6350">
            <a:solidFill>
              <a:srgbClr val="0F766E"/>
            </a:solidFill>
          </a:ln>
        </p:spPr>
        <p:txBody>
          <a:bodyPr rtlCol="0" anchor="ctr"/>
          <a:lstStyle/>
          <a:p>
            <a:pPr algn="ctr"/>
          </a:p>
        </p:txBody>
      </p:sp>
      <p:sp>
        <p:nvSpPr>
          <p:cNvPr id="25" name="Rectangle 24"/>
          <p:cNvSpPr/>
          <p:nvPr/>
        </p:nvSpPr>
        <p:spPr>
          <a:xfrm>
            <a:off x="9611519" y="1653480"/>
            <a:ext cx="1767880" cy="38100"/>
          </a:xfrm>
          <a:prstGeom prst="rect">
            <a:avLst/>
          </a:prstGeom>
          <a:solidFill>
            <a:srgbClr val="0F766E"/>
          </a:solidFill>
          <a:ln>
            <a:noFill/>
          </a:ln>
        </p:spPr>
        <p:txBody>
          <a:bodyPr rtlCol="0" anchor="ctr"/>
          <a:lstStyle/>
          <a:p>
            <a:pPr algn="ctr"/>
          </a:p>
        </p:txBody>
      </p:sp>
      <p:sp>
        <p:nvSpPr>
          <p:cNvPr id="26" name="TextBox 25"/>
          <p:cNvSpPr txBox="1"/>
          <p:nvPr/>
        </p:nvSpPr>
        <p:spPr>
          <a:xfrm>
            <a:off x="9770269" y="1831280"/>
            <a:ext cx="1488480" cy="184150"/>
          </a:xfrm>
          <a:prstGeom prst="rect">
            <a:avLst/>
          </a:prstGeom>
          <a:noFill/>
        </p:spPr>
        <p:txBody>
          <a:bodyPr wrap="square" lIns="0" rIns="0" tIns="0" bIns="0"/>
          <a:lstStyle/>
          <a:p>
            <a:pPr algn="l">
              <a:lnSpc>
                <a:spcPts val="1500"/>
              </a:lnSpc>
            </a:pPr>
            <a:r>
              <a:rPr sz="1250" b="1" i="0" u="none">
                <a:solidFill>
                  <a:srgbClr val="142033"/>
                </a:solidFill>
                <a:latin typeface="Arial"/>
              </a:rPr>
              <a:t>Walidacja</a:t>
            </a:r>
          </a:p>
        </p:txBody>
      </p:sp>
      <p:sp>
        <p:nvSpPr>
          <p:cNvPr id="27" name="TextBox 26"/>
          <p:cNvSpPr txBox="1"/>
          <p:nvPr/>
        </p:nvSpPr>
        <p:spPr>
          <a:xfrm>
            <a:off x="9770269" y="2066230"/>
            <a:ext cx="1488480" cy="591443"/>
          </a:xfrm>
          <a:prstGeom prst="rect">
            <a:avLst/>
          </a:prstGeom>
          <a:noFill/>
        </p:spPr>
        <p:txBody>
          <a:bodyPr wrap="square" lIns="0" rIns="0" tIns="0" bIns="0"/>
          <a:lstStyle/>
          <a:p>
            <a:pPr algn="l">
              <a:lnSpc>
                <a:spcPts val="1552"/>
              </a:lnSpc>
            </a:pPr>
            <a:r>
              <a:rPr sz="1150" b="0" i="0" u="none">
                <a:solidFill>
                  <a:srgbClr val="38445A"/>
                </a:solidFill>
                <a:latin typeface="Arial"/>
              </a:rPr>
              <a:t>kod bez błędów, poprawne zagnieżdżenie</a:t>
            </a:r>
          </a:p>
        </p:txBody>
      </p:sp>
      <p:sp>
        <p:nvSpPr>
          <p:cNvPr id="28" name="Rounded Rectangle 27"/>
          <p:cNvSpPr/>
          <p:nvPr/>
        </p:nvSpPr>
        <p:spPr>
          <a:xfrm>
            <a:off x="812800" y="3057723"/>
            <a:ext cx="10566400" cy="1018381"/>
          </a:xfrm>
          <a:prstGeom prst="roundRect">
            <a:avLst>
              <a:gd name="adj" fmla="val 7482"/>
            </a:avLst>
          </a:prstGeom>
          <a:solidFill>
            <a:srgbClr val="EEF2F7"/>
          </a:solidFill>
          <a:ln>
            <a:noFill/>
          </a:ln>
        </p:spPr>
        <p:txBody>
          <a:bodyPr rtlCol="0" anchor="ctr"/>
          <a:lstStyle/>
          <a:p>
            <a:pPr algn="ctr"/>
          </a:p>
        </p:txBody>
      </p:sp>
      <p:sp>
        <p:nvSpPr>
          <p:cNvPr id="29" name="Rectangle 28"/>
          <p:cNvSpPr/>
          <p:nvPr/>
        </p:nvSpPr>
        <p:spPr>
          <a:xfrm>
            <a:off x="812800" y="3057723"/>
            <a:ext cx="50800" cy="1018381"/>
          </a:xfrm>
          <a:prstGeom prst="rect">
            <a:avLst/>
          </a:prstGeom>
          <a:solidFill>
            <a:srgbClr val="0F766E"/>
          </a:solidFill>
          <a:ln>
            <a:noFill/>
          </a:ln>
        </p:spPr>
        <p:txBody>
          <a:bodyPr rtlCol="0" anchor="ctr"/>
          <a:lstStyle/>
          <a:p>
            <a:pPr algn="ctr"/>
          </a:p>
        </p:txBody>
      </p:sp>
      <p:sp>
        <p:nvSpPr>
          <p:cNvPr id="30" name="TextBox 29"/>
          <p:cNvSpPr txBox="1"/>
          <p:nvPr/>
        </p:nvSpPr>
        <p:spPr>
          <a:xfrm>
            <a:off x="1066800" y="3210123"/>
            <a:ext cx="10147300" cy="177800"/>
          </a:xfrm>
          <a:prstGeom prst="rect">
            <a:avLst/>
          </a:prstGeom>
          <a:noFill/>
        </p:spPr>
        <p:txBody>
          <a:bodyPr wrap="square" lIns="0" rIns="0" tIns="0" bIns="0"/>
          <a:lstStyle/>
          <a:p>
            <a:pPr algn="l">
              <a:lnSpc>
                <a:spcPts val="1439"/>
              </a:lnSpc>
            </a:pPr>
            <a:r>
              <a:rPr sz="1200" b="1" i="0" u="none">
                <a:solidFill>
                  <a:srgbClr val="0F766E"/>
                </a:solidFill>
                <a:latin typeface="Arial"/>
              </a:rPr>
              <a:t>Uwaga</a:t>
            </a:r>
          </a:p>
        </p:txBody>
      </p:sp>
      <p:sp>
        <p:nvSpPr>
          <p:cNvPr id="31" name="TextBox 30"/>
          <p:cNvSpPr txBox="1"/>
          <p:nvPr/>
        </p:nvSpPr>
        <p:spPr>
          <a:xfrm>
            <a:off x="1066800" y="3426023"/>
            <a:ext cx="10147300" cy="497681"/>
          </a:xfrm>
          <a:prstGeom prst="rect">
            <a:avLst/>
          </a:prstGeom>
          <a:noFill/>
        </p:spPr>
        <p:txBody>
          <a:bodyPr wrap="square" lIns="0" rIns="0" tIns="0" bIns="0"/>
          <a:lstStyle/>
          <a:p>
            <a:pPr algn="l">
              <a:lnSpc>
                <a:spcPts val="1960"/>
              </a:lnSpc>
            </a:pPr>
            <a:r>
              <a:rPr sz="1400" b="0" i="0" u="none">
                <a:solidFill>
                  <a:srgbClr val="142033"/>
                </a:solidFill>
                <a:latin typeface="Arial"/>
              </a:rPr>
              <a:t>Polecenie może wymagać konkretnych identyfikatorów (</a:t>
            </a:r>
            <a:r>
              <a:rPr sz="1400" b="1" i="0" u="none">
                <a:solidFill>
                  <a:srgbClr val="142033"/>
                </a:solidFill>
                <a:latin typeface="Arial"/>
              </a:rPr>
              <a:t>id</a:t>
            </a:r>
            <a:r>
              <a:rPr sz="1400" b="0" i="0" u="none">
                <a:solidFill>
                  <a:srgbClr val="142033"/>
                </a:solidFill>
                <a:latin typeface="Arial"/>
              </a:rPr>
              <a:t>) lub klas — przepisz je </a:t>
            </a:r>
            <a:r>
              <a:rPr sz="1400" b="1" i="0" u="none">
                <a:solidFill>
                  <a:srgbClr val="142033"/>
                </a:solidFill>
                <a:latin typeface="Arial"/>
              </a:rPr>
              <a:t>dokładnie</a:t>
            </a:r>
            <a:r>
              <a:rPr sz="1400" b="0" i="0" u="none">
                <a:solidFill>
                  <a:srgbClr val="142033"/>
                </a:solidFill>
                <a:latin typeface="Arial"/>
              </a:rPr>
              <a:t>, z wielkością liter. Literówka w nazwie bloku to stracony punkt i niedziałający CSS.</a:t>
            </a:r>
          </a:p>
        </p:txBody>
      </p:sp>
      <p:sp>
        <p:nvSpPr>
          <p:cNvPr id="32" name="TextBox 31"/>
          <p:cNvSpPr txBox="1"/>
          <p:nvPr/>
        </p:nvSpPr>
        <p:spPr>
          <a:xfrm>
            <a:off x="812800" y="6324600"/>
            <a:ext cx="10604500" cy="177800"/>
          </a:xfrm>
          <a:prstGeom prst="rect">
            <a:avLst/>
          </a:prstGeom>
          <a:noFill/>
        </p:spPr>
        <p:txBody>
          <a:bodyPr wrap="square" lIns="0" rIns="0" tIns="0" bIns="0"/>
          <a:lstStyle/>
          <a:p>
            <a:pPr algn="l">
              <a:lnSpc>
                <a:spcPts val="1439"/>
              </a:lnSpc>
            </a:pPr>
            <a:r>
              <a:rPr sz="1200" b="0" i="0" u="none">
                <a:solidFill>
                  <a:srgbClr val="5A6475"/>
                </a:solidFill>
                <a:latin typeface="Arial"/>
              </a:rPr>
              <a:t>Witryny i aplikacje internetowe · Rok 1 · Lekcja 2 · Struktura dokumentu</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bg>
      <p:bgPr>
        <a:solidFill>
          <a:srgbClr val="FCFCFA"/>
        </a:solidFill>
        <a:effectLst/>
      </p:bgPr>
    </p:bg>
    <p:spTree>
      <p:nvGrpSpPr>
        <p:cNvPr id="1" name=""/>
        <p:cNvGrpSpPr/>
        <p:nvPr/>
      </p:nvGrpSpPr>
      <p:grpSpPr/>
      <p:sp>
        <p:nvSpPr>
          <p:cNvPr id="2" name="TextBox 1"/>
          <p:cNvSpPr txBox="1"/>
          <p:nvPr/>
        </p:nvSpPr>
        <p:spPr>
          <a:xfrm>
            <a:off x="812800" y="711200"/>
            <a:ext cx="10604500" cy="177800"/>
          </a:xfrm>
          <a:prstGeom prst="rect">
            <a:avLst/>
          </a:prstGeom>
          <a:noFill/>
        </p:spPr>
        <p:txBody>
          <a:bodyPr wrap="square" lIns="0" rIns="0" tIns="0" bIns="0"/>
          <a:lstStyle/>
          <a:p>
            <a:pPr algn="l">
              <a:lnSpc>
                <a:spcPts val="1439"/>
              </a:lnSpc>
            </a:pPr>
            <a:r>
              <a:rPr sz="1200" b="1" i="0" u="none" spc="100">
                <a:solidFill>
                  <a:srgbClr val="0F766E"/>
                </a:solidFill>
                <a:latin typeface="Arial"/>
              </a:rPr>
              <a:t>DO ZROBIENIA</a:t>
            </a:r>
          </a:p>
        </p:txBody>
      </p:sp>
      <p:sp>
        <p:nvSpPr>
          <p:cNvPr id="3" name="TextBox 2"/>
          <p:cNvSpPr txBox="1"/>
          <p:nvPr/>
        </p:nvSpPr>
        <p:spPr>
          <a:xfrm>
            <a:off x="812800" y="952500"/>
            <a:ext cx="10604500" cy="446980"/>
          </a:xfrm>
          <a:prstGeom prst="rect">
            <a:avLst/>
          </a:prstGeom>
          <a:noFill/>
        </p:spPr>
        <p:txBody>
          <a:bodyPr wrap="square" lIns="0" rIns="0" tIns="0" bIns="0"/>
          <a:lstStyle/>
          <a:p>
            <a:pPr algn="l">
              <a:lnSpc>
                <a:spcPts val="3520"/>
              </a:lnSpc>
            </a:pPr>
            <a:r>
              <a:rPr sz="3200" b="1" i="0" u="none">
                <a:solidFill>
                  <a:srgbClr val="142033"/>
                </a:solidFill>
                <a:latin typeface="Arial"/>
              </a:rPr>
              <a:t>Ćwiczenia</a:t>
            </a:r>
          </a:p>
        </p:txBody>
      </p:sp>
      <p:sp>
        <p:nvSpPr>
          <p:cNvPr id="4" name="TextBox 3"/>
          <p:cNvSpPr txBox="1"/>
          <p:nvPr/>
        </p:nvSpPr>
        <p:spPr>
          <a:xfrm>
            <a:off x="812800" y="1653480"/>
            <a:ext cx="342900" cy="234950"/>
          </a:xfrm>
          <a:prstGeom prst="rect">
            <a:avLst/>
          </a:prstGeom>
          <a:noFill/>
        </p:spPr>
        <p:txBody>
          <a:bodyPr wrap="square" lIns="0" rIns="0" tIns="0" bIns="0"/>
          <a:lstStyle/>
          <a:p>
            <a:pPr algn="l">
              <a:lnSpc>
                <a:spcPts val="1920"/>
              </a:lnSpc>
            </a:pPr>
            <a:r>
              <a:rPr sz="1600" b="1" i="0" u="none">
                <a:solidFill>
                  <a:srgbClr val="0F766E"/>
                </a:solidFill>
                <a:latin typeface="Arial"/>
              </a:rPr>
              <a:t>1</a:t>
            </a:r>
          </a:p>
        </p:txBody>
      </p:sp>
      <p:sp>
        <p:nvSpPr>
          <p:cNvPr id="5" name="TextBox 4"/>
          <p:cNvSpPr txBox="1"/>
          <p:nvPr/>
        </p:nvSpPr>
        <p:spPr>
          <a:xfrm>
            <a:off x="1270000" y="1653480"/>
            <a:ext cx="8071842" cy="248841"/>
          </a:xfrm>
          <a:prstGeom prst="rect">
            <a:avLst/>
          </a:prstGeom>
          <a:noFill/>
        </p:spPr>
        <p:txBody>
          <a:bodyPr wrap="square" lIns="0" rIns="0" tIns="0" bIns="0"/>
          <a:lstStyle/>
          <a:p>
            <a:pPr algn="l">
              <a:lnSpc>
                <a:spcPts val="1960"/>
              </a:lnSpc>
            </a:pPr>
            <a:r>
              <a:rPr sz="1400" b="0" i="0" u="none">
                <a:solidFill>
                  <a:srgbClr val="142033"/>
                </a:solidFill>
                <a:latin typeface="Arial"/>
              </a:rPr>
              <a:t>Napisz z pamięci (bez Emmeta) szkielet dokumentu z tytułem „Moje hobby” i sprawdź go walidatorem.</a:t>
            </a:r>
          </a:p>
        </p:txBody>
      </p:sp>
      <p:sp>
        <p:nvSpPr>
          <p:cNvPr id="6" name="TextBox 5"/>
          <p:cNvSpPr txBox="1"/>
          <p:nvPr/>
        </p:nvSpPr>
        <p:spPr>
          <a:xfrm>
            <a:off x="812800" y="2029321"/>
            <a:ext cx="342900" cy="234950"/>
          </a:xfrm>
          <a:prstGeom prst="rect">
            <a:avLst/>
          </a:prstGeom>
          <a:noFill/>
        </p:spPr>
        <p:txBody>
          <a:bodyPr wrap="square" lIns="0" rIns="0" tIns="0" bIns="0"/>
          <a:lstStyle/>
          <a:p>
            <a:pPr algn="l">
              <a:lnSpc>
                <a:spcPts val="1920"/>
              </a:lnSpc>
            </a:pPr>
            <a:r>
              <a:rPr sz="1600" b="1" i="0" u="none">
                <a:solidFill>
                  <a:srgbClr val="0F766E"/>
                </a:solidFill>
                <a:latin typeface="Arial"/>
              </a:rPr>
              <a:t>2</a:t>
            </a:r>
          </a:p>
        </p:txBody>
      </p:sp>
      <p:sp>
        <p:nvSpPr>
          <p:cNvPr id="7" name="TextBox 6"/>
          <p:cNvSpPr txBox="1"/>
          <p:nvPr/>
        </p:nvSpPr>
        <p:spPr>
          <a:xfrm>
            <a:off x="1270000" y="2029321"/>
            <a:ext cx="8533110" cy="248841"/>
          </a:xfrm>
          <a:prstGeom prst="rect">
            <a:avLst/>
          </a:prstGeom>
          <a:noFill/>
        </p:spPr>
        <p:txBody>
          <a:bodyPr wrap="square" lIns="0" rIns="0" tIns="0" bIns="0"/>
          <a:lstStyle/>
          <a:p>
            <a:pPr algn="l">
              <a:lnSpc>
                <a:spcPts val="1960"/>
              </a:lnSpc>
            </a:pPr>
            <a:r>
              <a:rPr sz="1400" b="0" i="0" u="none">
                <a:solidFill>
                  <a:srgbClr val="142033"/>
                </a:solidFill>
                <a:latin typeface="Arial"/>
              </a:rPr>
              <a:t>Zbuduj stronę z elementami header, nav, main (z dwoma article), aside i footer; w każdym wpisz krótki tekst.</a:t>
            </a:r>
          </a:p>
        </p:txBody>
      </p:sp>
      <p:sp>
        <p:nvSpPr>
          <p:cNvPr id="8" name="TextBox 7"/>
          <p:cNvSpPr txBox="1"/>
          <p:nvPr/>
        </p:nvSpPr>
        <p:spPr>
          <a:xfrm>
            <a:off x="812800" y="2405162"/>
            <a:ext cx="342900" cy="234950"/>
          </a:xfrm>
          <a:prstGeom prst="rect">
            <a:avLst/>
          </a:prstGeom>
          <a:noFill/>
        </p:spPr>
        <p:txBody>
          <a:bodyPr wrap="square" lIns="0" rIns="0" tIns="0" bIns="0"/>
          <a:lstStyle/>
          <a:p>
            <a:pPr algn="l">
              <a:lnSpc>
                <a:spcPts val="1920"/>
              </a:lnSpc>
            </a:pPr>
            <a:r>
              <a:rPr sz="1600" b="1" i="0" u="none">
                <a:solidFill>
                  <a:srgbClr val="0F766E"/>
                </a:solidFill>
                <a:latin typeface="Arial"/>
              </a:rPr>
              <a:t>3</a:t>
            </a:r>
          </a:p>
        </p:txBody>
      </p:sp>
      <p:sp>
        <p:nvSpPr>
          <p:cNvPr id="9" name="TextBox 8"/>
          <p:cNvSpPr txBox="1"/>
          <p:nvPr/>
        </p:nvSpPr>
        <p:spPr>
          <a:xfrm>
            <a:off x="1270000" y="2405162"/>
            <a:ext cx="8082558" cy="248841"/>
          </a:xfrm>
          <a:prstGeom prst="rect">
            <a:avLst/>
          </a:prstGeom>
          <a:noFill/>
        </p:spPr>
        <p:txBody>
          <a:bodyPr wrap="square" lIns="0" rIns="0" tIns="0" bIns="0"/>
          <a:lstStyle/>
          <a:p>
            <a:pPr algn="l">
              <a:lnSpc>
                <a:spcPts val="1960"/>
              </a:lnSpc>
            </a:pPr>
            <a:r>
              <a:rPr sz="1400" b="0" i="0" u="none">
                <a:solidFill>
                  <a:srgbClr val="142033"/>
                </a:solidFill>
                <a:latin typeface="Arial"/>
              </a:rPr>
              <a:t>Dodaj do strony nagłówki h1–h3 tak, aby tworzyły poprawny spis treści bez przeskakiwania poziomów.</a:t>
            </a:r>
          </a:p>
        </p:txBody>
      </p:sp>
      <p:sp>
        <p:nvSpPr>
          <p:cNvPr id="10" name="TextBox 9"/>
          <p:cNvSpPr txBox="1"/>
          <p:nvPr/>
        </p:nvSpPr>
        <p:spPr>
          <a:xfrm>
            <a:off x="812800" y="2781002"/>
            <a:ext cx="342900" cy="234950"/>
          </a:xfrm>
          <a:prstGeom prst="rect">
            <a:avLst/>
          </a:prstGeom>
          <a:noFill/>
        </p:spPr>
        <p:txBody>
          <a:bodyPr wrap="square" lIns="0" rIns="0" tIns="0" bIns="0"/>
          <a:lstStyle/>
          <a:p>
            <a:pPr algn="l">
              <a:lnSpc>
                <a:spcPts val="1920"/>
              </a:lnSpc>
            </a:pPr>
            <a:r>
              <a:rPr sz="1600" b="1" i="0" u="none">
                <a:solidFill>
                  <a:srgbClr val="0F766E"/>
                </a:solidFill>
                <a:latin typeface="Arial"/>
              </a:rPr>
              <a:t>4</a:t>
            </a:r>
          </a:p>
        </p:txBody>
      </p:sp>
      <p:sp>
        <p:nvSpPr>
          <p:cNvPr id="11" name="TextBox 10"/>
          <p:cNvSpPr txBox="1"/>
          <p:nvPr/>
        </p:nvSpPr>
        <p:spPr>
          <a:xfrm>
            <a:off x="1270000" y="2781002"/>
            <a:ext cx="6738541" cy="248841"/>
          </a:xfrm>
          <a:prstGeom prst="rect">
            <a:avLst/>
          </a:prstGeom>
          <a:noFill/>
        </p:spPr>
        <p:txBody>
          <a:bodyPr wrap="square" lIns="0" rIns="0" tIns="0" bIns="0"/>
          <a:lstStyle/>
          <a:p>
            <a:pPr algn="l">
              <a:lnSpc>
                <a:spcPts val="1960"/>
              </a:lnSpc>
            </a:pPr>
            <a:r>
              <a:rPr sz="1400" b="0" i="0" u="none">
                <a:solidFill>
                  <a:srgbClr val="142033"/>
                </a:solidFill>
                <a:latin typeface="Arial"/>
              </a:rPr>
              <a:t>Wklej do walidatora plik z poprzedniego slajdu, popraw wszystkie błędy i ostrzeżenia.</a:t>
            </a:r>
          </a:p>
        </p:txBody>
      </p:sp>
      <p:sp>
        <p:nvSpPr>
          <p:cNvPr id="12" name="TextBox 11"/>
          <p:cNvSpPr txBox="1"/>
          <p:nvPr/>
        </p:nvSpPr>
        <p:spPr>
          <a:xfrm>
            <a:off x="812800" y="3156843"/>
            <a:ext cx="342900" cy="234950"/>
          </a:xfrm>
          <a:prstGeom prst="rect">
            <a:avLst/>
          </a:prstGeom>
          <a:noFill/>
        </p:spPr>
        <p:txBody>
          <a:bodyPr wrap="square" lIns="0" rIns="0" tIns="0" bIns="0"/>
          <a:lstStyle/>
          <a:p>
            <a:pPr algn="l">
              <a:lnSpc>
                <a:spcPts val="1920"/>
              </a:lnSpc>
            </a:pPr>
            <a:r>
              <a:rPr sz="1600" b="1" i="0" u="none">
                <a:solidFill>
                  <a:srgbClr val="0F766E"/>
                </a:solidFill>
                <a:latin typeface="Arial"/>
              </a:rPr>
              <a:t>5</a:t>
            </a:r>
          </a:p>
        </p:txBody>
      </p:sp>
      <p:sp>
        <p:nvSpPr>
          <p:cNvPr id="13" name="TextBox 12"/>
          <p:cNvSpPr txBox="1"/>
          <p:nvPr/>
        </p:nvSpPr>
        <p:spPr>
          <a:xfrm>
            <a:off x="1270000" y="3156843"/>
            <a:ext cx="7073702" cy="248841"/>
          </a:xfrm>
          <a:prstGeom prst="rect">
            <a:avLst/>
          </a:prstGeom>
          <a:noFill/>
        </p:spPr>
        <p:txBody>
          <a:bodyPr wrap="square" lIns="0" rIns="0" tIns="0" bIns="0"/>
          <a:lstStyle/>
          <a:p>
            <a:pPr algn="l">
              <a:lnSpc>
                <a:spcPts val="1960"/>
              </a:lnSpc>
            </a:pPr>
            <a:r>
              <a:rPr sz="1400" b="0" i="0" u="none">
                <a:solidFill>
                  <a:srgbClr val="142033"/>
                </a:solidFill>
                <a:latin typeface="Arial"/>
              </a:rPr>
              <a:t>Otwórz dowolny duży serwis i w zakładce Elements wypisz użyte znaczniki semantyczne.</a:t>
            </a:r>
          </a:p>
        </p:txBody>
      </p:sp>
      <p:sp>
        <p:nvSpPr>
          <p:cNvPr id="14" name="TextBox 13"/>
          <p:cNvSpPr txBox="1"/>
          <p:nvPr/>
        </p:nvSpPr>
        <p:spPr>
          <a:xfrm>
            <a:off x="812800" y="6324600"/>
            <a:ext cx="10604500" cy="177800"/>
          </a:xfrm>
          <a:prstGeom prst="rect">
            <a:avLst/>
          </a:prstGeom>
          <a:noFill/>
        </p:spPr>
        <p:txBody>
          <a:bodyPr wrap="square" lIns="0" rIns="0" tIns="0" bIns="0"/>
          <a:lstStyle/>
          <a:p>
            <a:pPr algn="l">
              <a:lnSpc>
                <a:spcPts val="1439"/>
              </a:lnSpc>
            </a:pPr>
            <a:r>
              <a:rPr sz="1200" b="0" i="0" u="none">
                <a:solidFill>
                  <a:srgbClr val="5A6475"/>
                </a:solidFill>
                <a:latin typeface="Arial"/>
              </a:rPr>
              <a:t>Witryny i aplikacje internetowe · Rok 1 · Lekcja 2 · Struktura dokumentu</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bg>
      <p:bgPr>
        <a:solidFill>
          <a:srgbClr val="0F766E"/>
        </a:solidFill>
        <a:effectLst/>
      </p:bgPr>
    </p:bg>
    <p:spTree>
      <p:nvGrpSpPr>
        <p:cNvPr id="1" name=""/>
        <p:cNvGrpSpPr/>
        <p:nvPr/>
      </p:nvGrpSpPr>
      <p:grpSpPr/>
      <p:sp>
        <p:nvSpPr>
          <p:cNvPr id="2" name="TextBox 1"/>
          <p:cNvSpPr txBox="1"/>
          <p:nvPr/>
        </p:nvSpPr>
        <p:spPr>
          <a:xfrm>
            <a:off x="812800" y="711200"/>
            <a:ext cx="10604500" cy="177800"/>
          </a:xfrm>
          <a:prstGeom prst="rect">
            <a:avLst/>
          </a:prstGeom>
          <a:noFill/>
        </p:spPr>
        <p:txBody>
          <a:bodyPr wrap="square" lIns="0" rIns="0" tIns="0" bIns="0"/>
          <a:lstStyle/>
          <a:p>
            <a:pPr algn="l">
              <a:lnSpc>
                <a:spcPts val="1439"/>
              </a:lnSpc>
            </a:pPr>
            <a:r>
              <a:rPr sz="1200" b="1" i="0" u="none" spc="100">
                <a:solidFill>
                  <a:srgbClr val="FFFFFF"/>
                </a:solidFill>
                <a:latin typeface="Arial"/>
              </a:rPr>
              <a:t>SPRAWDŹ SIĘ</a:t>
            </a:r>
          </a:p>
        </p:txBody>
      </p:sp>
      <p:sp>
        <p:nvSpPr>
          <p:cNvPr id="3" name="TextBox 2"/>
          <p:cNvSpPr txBox="1"/>
          <p:nvPr/>
        </p:nvSpPr>
        <p:spPr>
          <a:xfrm>
            <a:off x="812800" y="952500"/>
            <a:ext cx="10604500" cy="446980"/>
          </a:xfrm>
          <a:prstGeom prst="rect">
            <a:avLst/>
          </a:prstGeom>
          <a:noFill/>
        </p:spPr>
        <p:txBody>
          <a:bodyPr wrap="square" lIns="0" rIns="0" tIns="0" bIns="0"/>
          <a:lstStyle/>
          <a:p>
            <a:pPr algn="l">
              <a:lnSpc>
                <a:spcPts val="3520"/>
              </a:lnSpc>
            </a:pPr>
            <a:r>
              <a:rPr sz="3200" b="1" i="0" u="none">
                <a:solidFill>
                  <a:srgbClr val="FFFFFF"/>
                </a:solidFill>
                <a:latin typeface="Arial"/>
              </a:rPr>
              <a:t>Pytania na koniec lekcji</a:t>
            </a:r>
          </a:p>
        </p:txBody>
      </p:sp>
      <p:sp>
        <p:nvSpPr>
          <p:cNvPr id="4" name="TextBox 3"/>
          <p:cNvSpPr txBox="1"/>
          <p:nvPr/>
        </p:nvSpPr>
        <p:spPr>
          <a:xfrm>
            <a:off x="812800" y="1678880"/>
            <a:ext cx="393700" cy="285750"/>
          </a:xfrm>
          <a:prstGeom prst="rect">
            <a:avLst/>
          </a:prstGeom>
          <a:noFill/>
        </p:spPr>
        <p:txBody>
          <a:bodyPr wrap="square" lIns="0" rIns="0" tIns="0" bIns="0"/>
          <a:lstStyle/>
          <a:p>
            <a:pPr algn="l">
              <a:lnSpc>
                <a:spcPts val="2400"/>
              </a:lnSpc>
            </a:pPr>
            <a:r>
              <a:rPr sz="2000" b="1" i="0" u="none">
                <a:solidFill>
                  <a:srgbClr val="FFFFFF"/>
                </a:solidFill>
                <a:latin typeface="Arial"/>
              </a:rPr>
              <a:t>1</a:t>
            </a:r>
          </a:p>
        </p:txBody>
      </p:sp>
      <p:sp>
        <p:nvSpPr>
          <p:cNvPr id="5" name="TextBox 4"/>
          <p:cNvSpPr txBox="1"/>
          <p:nvPr/>
        </p:nvSpPr>
        <p:spPr>
          <a:xfrm>
            <a:off x="1346200" y="1710630"/>
            <a:ext cx="5575399" cy="266700"/>
          </a:xfrm>
          <a:prstGeom prst="rect">
            <a:avLst/>
          </a:prstGeom>
          <a:noFill/>
        </p:spPr>
        <p:txBody>
          <a:bodyPr wrap="square" lIns="0" rIns="0" tIns="0" bIns="0"/>
          <a:lstStyle/>
          <a:p>
            <a:pPr algn="l">
              <a:lnSpc>
                <a:spcPts val="2100"/>
              </a:lnSpc>
            </a:pPr>
            <a:r>
              <a:rPr sz="1500" b="0" i="0" u="none">
                <a:solidFill>
                  <a:srgbClr val="FFFFFF"/>
                </a:solidFill>
                <a:latin typeface="Arial"/>
              </a:rPr>
              <a:t>Jakie elementy muszą znaleźć się w każdym dokumencie HTML?</a:t>
            </a:r>
          </a:p>
        </p:txBody>
      </p:sp>
      <p:sp>
        <p:nvSpPr>
          <p:cNvPr id="6" name="TextBox 5"/>
          <p:cNvSpPr txBox="1"/>
          <p:nvPr/>
        </p:nvSpPr>
        <p:spPr>
          <a:xfrm>
            <a:off x="812800" y="2129730"/>
            <a:ext cx="393700" cy="285750"/>
          </a:xfrm>
          <a:prstGeom prst="rect">
            <a:avLst/>
          </a:prstGeom>
          <a:noFill/>
        </p:spPr>
        <p:txBody>
          <a:bodyPr wrap="square" lIns="0" rIns="0" tIns="0" bIns="0"/>
          <a:lstStyle/>
          <a:p>
            <a:pPr algn="l">
              <a:lnSpc>
                <a:spcPts val="2400"/>
              </a:lnSpc>
            </a:pPr>
            <a:r>
              <a:rPr sz="2000" b="1" i="0" u="none">
                <a:solidFill>
                  <a:srgbClr val="FFFFFF"/>
                </a:solidFill>
                <a:latin typeface="Arial"/>
              </a:rPr>
              <a:t>2</a:t>
            </a:r>
          </a:p>
        </p:txBody>
      </p:sp>
      <p:sp>
        <p:nvSpPr>
          <p:cNvPr id="7" name="TextBox 6"/>
          <p:cNvSpPr txBox="1"/>
          <p:nvPr/>
        </p:nvSpPr>
        <p:spPr>
          <a:xfrm>
            <a:off x="1346200" y="2161480"/>
            <a:ext cx="3934520" cy="266700"/>
          </a:xfrm>
          <a:prstGeom prst="rect">
            <a:avLst/>
          </a:prstGeom>
          <a:noFill/>
        </p:spPr>
        <p:txBody>
          <a:bodyPr wrap="square" lIns="0" rIns="0" tIns="0" bIns="0"/>
          <a:lstStyle/>
          <a:p>
            <a:pPr algn="l">
              <a:lnSpc>
                <a:spcPts val="2100"/>
              </a:lnSpc>
            </a:pPr>
            <a:r>
              <a:rPr sz="1500" b="0" i="0" u="none">
                <a:solidFill>
                  <a:srgbClr val="FFFFFF"/>
                </a:solidFill>
                <a:latin typeface="Arial"/>
              </a:rPr>
              <a:t>Do czego służą meta charset i meta viewport?</a:t>
            </a:r>
          </a:p>
        </p:txBody>
      </p:sp>
      <p:sp>
        <p:nvSpPr>
          <p:cNvPr id="8" name="TextBox 7"/>
          <p:cNvSpPr txBox="1"/>
          <p:nvPr/>
        </p:nvSpPr>
        <p:spPr>
          <a:xfrm>
            <a:off x="812800" y="2580580"/>
            <a:ext cx="393700" cy="285750"/>
          </a:xfrm>
          <a:prstGeom prst="rect">
            <a:avLst/>
          </a:prstGeom>
          <a:noFill/>
        </p:spPr>
        <p:txBody>
          <a:bodyPr wrap="square" lIns="0" rIns="0" tIns="0" bIns="0"/>
          <a:lstStyle/>
          <a:p>
            <a:pPr algn="l">
              <a:lnSpc>
                <a:spcPts val="2400"/>
              </a:lnSpc>
            </a:pPr>
            <a:r>
              <a:rPr sz="2000" b="1" i="0" u="none">
                <a:solidFill>
                  <a:srgbClr val="FFFFFF"/>
                </a:solidFill>
                <a:latin typeface="Arial"/>
              </a:rPr>
              <a:t>3</a:t>
            </a:r>
          </a:p>
        </p:txBody>
      </p:sp>
      <p:sp>
        <p:nvSpPr>
          <p:cNvPr id="9" name="TextBox 8"/>
          <p:cNvSpPr txBox="1"/>
          <p:nvPr/>
        </p:nvSpPr>
        <p:spPr>
          <a:xfrm>
            <a:off x="1346200" y="2612330"/>
            <a:ext cx="4114502" cy="266700"/>
          </a:xfrm>
          <a:prstGeom prst="rect">
            <a:avLst/>
          </a:prstGeom>
          <a:noFill/>
        </p:spPr>
        <p:txBody>
          <a:bodyPr wrap="square" lIns="0" rIns="0" tIns="0" bIns="0"/>
          <a:lstStyle/>
          <a:p>
            <a:pPr algn="l">
              <a:lnSpc>
                <a:spcPts val="2100"/>
              </a:lnSpc>
            </a:pPr>
            <a:r>
              <a:rPr sz="1500" b="0" i="0" u="none">
                <a:solidFill>
                  <a:srgbClr val="FFFFFF"/>
                </a:solidFill>
                <a:latin typeface="Arial"/>
              </a:rPr>
              <a:t>Czym różni się article od section, a main od div?</a:t>
            </a:r>
          </a:p>
        </p:txBody>
      </p:sp>
      <p:sp>
        <p:nvSpPr>
          <p:cNvPr id="10" name="TextBox 9"/>
          <p:cNvSpPr txBox="1"/>
          <p:nvPr/>
        </p:nvSpPr>
        <p:spPr>
          <a:xfrm>
            <a:off x="812800" y="3031430"/>
            <a:ext cx="393700" cy="285750"/>
          </a:xfrm>
          <a:prstGeom prst="rect">
            <a:avLst/>
          </a:prstGeom>
          <a:noFill/>
        </p:spPr>
        <p:txBody>
          <a:bodyPr wrap="square" lIns="0" rIns="0" tIns="0" bIns="0"/>
          <a:lstStyle/>
          <a:p>
            <a:pPr algn="l">
              <a:lnSpc>
                <a:spcPts val="2400"/>
              </a:lnSpc>
            </a:pPr>
            <a:r>
              <a:rPr sz="2000" b="1" i="0" u="none">
                <a:solidFill>
                  <a:srgbClr val="FFFFFF"/>
                </a:solidFill>
                <a:latin typeface="Arial"/>
              </a:rPr>
              <a:t>4</a:t>
            </a:r>
          </a:p>
        </p:txBody>
      </p:sp>
      <p:sp>
        <p:nvSpPr>
          <p:cNvPr id="11" name="TextBox 10"/>
          <p:cNvSpPr txBox="1"/>
          <p:nvPr/>
        </p:nvSpPr>
        <p:spPr>
          <a:xfrm>
            <a:off x="1346200" y="3063180"/>
            <a:ext cx="5099447" cy="266700"/>
          </a:xfrm>
          <a:prstGeom prst="rect">
            <a:avLst/>
          </a:prstGeom>
          <a:noFill/>
        </p:spPr>
        <p:txBody>
          <a:bodyPr wrap="square" lIns="0" rIns="0" tIns="0" bIns="0"/>
          <a:lstStyle/>
          <a:p>
            <a:pPr algn="l">
              <a:lnSpc>
                <a:spcPts val="2100"/>
              </a:lnSpc>
            </a:pPr>
            <a:r>
              <a:rPr sz="1500" b="0" i="0" u="none">
                <a:solidFill>
                  <a:srgbClr val="FFFFFF"/>
                </a:solidFill>
                <a:latin typeface="Arial"/>
              </a:rPr>
              <a:t>Dlaczego nie wybieramy nagłówka według wielkości tekstu?</a:t>
            </a:r>
          </a:p>
        </p:txBody>
      </p:sp>
      <p:sp>
        <p:nvSpPr>
          <p:cNvPr id="12" name="TextBox 11"/>
          <p:cNvSpPr txBox="1"/>
          <p:nvPr/>
        </p:nvSpPr>
        <p:spPr>
          <a:xfrm>
            <a:off x="812800" y="3482280"/>
            <a:ext cx="393700" cy="285750"/>
          </a:xfrm>
          <a:prstGeom prst="rect">
            <a:avLst/>
          </a:prstGeom>
          <a:noFill/>
        </p:spPr>
        <p:txBody>
          <a:bodyPr wrap="square" lIns="0" rIns="0" tIns="0" bIns="0"/>
          <a:lstStyle/>
          <a:p>
            <a:pPr algn="l">
              <a:lnSpc>
                <a:spcPts val="2400"/>
              </a:lnSpc>
            </a:pPr>
            <a:r>
              <a:rPr sz="2000" b="1" i="0" u="none">
                <a:solidFill>
                  <a:srgbClr val="FFFFFF"/>
                </a:solidFill>
                <a:latin typeface="Arial"/>
              </a:rPr>
              <a:t>5</a:t>
            </a:r>
          </a:p>
        </p:txBody>
      </p:sp>
      <p:sp>
        <p:nvSpPr>
          <p:cNvPr id="13" name="TextBox 12"/>
          <p:cNvSpPr txBox="1"/>
          <p:nvPr/>
        </p:nvSpPr>
        <p:spPr>
          <a:xfrm>
            <a:off x="1346200" y="3514030"/>
            <a:ext cx="6020693" cy="266700"/>
          </a:xfrm>
          <a:prstGeom prst="rect">
            <a:avLst/>
          </a:prstGeom>
          <a:noFill/>
        </p:spPr>
        <p:txBody>
          <a:bodyPr wrap="square" lIns="0" rIns="0" tIns="0" bIns="0"/>
          <a:lstStyle/>
          <a:p>
            <a:pPr algn="l">
              <a:lnSpc>
                <a:spcPts val="2100"/>
              </a:lnSpc>
            </a:pPr>
            <a:r>
              <a:rPr sz="1500" b="0" i="0" u="none">
                <a:solidFill>
                  <a:srgbClr val="FFFFFF"/>
                </a:solidFill>
                <a:latin typeface="Arial"/>
              </a:rPr>
              <a:t>Co robi przeglądarka z błędnie zagnieżdżonym kodem i jak go wykryć?</a:t>
            </a:r>
          </a:p>
        </p:txBody>
      </p:sp>
      <p:sp>
        <p:nvSpPr>
          <p:cNvPr id="14" name="TextBox 13"/>
          <p:cNvSpPr txBox="1"/>
          <p:nvPr/>
        </p:nvSpPr>
        <p:spPr>
          <a:xfrm>
            <a:off x="812800" y="6146800"/>
            <a:ext cx="10604500" cy="355600"/>
          </a:xfrm>
          <a:prstGeom prst="rect">
            <a:avLst/>
          </a:prstGeom>
          <a:noFill/>
        </p:spPr>
        <p:txBody>
          <a:bodyPr wrap="square" lIns="0" rIns="0" tIns="0" bIns="0"/>
          <a:lstStyle/>
          <a:p>
            <a:pPr algn="l">
              <a:lnSpc>
                <a:spcPts val="1439"/>
              </a:lnSpc>
            </a:pPr>
            <a:r>
              <a:rPr sz="1200" b="0" i="0" u="none">
                <a:solidFill>
                  <a:srgbClr val="FFFFFF"/>
                </a:solidFill>
                <a:latin typeface="Arial"/>
              </a:rPr>
              <a:t>Źródła: WHATWG HTML Living Standard, MDN Web Docs (HTML elements reference), W3C Markup Validation Service / Nu Html Checker, arkusze CKE INF.03</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1.02 Struktura dokumentu HTML</dc:title>
  <dc:subject/>
  <dc:creator>Damian Radzik</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