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pamięci operacyjnej. Historyczne moduły i DDR–DDR3 w skrócie, szczegółowo DDR5 i parametry. Na końcu aktualna sytuacja rynkowa — ceny pamięci w 2026 r. to ważny temat przy doborze sprzętu.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Brak wystarczającej ilości RAM powoduje korzystanie z pliku wymiany na dysku — system dramatycznie zwalnia.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SDRAM = Synchronous DRAM: pracuje zsynchronizowana z zegarem magistrali. Wszystkie DDR to odmiany SDRAM.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Ze starej prezentacji zostały najważniejsze fakty. RIMM wymagał zaślepek (CRIMM) w pustych gniazdach — ciekawostka.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Stary wzór: DDR-200 (PC-1600) = 64 bity × 2 × 100 MHz / 8 = 1,6 GB/s. W trybie dwukanałowym przepustowość się podwaja.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Wartości JEDEC to standard; zestawy „gamingowe” z profilem XMP/EXPO są szybsze (np. DDR5-8000+). Stara prezentacja miała osobne slajdy dla każdej generacji — tu jedna tabela.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Uwaga przy DDR5: pierwsze uruchomienie trwa długo (trening pamięci) — to normalne, nie awaria.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Wniosek: nowsza pamięć ma wyższe CL, ale rzeczywiste opóźnienie w nanosekundach bywa podobne — za to przepustowość jest dużo wyższa. Bez włączenia XMP/EXPO pamięć działa w wolnym trybie JEDEC.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Gniazda do trybu dwukanałowego są opisane w instrukcji płyty — częsty błąd uczniów to montaż dwóch modułów obok siebie w A1 i A2.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CAMM2 powstał, bo SO-DIMM nie nadąża z szybkością, a lutowana pamięć uniemożliwia rozbudowę. Dell zaproponował pierwszą wersję, potem JEDEC ustandaryzował format.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Sytuacja zmienia się szybko — warto sprawdzić aktualne ceny na lekcji. Media nazywają zjawisko „RAMageddon”. To dobry przykład, jak rynek AI wpływa na zwykłe komputery.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2: 6000 MT/s, opóźnienie CAS 30 cykli; 30 × 2000 / 6000 = 10 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6D3FD0"/>
                </a:solidFill>
                <a:latin typeface="Arial"/>
              </a:rPr>
              <a:t>Budowa komputera · Lekcja 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616200"/>
            <a:ext cx="60071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Pamięć RAM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6195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Od modułów SIMM do DDR5, CAMM2 i kryzysu cen pamięci w 2026 roku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Czym jest RAM?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Pamięć operacyjna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Przechowuje uruchomione programy, ich dane i wyniki. Po wyłączeniu zasilania traci zawartość (ulotna).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Dostęp swobodny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Random Access Memory — każdą komórkę odczytamy równie szybko, niezależnie od położenia.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Hierarchia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Rejestry → cache → RAM → dysk. Im dalej od procesora, tym więcej miejsca, ale wolniej.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4 · Pamięć RAM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RODZAJE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SRAM i DRAM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59000"/>
                <a:gridCol w="3937000"/>
                <a:gridCol w="4470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SRAM (statyczna)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DRAM (dynamiczna)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Komórka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przerzutnik — ok. 6 tranzystorów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 tranzystor + 1 kondensator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Odświeżanie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niepotrzebne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co kilkadziesiąt ms — kondensator się rozładowuje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Szybkość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bardzo szybka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wolniejsza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Gęstość i cena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mała gęstość, drogo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duża gęstość, tanio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cache procesora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pamięć operacyjna, VRAM (GDDR), HBM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4 · Pamięć RAM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Rozwój modułów pamięci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3431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13000"/>
                <a:gridCol w="1905000"/>
                <a:gridCol w="1778000"/>
                <a:gridCol w="4470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Moduł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Styki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Czasy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DIP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—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lata 80.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pojedyncze układy w podstawkach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SIPP / SIMM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30 / 72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1983–1997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jednostronne styki; SIMM montowane parami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DIMM SDR SDRAM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168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1996–2002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66–133 MHz, do ok. 1 GB/s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RIMM (RDRAM)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184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1999–2002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Rambus: drogie licencje, wycofane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DDR / DDR2 / DDR3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184 / 240 / 240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2000–2015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podwojona szybkość transferu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DDR4 / DDR5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288 / 288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2014 / 2021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różne wycięcia — niezamienne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4 · Pamięć RAM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ZASADA DZIAŁANIA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Double Data Rate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106045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DDR przesyła dane na </a:t>
            </a:r>
            <a:r>
              <a:rPr sz="1500" b="1" i="0" u="none">
                <a:solidFill>
                  <a:srgbClr val="6D3FD0"/>
                </a:solidFill>
                <a:latin typeface="Arial"/>
              </a:rPr>
              <a:t>obu zboczach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zegara — rosnącym i opadającym — więc przy tym samym zegarze przepustowość jest dwa razy większa.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712641"/>
            <a:ext cx="10566400" cy="838200"/>
          </a:xfrm>
          <a:prstGeom prst="roundRect">
            <a:avLst>
              <a:gd name="adj" fmla="val 9090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2712641"/>
            <a:ext cx="38100" cy="838200"/>
          </a:xfrm>
          <a:prstGeom prst="rect">
            <a:avLst/>
          </a:prstGeom>
          <a:solidFill>
            <a:srgbClr val="6D3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2865041"/>
            <a:ext cx="101092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Przepustowość modułu = szerokość magistrali (64 bity) × liczba transferów na sekundę / 8</a:t>
            </a:r>
            <a:br/>
            <a:r>
              <a:rPr sz="1500" b="0" i="0" u="none">
                <a:solidFill>
                  <a:srgbClr val="142033"/>
                </a:solidFill>
                <a:latin typeface="Arial"/>
              </a:rPr>
              <a:t>DDR5-6000: 64 × 6000 mln / 8 = </a:t>
            </a:r>
            <a:r>
              <a:rPr sz="1500" b="1" i="0" u="none">
                <a:solidFill>
                  <a:srgbClr val="6D3FD0"/>
                </a:solidFill>
                <a:latin typeface="Arial"/>
              </a:rPr>
              <a:t>48 GB/s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(jeden moduł)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3855641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Oznaczenie </a:t>
            </a:r>
            <a:r>
              <a:rPr sz="1400" b="1" i="0" u="none">
                <a:solidFill>
                  <a:srgbClr val="6D3FD0"/>
                </a:solidFill>
                <a:latin typeface="Arial"/>
              </a:rPr>
              <a:t>DDR5-6000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to 6000 MT/s (mega transferów na sekundę), a nie 6000 MHz — zegar jest dwa razy niższy.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4 · Pamięć RAM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GENERACJE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DDR do DDR5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3622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51000"/>
                <a:gridCol w="1651000"/>
                <a:gridCol w="2540000"/>
                <a:gridCol w="2794000"/>
                <a:gridCol w="1930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Generacja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Napięcie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Szybkość (JEDEC)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Maks. moduł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Nowości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DDR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2,5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200–400 MT/s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 GB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oba zbocza zegara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43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DDR2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1,8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400–1066 MT/s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 GB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terminacja w układzie (ODT)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DDR3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1,5 / 1,35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800–2133 MT/s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16 GB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niższy pobór, XMP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DDR4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1,2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1600–3200 MT/s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64 GB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grupy banków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11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DDR5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1,1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4800–8800 MT/s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64 GB (więcej w serwerach)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PMIC, dwa kanały na moduł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541441"/>
            <a:ext cx="4826000" cy="11557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12800" y="5747941"/>
            <a:ext cx="486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DDR4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wycięcie na prawo od środka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5200" y="4541441"/>
            <a:ext cx="4826000" cy="11557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45200" y="5747941"/>
            <a:ext cx="486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DDR5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wycięcie na lewo od środka (przerywana linia = środek)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4 · Pamięć RAM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DDR5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Co nowego w DDR5?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Dwa kanały na moduł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Moduł ma dwa niezależne 32-bitowe podkanały — lepsza równoległość.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PMIC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Układ zasilania przeniesiony z płyty na moduł — stabilniejsze napięcie, więcej ciepła.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On-die ECC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Korekcja błędów wewnątrz układów — ale to </a:t>
            </a:r>
            <a:r>
              <a:rPr sz="1200" b="1" i="0" u="none">
                <a:solidFill>
                  <a:srgbClr val="6D3FD0"/>
                </a:solidFill>
                <a:latin typeface="Arial"/>
              </a:rPr>
              <a:t>nie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pełne ECC znane z serwerów.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CUDIMM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Moduły z własnym układem zegara (CKD) — stabilne wysokie prędkości, od platformy Intel Core Ultra 200S.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4 · Pamięć RAM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PARAMETRY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czytać parametry pamięci?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6350000" cy="20066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51000"/>
                <a:gridCol w="1778000"/>
                <a:gridCol w="29210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Parametr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Szybkość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6000 MT/s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transfery na sekundę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CL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opóźnienie CAS w cyklach zegara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Timingi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30-38-38-96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CL-tRCD-tRP-tRAS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Napięcie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1,35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wyższe przy XMP/EXPO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Profil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XMP / EXPO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gotowe podkręcenie w UEFI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7467600" y="1874441"/>
            <a:ext cx="3911600" cy="1104900"/>
          </a:xfrm>
          <a:prstGeom prst="roundRect">
            <a:avLst>
              <a:gd name="adj" fmla="val 6896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467600" y="1874441"/>
            <a:ext cx="38100" cy="1104900"/>
          </a:xfrm>
          <a:prstGeom prst="rect">
            <a:avLst/>
          </a:prstGeom>
          <a:solidFill>
            <a:srgbClr val="6D3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734300" y="2026841"/>
            <a:ext cx="34544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Opóźnienie w ns = CL × 2000 / MT/s</a:t>
            </a:r>
            <a:br/>
            <a:r>
              <a:rPr sz="1500" b="0" i="0" u="none">
                <a:solidFill>
                  <a:srgbClr val="142033"/>
                </a:solidFill>
                <a:latin typeface="Arial"/>
              </a:rPr>
              <a:t>DDR5-6000 CL30 → </a:t>
            </a:r>
            <a:r>
              <a:rPr sz="1500" b="1" i="0" u="none">
                <a:solidFill>
                  <a:srgbClr val="6D3FD0"/>
                </a:solidFill>
                <a:latin typeface="Arial"/>
              </a:rPr>
              <a:t>10 ns</a:t>
            </a:r>
            <a:br/>
            <a:r>
              <a:rPr sz="1500" b="0" i="0" u="none">
                <a:solidFill>
                  <a:srgbClr val="142033"/>
                </a:solidFill>
                <a:latin typeface="Arial"/>
              </a:rPr>
              <a:t>DDR4-3200 CL16 → </a:t>
            </a:r>
            <a:r>
              <a:rPr sz="1500" b="1" i="0" u="none">
                <a:solidFill>
                  <a:srgbClr val="6D3FD0"/>
                </a:solidFill>
                <a:latin typeface="Arial"/>
              </a:rPr>
              <a:t>10 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4 · Pamięć RAM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KONFIGURACJA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Tryb dwukanałowy i ECC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Dual channel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Dwa moduły w odpowiednich gniazdach (zwykle A2 i B2) — podwójna przepustowość. Jeden moduł to strata wydajności, zwłaszcza dla iGPU.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Cztery moduły DDR5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Bardziej obciążają kontroler — zwykle działają wolniej niż dwa. Lepiej 2 × 32 GB niż 4 × 16 GB.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ECC i RDIMM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Pełna korekcja błędów i moduły buforowane — serwery i stacje robocze. Wymagają obsługi przez procesor i płytę.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734197"/>
            <a:ext cx="4318000" cy="17526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914650" y="5524897"/>
            <a:ext cx="5461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A1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54400" y="5524897"/>
            <a:ext cx="5461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A2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02100" y="5524897"/>
            <a:ext cx="5461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B1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641850" y="5524897"/>
            <a:ext cx="5461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B2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638800" y="4155182"/>
            <a:ext cx="190500" cy="190500"/>
          </a:xfrm>
          <a:prstGeom prst="roundRect">
            <a:avLst>
              <a:gd name="adj" fmla="val 20000"/>
            </a:avLst>
          </a:prstGeom>
          <a:solidFill>
            <a:srgbClr val="C9B0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5930900" y="4143177"/>
            <a:ext cx="2442071" cy="2146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9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kontroler pamięci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w procesorze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638800" y="4484092"/>
            <a:ext cx="190500" cy="190500"/>
          </a:xfrm>
          <a:prstGeom prst="roundRect">
            <a:avLst>
              <a:gd name="adj" fmla="val 20000"/>
            </a:avLst>
          </a:prstGeom>
          <a:solidFill>
            <a:srgbClr val="6D3FD0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5930900" y="4472087"/>
            <a:ext cx="1977827" cy="2146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9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kanał A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gniazda A1, A2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638800" y="4813002"/>
            <a:ext cx="190500" cy="190500"/>
          </a:xfrm>
          <a:prstGeom prst="roundRect">
            <a:avLst>
              <a:gd name="adj" fmla="val 20000"/>
            </a:avLst>
          </a:prstGeom>
          <a:solidFill>
            <a:srgbClr val="1D5FD0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5930900" y="4800997"/>
            <a:ext cx="2002234" cy="2146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9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kanał B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gniazda B1, B2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638800" y="5141912"/>
            <a:ext cx="190500" cy="190500"/>
          </a:xfrm>
          <a:prstGeom prst="roundRect">
            <a:avLst>
              <a:gd name="adj" fmla="val 20000"/>
            </a:avLst>
          </a:prstGeom>
          <a:solidFill>
            <a:srgbClr val="3E9B63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5930900" y="5129907"/>
            <a:ext cx="2984004" cy="2146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9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moduły w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A2 i B2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oba kanały pracują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4 · Pamięć RAM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FORMATY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Moduły w laptopach i nie tylko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40000"/>
                <a:gridCol w="3683000"/>
                <a:gridCol w="4343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Format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Gdzie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DIMM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komputery stacjonarne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133 mm długości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SO-DIMM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laptopy, mini PC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69 mm, wymienny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LPDDR5X (lutowane)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ultrabooki, telefony, Apple 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oszczędne, szybkie, bez wymiany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CAMM2 / LPCAMM2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nowe laptopy (od 2024)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płaski moduł dociskany śrubami — szybki i wymienny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HBM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karty AI, akceleratory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stosy układów obok procesora, ogromna przepustowość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6D3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 opracowaniu: </a:t>
            </a:r>
            <a:r>
              <a:rPr sz="1200" b="1" i="0" u="none">
                <a:solidFill>
                  <a:srgbClr val="6D3FD0"/>
                </a:solidFill>
                <a:latin typeface="Arial"/>
              </a:rPr>
              <a:t>LPDDR6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(standard JEDEC z 2025 r.) i </a:t>
            </a:r>
            <a:r>
              <a:rPr sz="1200" b="1" i="0" u="none">
                <a:solidFill>
                  <a:srgbClr val="6D3FD0"/>
                </a:solidFill>
                <a:latin typeface="Arial"/>
              </a:rPr>
              <a:t>DDR6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kolejne generacje dla urządzeń mobilnych i PC.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4 · Pamięć RAM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RYNEK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Kryzys cen pamięci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81600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09391"/>
            <a:ext cx="469900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6D3FD0"/>
                </a:solidFill>
                <a:latin typeface="Arial"/>
              </a:rPr>
              <a:t>90–95%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655491"/>
            <a:ext cx="46990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wzrost cen kontraktowych DRAM w I kw. 2026 r. (TrendForce)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97600" y="1874441"/>
            <a:ext cx="5181600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57950" y="2109391"/>
            <a:ext cx="469900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6D3FD0"/>
                </a:solidFill>
                <a:latin typeface="Arial"/>
              </a:rPr>
              <a:t>2027+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57950" y="2655491"/>
            <a:ext cx="46990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do kiedy producenci przewidują niedobory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408561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61811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Przyczyna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90068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Producenci (Samsung, SK hynix, Micron) przestawiają linie na pamięć HBM dla akceleratorów AI.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97600" y="3408561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32550" y="361811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Skutki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32550" y="390068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Droższe moduły DDR5 i DDR4, droższe laptopy, telefony, karty graficzne i dyski SSD.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4 · Pamięć RAM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9B0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19913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DRAM trzeba odświeżać, a SRAM nie?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538569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oznacza zapis DDR5-6000 CL30 i jakie to opóźnienie w ns?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560417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W które gniazda włożysz dwa moduły, aby działały dwukanałowo?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42188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w 2026 r. pamięć RAM mocno podrożała?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JEDEC, TrendForce, dokumentacja płyt głównych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Sprzęt 4: Pamięć RAM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