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8" r:id="rId23"/>
    <p:sldId id="277"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mian Radzik" userId="2c0bebdc908efcab" providerId="LiveId" clId="{E13B423F-4713-4885-B5F1-3DCD2290E293}"/>
    <pc:docChg chg="custSel modSld">
      <pc:chgData name="Damian Radzik" userId="2c0bebdc908efcab" providerId="LiveId" clId="{E13B423F-4713-4885-B5F1-3DCD2290E293}" dt="2018-10-04T12:01:32.757" v="12" actId="27636"/>
      <pc:docMkLst>
        <pc:docMk/>
      </pc:docMkLst>
      <pc:sldChg chg="modSp">
        <pc:chgData name="Damian Radzik" userId="2c0bebdc908efcab" providerId="LiveId" clId="{E13B423F-4713-4885-B5F1-3DCD2290E293}" dt="2018-10-04T12:01:32.402" v="0" actId="27636"/>
        <pc:sldMkLst>
          <pc:docMk/>
          <pc:sldMk cId="1447101193" sldId="263"/>
        </pc:sldMkLst>
        <pc:spChg chg="mod">
          <ac:chgData name="Damian Radzik" userId="2c0bebdc908efcab" providerId="LiveId" clId="{E13B423F-4713-4885-B5F1-3DCD2290E293}" dt="2018-10-04T12:01:32.402" v="0" actId="27636"/>
          <ac:spMkLst>
            <pc:docMk/>
            <pc:sldMk cId="1447101193" sldId="263"/>
            <ac:spMk id="3" creationId="{EE8FC3C6-F129-4BE5-8716-574500F047DA}"/>
          </ac:spMkLst>
        </pc:spChg>
      </pc:sldChg>
      <pc:sldChg chg="modSp">
        <pc:chgData name="Damian Radzik" userId="2c0bebdc908efcab" providerId="LiveId" clId="{E13B423F-4713-4885-B5F1-3DCD2290E293}" dt="2018-10-04T12:01:32.433" v="1" actId="27636"/>
        <pc:sldMkLst>
          <pc:docMk/>
          <pc:sldMk cId="1364370983" sldId="264"/>
        </pc:sldMkLst>
        <pc:spChg chg="mod">
          <ac:chgData name="Damian Radzik" userId="2c0bebdc908efcab" providerId="LiveId" clId="{E13B423F-4713-4885-B5F1-3DCD2290E293}" dt="2018-10-04T12:01:32.433" v="1" actId="27636"/>
          <ac:spMkLst>
            <pc:docMk/>
            <pc:sldMk cId="1364370983" sldId="264"/>
            <ac:spMk id="3" creationId="{0330AB4B-8812-4BB0-9344-1B26623AFA34}"/>
          </ac:spMkLst>
        </pc:spChg>
      </pc:sldChg>
      <pc:sldChg chg="modSp">
        <pc:chgData name="Damian Radzik" userId="2c0bebdc908efcab" providerId="LiveId" clId="{E13B423F-4713-4885-B5F1-3DCD2290E293}" dt="2018-10-04T12:01:32.449" v="2" actId="27636"/>
        <pc:sldMkLst>
          <pc:docMk/>
          <pc:sldMk cId="2648397124" sldId="265"/>
        </pc:sldMkLst>
        <pc:spChg chg="mod">
          <ac:chgData name="Damian Radzik" userId="2c0bebdc908efcab" providerId="LiveId" clId="{E13B423F-4713-4885-B5F1-3DCD2290E293}" dt="2018-10-04T12:01:32.449" v="2" actId="27636"/>
          <ac:spMkLst>
            <pc:docMk/>
            <pc:sldMk cId="2648397124" sldId="265"/>
            <ac:spMk id="3" creationId="{4B82079D-C5BC-43E5-A75A-E9BE24CAE0AA}"/>
          </ac:spMkLst>
        </pc:spChg>
      </pc:sldChg>
      <pc:sldChg chg="modSp">
        <pc:chgData name="Damian Radzik" userId="2c0bebdc908efcab" providerId="LiveId" clId="{E13B423F-4713-4885-B5F1-3DCD2290E293}" dt="2018-10-04T12:01:32.469" v="3" actId="27636"/>
        <pc:sldMkLst>
          <pc:docMk/>
          <pc:sldMk cId="3354215446" sldId="266"/>
        </pc:sldMkLst>
        <pc:spChg chg="mod">
          <ac:chgData name="Damian Radzik" userId="2c0bebdc908efcab" providerId="LiveId" clId="{E13B423F-4713-4885-B5F1-3DCD2290E293}" dt="2018-10-04T12:01:32.469" v="3" actId="27636"/>
          <ac:spMkLst>
            <pc:docMk/>
            <pc:sldMk cId="3354215446" sldId="266"/>
            <ac:spMk id="3" creationId="{A14FD4DD-6DDD-4E51-AB84-71E98C1587FC}"/>
          </ac:spMkLst>
        </pc:spChg>
      </pc:sldChg>
      <pc:sldChg chg="modSp">
        <pc:chgData name="Damian Radzik" userId="2c0bebdc908efcab" providerId="LiveId" clId="{E13B423F-4713-4885-B5F1-3DCD2290E293}" dt="2018-10-04T12:01:32.493" v="4" actId="27636"/>
        <pc:sldMkLst>
          <pc:docMk/>
          <pc:sldMk cId="1293439162" sldId="268"/>
        </pc:sldMkLst>
        <pc:spChg chg="mod">
          <ac:chgData name="Damian Radzik" userId="2c0bebdc908efcab" providerId="LiveId" clId="{E13B423F-4713-4885-B5F1-3DCD2290E293}" dt="2018-10-04T12:01:32.493" v="4" actId="27636"/>
          <ac:spMkLst>
            <pc:docMk/>
            <pc:sldMk cId="1293439162" sldId="268"/>
            <ac:spMk id="3" creationId="{9D5AA028-57D5-4F89-A130-101E68859D0A}"/>
          </ac:spMkLst>
        </pc:spChg>
      </pc:sldChg>
      <pc:sldChg chg="modSp">
        <pc:chgData name="Damian Radzik" userId="2c0bebdc908efcab" providerId="LiveId" clId="{E13B423F-4713-4885-B5F1-3DCD2290E293}" dt="2018-10-04T12:01:32.529" v="5" actId="27636"/>
        <pc:sldMkLst>
          <pc:docMk/>
          <pc:sldMk cId="837438939" sldId="269"/>
        </pc:sldMkLst>
        <pc:spChg chg="mod">
          <ac:chgData name="Damian Radzik" userId="2c0bebdc908efcab" providerId="LiveId" clId="{E13B423F-4713-4885-B5F1-3DCD2290E293}" dt="2018-10-04T12:01:32.529" v="5" actId="27636"/>
          <ac:spMkLst>
            <pc:docMk/>
            <pc:sldMk cId="837438939" sldId="269"/>
            <ac:spMk id="3" creationId="{79B9A6B1-9D2E-4EF8-BA87-A8F69D1F2C86}"/>
          </ac:spMkLst>
        </pc:spChg>
      </pc:sldChg>
      <pc:sldChg chg="modSp">
        <pc:chgData name="Damian Radzik" userId="2c0bebdc908efcab" providerId="LiveId" clId="{E13B423F-4713-4885-B5F1-3DCD2290E293}" dt="2018-10-04T12:01:32.573" v="6" actId="27636"/>
        <pc:sldMkLst>
          <pc:docMk/>
          <pc:sldMk cId="3246064542" sldId="279"/>
        </pc:sldMkLst>
        <pc:spChg chg="mod">
          <ac:chgData name="Damian Radzik" userId="2c0bebdc908efcab" providerId="LiveId" clId="{E13B423F-4713-4885-B5F1-3DCD2290E293}" dt="2018-10-04T12:01:32.573" v="6" actId="27636"/>
          <ac:spMkLst>
            <pc:docMk/>
            <pc:sldMk cId="3246064542" sldId="279"/>
            <ac:spMk id="3" creationId="{7839E0B7-4486-43DB-9C76-49424B216E39}"/>
          </ac:spMkLst>
        </pc:spChg>
      </pc:sldChg>
      <pc:sldChg chg="modSp">
        <pc:chgData name="Damian Radzik" userId="2c0bebdc908efcab" providerId="LiveId" clId="{E13B423F-4713-4885-B5F1-3DCD2290E293}" dt="2018-10-04T12:01:32.597" v="7" actId="27636"/>
        <pc:sldMkLst>
          <pc:docMk/>
          <pc:sldMk cId="100469669" sldId="280"/>
        </pc:sldMkLst>
        <pc:spChg chg="mod">
          <ac:chgData name="Damian Radzik" userId="2c0bebdc908efcab" providerId="LiveId" clId="{E13B423F-4713-4885-B5F1-3DCD2290E293}" dt="2018-10-04T12:01:32.597" v="7" actId="27636"/>
          <ac:spMkLst>
            <pc:docMk/>
            <pc:sldMk cId="100469669" sldId="280"/>
            <ac:spMk id="3" creationId="{D5084ADB-660E-4F0A-83A0-A9ECC8C6B207}"/>
          </ac:spMkLst>
        </pc:spChg>
      </pc:sldChg>
      <pc:sldChg chg="modSp">
        <pc:chgData name="Damian Radzik" userId="2c0bebdc908efcab" providerId="LiveId" clId="{E13B423F-4713-4885-B5F1-3DCD2290E293}" dt="2018-10-04T12:01:32.649" v="8" actId="27636"/>
        <pc:sldMkLst>
          <pc:docMk/>
          <pc:sldMk cId="2485870865" sldId="285"/>
        </pc:sldMkLst>
        <pc:spChg chg="mod">
          <ac:chgData name="Damian Radzik" userId="2c0bebdc908efcab" providerId="LiveId" clId="{E13B423F-4713-4885-B5F1-3DCD2290E293}" dt="2018-10-04T12:01:32.649" v="8" actId="27636"/>
          <ac:spMkLst>
            <pc:docMk/>
            <pc:sldMk cId="2485870865" sldId="285"/>
            <ac:spMk id="3" creationId="{4EB160B3-1DAB-48E1-9A02-6CB20D749E4E}"/>
          </ac:spMkLst>
        </pc:spChg>
      </pc:sldChg>
      <pc:sldChg chg="modSp">
        <pc:chgData name="Damian Radzik" userId="2c0bebdc908efcab" providerId="LiveId" clId="{E13B423F-4713-4885-B5F1-3DCD2290E293}" dt="2018-10-04T12:01:32.693" v="9" actId="27636"/>
        <pc:sldMkLst>
          <pc:docMk/>
          <pc:sldMk cId="1190989479" sldId="292"/>
        </pc:sldMkLst>
        <pc:spChg chg="mod">
          <ac:chgData name="Damian Radzik" userId="2c0bebdc908efcab" providerId="LiveId" clId="{E13B423F-4713-4885-B5F1-3DCD2290E293}" dt="2018-10-04T12:01:32.693" v="9" actId="27636"/>
          <ac:spMkLst>
            <pc:docMk/>
            <pc:sldMk cId="1190989479" sldId="292"/>
            <ac:spMk id="3" creationId="{8DF13523-B63C-49B2-A02B-33EEA53F3537}"/>
          </ac:spMkLst>
        </pc:spChg>
      </pc:sldChg>
      <pc:sldChg chg="modSp">
        <pc:chgData name="Damian Radzik" userId="2c0bebdc908efcab" providerId="LiveId" clId="{E13B423F-4713-4885-B5F1-3DCD2290E293}" dt="2018-10-04T12:01:32.721" v="10" actId="27636"/>
        <pc:sldMkLst>
          <pc:docMk/>
          <pc:sldMk cId="3965875805" sldId="295"/>
        </pc:sldMkLst>
        <pc:spChg chg="mod">
          <ac:chgData name="Damian Radzik" userId="2c0bebdc908efcab" providerId="LiveId" clId="{E13B423F-4713-4885-B5F1-3DCD2290E293}" dt="2018-10-04T12:01:32.721" v="10" actId="27636"/>
          <ac:spMkLst>
            <pc:docMk/>
            <pc:sldMk cId="3965875805" sldId="295"/>
            <ac:spMk id="3" creationId="{E84A1DB4-6C81-4131-A4D5-8AA1CA6502E3}"/>
          </ac:spMkLst>
        </pc:spChg>
      </pc:sldChg>
      <pc:sldChg chg="modSp">
        <pc:chgData name="Damian Radzik" userId="2c0bebdc908efcab" providerId="LiveId" clId="{E13B423F-4713-4885-B5F1-3DCD2290E293}" dt="2018-10-04T12:01:32.733" v="11" actId="27636"/>
        <pc:sldMkLst>
          <pc:docMk/>
          <pc:sldMk cId="611734518" sldId="296"/>
        </pc:sldMkLst>
        <pc:spChg chg="mod">
          <ac:chgData name="Damian Radzik" userId="2c0bebdc908efcab" providerId="LiveId" clId="{E13B423F-4713-4885-B5F1-3DCD2290E293}" dt="2018-10-04T12:01:32.733" v="11" actId="27636"/>
          <ac:spMkLst>
            <pc:docMk/>
            <pc:sldMk cId="611734518" sldId="296"/>
            <ac:spMk id="3" creationId="{ACC6B780-FA08-4C08-B5E7-8E9252CE3B82}"/>
          </ac:spMkLst>
        </pc:spChg>
      </pc:sldChg>
      <pc:sldChg chg="modSp">
        <pc:chgData name="Damian Radzik" userId="2c0bebdc908efcab" providerId="LiveId" clId="{E13B423F-4713-4885-B5F1-3DCD2290E293}" dt="2018-10-04T12:01:32.757" v="12" actId="27636"/>
        <pc:sldMkLst>
          <pc:docMk/>
          <pc:sldMk cId="3195311937" sldId="298"/>
        </pc:sldMkLst>
        <pc:spChg chg="mod">
          <ac:chgData name="Damian Radzik" userId="2c0bebdc908efcab" providerId="LiveId" clId="{E13B423F-4713-4885-B5F1-3DCD2290E293}" dt="2018-10-04T12:01:32.757" v="12" actId="27636"/>
          <ac:spMkLst>
            <pc:docMk/>
            <pc:sldMk cId="3195311937" sldId="298"/>
            <ac:spMk id="3" creationId="{702F2EA7-1C40-48AC-9218-72DA306E3A31}"/>
          </ac:spMkLst>
        </pc:spChg>
      </pc:sldChg>
    </pc:docChg>
  </pc:docChgLst>
  <pc:docChgLst>
    <pc:chgData name="Damian Radzik" userId="9b6437a5cc3fe03b" providerId="LiveId" clId="{BFF1EC83-BDAB-42AA-9DC7-A40D11E94579}"/>
    <pc:docChg chg="custSel modSld">
      <pc:chgData name="Damian Radzik" userId="9b6437a5cc3fe03b" providerId="LiveId" clId="{BFF1EC83-BDAB-42AA-9DC7-A40D11E94579}" dt="2022-03-09T10:25:12.801" v="48" actId="20577"/>
      <pc:docMkLst>
        <pc:docMk/>
      </pc:docMkLst>
      <pc:sldChg chg="modSp mod">
        <pc:chgData name="Damian Radzik" userId="9b6437a5cc3fe03b" providerId="LiveId" clId="{BFF1EC83-BDAB-42AA-9DC7-A40D11E94579}" dt="2022-03-09T10:25:12.801" v="48" actId="20577"/>
        <pc:sldMkLst>
          <pc:docMk/>
          <pc:sldMk cId="2017900498" sldId="259"/>
        </pc:sldMkLst>
        <pc:spChg chg="mod">
          <ac:chgData name="Damian Radzik" userId="9b6437a5cc3fe03b" providerId="LiveId" clId="{BFF1EC83-BDAB-42AA-9DC7-A40D11E94579}" dt="2022-03-09T10:25:12.801" v="48" actId="20577"/>
          <ac:spMkLst>
            <pc:docMk/>
            <pc:sldMk cId="2017900498" sldId="259"/>
            <ac:spMk id="3" creationId="{CEB74D95-62B3-4CC8-86E5-1AD7DF18CD0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pl-PL"/>
              <a:t>Kliknij, aby edytować styl</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pl-PL"/>
              <a:t>Kliknij, aby edytować styl wzorca podtytułu</a:t>
            </a:r>
            <a:endParaRPr lang="en-US" dirty="0"/>
          </a:p>
        </p:txBody>
      </p:sp>
      <p:sp>
        <p:nvSpPr>
          <p:cNvPr id="4" name="Date Placeholder 3"/>
          <p:cNvSpPr>
            <a:spLocks noGrp="1"/>
          </p:cNvSpPr>
          <p:nvPr>
            <p:ph type="dt" sz="half" idx="10"/>
          </p:nvPr>
        </p:nvSpPr>
        <p:spPr/>
        <p:txBody>
          <a:bodyPr/>
          <a:lstStyle>
            <a:lvl1pPr algn="l">
              <a:defRPr/>
            </a:lvl1pPr>
          </a:lstStyle>
          <a:p>
            <a:fld id="{B7BDDFBA-4DE5-4BEF-86C9-377FD23B9A99}" type="datetimeFigureOut">
              <a:rPr lang="pl-PL" smtClean="0"/>
              <a:t>09.03.2022</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DFEA858D-47E2-42AF-AE62-F272C25ED5D4}" type="slidenum">
              <a:rPr lang="pl-PL" smtClean="0"/>
              <a:t>‹#›</a:t>
            </a:fld>
            <a:endParaRPr lang="pl-PL"/>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5527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Content Placeholder 2"/>
          <p:cNvSpPr>
            <a:spLocks noGrp="1"/>
          </p:cNvSpPr>
          <p:nvPr>
            <p:ph idx="1"/>
          </p:nvPr>
        </p:nvSpPr>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B7BDDFBA-4DE5-4BEF-86C9-377FD23B9A99}" type="datetimeFigureOut">
              <a:rPr lang="pl-PL" smtClean="0"/>
              <a:t>09.03.2022</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DFEA858D-47E2-42AF-AE62-F272C25ED5D4}" type="slidenum">
              <a:rPr lang="pl-PL" smtClean="0"/>
              <a:t>‹#›</a:t>
            </a:fld>
            <a:endParaRPr lang="pl-PL"/>
          </a:p>
        </p:txBody>
      </p:sp>
    </p:spTree>
    <p:extLst>
      <p:ext uri="{BB962C8B-B14F-4D97-AF65-F5344CB8AC3E}">
        <p14:creationId xmlns:p14="http://schemas.microsoft.com/office/powerpoint/2010/main" val="15565373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Nagłówek sekcji">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pl-PL"/>
              <a:t>Kliknij, aby edytować styl</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Edytuj style wzorca tekstu</a:t>
            </a:r>
          </a:p>
        </p:txBody>
      </p:sp>
      <p:sp>
        <p:nvSpPr>
          <p:cNvPr id="4" name="Date Placeholder 3"/>
          <p:cNvSpPr>
            <a:spLocks noGrp="1"/>
          </p:cNvSpPr>
          <p:nvPr>
            <p:ph type="dt" sz="half" idx="10"/>
          </p:nvPr>
        </p:nvSpPr>
        <p:spPr/>
        <p:txBody>
          <a:bodyPr/>
          <a:lstStyle/>
          <a:p>
            <a:fld id="{B7BDDFBA-4DE5-4BEF-86C9-377FD23B9A99}" type="datetimeFigureOut">
              <a:rPr lang="pl-PL" smtClean="0"/>
              <a:t>09.03.2022</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DFEA858D-47E2-42AF-AE62-F272C25ED5D4}" type="slidenum">
              <a:rPr lang="pl-PL" smtClean="0"/>
              <a:t>‹#›</a:t>
            </a:fld>
            <a:endParaRPr lang="pl-PL"/>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1846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pl-PL"/>
              <a:t>Kliknij, aby edytować styl</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Date Placeholder 4"/>
          <p:cNvSpPr>
            <a:spLocks noGrp="1"/>
          </p:cNvSpPr>
          <p:nvPr>
            <p:ph type="dt" sz="half" idx="10"/>
          </p:nvPr>
        </p:nvSpPr>
        <p:spPr/>
        <p:txBody>
          <a:bodyPr/>
          <a:lstStyle/>
          <a:p>
            <a:fld id="{B7BDDFBA-4DE5-4BEF-86C9-377FD23B9A99}" type="datetimeFigureOut">
              <a:rPr lang="pl-PL" smtClean="0"/>
              <a:t>09.03.2022</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DFEA858D-47E2-42AF-AE62-F272C25ED5D4}" type="slidenum">
              <a:rPr lang="pl-PL" smtClean="0"/>
              <a:t>‹#›</a:t>
            </a:fld>
            <a:endParaRPr lang="pl-PL"/>
          </a:p>
        </p:txBody>
      </p:sp>
    </p:spTree>
    <p:extLst>
      <p:ext uri="{BB962C8B-B14F-4D97-AF65-F5344CB8AC3E}">
        <p14:creationId xmlns:p14="http://schemas.microsoft.com/office/powerpoint/2010/main" val="11378320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pl-PL"/>
              <a:t>Kliknij, aby edytować styl</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Edytuj style wzorca tekstu</a:t>
            </a:r>
          </a:p>
        </p:txBody>
      </p:sp>
      <p:sp>
        <p:nvSpPr>
          <p:cNvPr id="4" name="Content Placeholder 3"/>
          <p:cNvSpPr>
            <a:spLocks noGrp="1"/>
          </p:cNvSpPr>
          <p:nvPr>
            <p:ph sz="half" idx="2"/>
          </p:nvPr>
        </p:nvSpPr>
        <p:spPr>
          <a:xfrm>
            <a:off x="1024128" y="2967788"/>
            <a:ext cx="4754880" cy="3341572"/>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pl-PL"/>
              <a:t>Edytuj style wzorca tekstu</a:t>
            </a:r>
          </a:p>
        </p:txBody>
      </p:sp>
      <p:sp>
        <p:nvSpPr>
          <p:cNvPr id="6" name="Content Placeholder 5"/>
          <p:cNvSpPr>
            <a:spLocks noGrp="1"/>
          </p:cNvSpPr>
          <p:nvPr>
            <p:ph sz="quarter" idx="4"/>
          </p:nvPr>
        </p:nvSpPr>
        <p:spPr>
          <a:xfrm>
            <a:off x="5990888" y="2967788"/>
            <a:ext cx="4754880" cy="3341572"/>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7" name="Date Placeholder 6"/>
          <p:cNvSpPr>
            <a:spLocks noGrp="1"/>
          </p:cNvSpPr>
          <p:nvPr>
            <p:ph type="dt" sz="half" idx="10"/>
          </p:nvPr>
        </p:nvSpPr>
        <p:spPr/>
        <p:txBody>
          <a:bodyPr/>
          <a:lstStyle/>
          <a:p>
            <a:fld id="{B7BDDFBA-4DE5-4BEF-86C9-377FD23B9A99}" type="datetimeFigureOut">
              <a:rPr lang="pl-PL" smtClean="0"/>
              <a:t>09.03.2022</a:t>
            </a:fld>
            <a:endParaRPr lang="pl-PL"/>
          </a:p>
        </p:txBody>
      </p:sp>
      <p:sp>
        <p:nvSpPr>
          <p:cNvPr id="8" name="Footer Placeholder 7"/>
          <p:cNvSpPr>
            <a:spLocks noGrp="1"/>
          </p:cNvSpPr>
          <p:nvPr>
            <p:ph type="ftr" sz="quarter" idx="11"/>
          </p:nvPr>
        </p:nvSpPr>
        <p:spPr/>
        <p:txBody>
          <a:bodyPr/>
          <a:lstStyle/>
          <a:p>
            <a:endParaRPr lang="pl-PL"/>
          </a:p>
        </p:txBody>
      </p:sp>
      <p:sp>
        <p:nvSpPr>
          <p:cNvPr id="9" name="Slide Number Placeholder 8"/>
          <p:cNvSpPr>
            <a:spLocks noGrp="1"/>
          </p:cNvSpPr>
          <p:nvPr>
            <p:ph type="sldNum" sz="quarter" idx="12"/>
          </p:nvPr>
        </p:nvSpPr>
        <p:spPr/>
        <p:txBody>
          <a:bodyPr/>
          <a:lstStyle/>
          <a:p>
            <a:fld id="{DFEA858D-47E2-42AF-AE62-F272C25ED5D4}" type="slidenum">
              <a:rPr lang="pl-PL" smtClean="0"/>
              <a:t>‹#›</a:t>
            </a:fld>
            <a:endParaRPr lang="pl-PL"/>
          </a:p>
        </p:txBody>
      </p:sp>
    </p:spTree>
    <p:extLst>
      <p:ext uri="{BB962C8B-B14F-4D97-AF65-F5344CB8AC3E}">
        <p14:creationId xmlns:p14="http://schemas.microsoft.com/office/powerpoint/2010/main" val="3382102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Date Placeholder 2"/>
          <p:cNvSpPr>
            <a:spLocks noGrp="1"/>
          </p:cNvSpPr>
          <p:nvPr>
            <p:ph type="dt" sz="half" idx="10"/>
          </p:nvPr>
        </p:nvSpPr>
        <p:spPr/>
        <p:txBody>
          <a:bodyPr/>
          <a:lstStyle/>
          <a:p>
            <a:fld id="{B7BDDFBA-4DE5-4BEF-86C9-377FD23B9A99}" type="datetimeFigureOut">
              <a:rPr lang="pl-PL" smtClean="0"/>
              <a:t>09.03.2022</a:t>
            </a:fld>
            <a:endParaRPr lang="pl-PL"/>
          </a:p>
        </p:txBody>
      </p:sp>
      <p:sp>
        <p:nvSpPr>
          <p:cNvPr id="4" name="Footer Placeholder 3"/>
          <p:cNvSpPr>
            <a:spLocks noGrp="1"/>
          </p:cNvSpPr>
          <p:nvPr>
            <p:ph type="ftr" sz="quarter" idx="11"/>
          </p:nvPr>
        </p:nvSpPr>
        <p:spPr/>
        <p:txBody>
          <a:bodyPr/>
          <a:lstStyle/>
          <a:p>
            <a:endParaRPr lang="pl-PL"/>
          </a:p>
        </p:txBody>
      </p:sp>
      <p:sp>
        <p:nvSpPr>
          <p:cNvPr id="5" name="Slide Number Placeholder 4"/>
          <p:cNvSpPr>
            <a:spLocks noGrp="1"/>
          </p:cNvSpPr>
          <p:nvPr>
            <p:ph type="sldNum" sz="quarter" idx="12"/>
          </p:nvPr>
        </p:nvSpPr>
        <p:spPr/>
        <p:txBody>
          <a:bodyPr/>
          <a:lstStyle/>
          <a:p>
            <a:fld id="{DFEA858D-47E2-42AF-AE62-F272C25ED5D4}" type="slidenum">
              <a:rPr lang="pl-PL" smtClean="0"/>
              <a:t>‹#›</a:t>
            </a:fld>
            <a:endParaRPr lang="pl-PL"/>
          </a:p>
        </p:txBody>
      </p:sp>
    </p:spTree>
    <p:extLst>
      <p:ext uri="{BB962C8B-B14F-4D97-AF65-F5344CB8AC3E}">
        <p14:creationId xmlns:p14="http://schemas.microsoft.com/office/powerpoint/2010/main" val="1238749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BDDFBA-4DE5-4BEF-86C9-377FD23B9A99}" type="datetimeFigureOut">
              <a:rPr lang="pl-PL" smtClean="0"/>
              <a:t>09.03.2022</a:t>
            </a:fld>
            <a:endParaRPr lang="pl-PL"/>
          </a:p>
        </p:txBody>
      </p:sp>
      <p:sp>
        <p:nvSpPr>
          <p:cNvPr id="3" name="Footer Placeholder 2"/>
          <p:cNvSpPr>
            <a:spLocks noGrp="1"/>
          </p:cNvSpPr>
          <p:nvPr>
            <p:ph type="ftr" sz="quarter" idx="11"/>
          </p:nvPr>
        </p:nvSpPr>
        <p:spPr/>
        <p:txBody>
          <a:bodyPr/>
          <a:lstStyle/>
          <a:p>
            <a:endParaRPr lang="pl-PL"/>
          </a:p>
        </p:txBody>
      </p:sp>
      <p:sp>
        <p:nvSpPr>
          <p:cNvPr id="4" name="Slide Number Placeholder 3"/>
          <p:cNvSpPr>
            <a:spLocks noGrp="1"/>
          </p:cNvSpPr>
          <p:nvPr>
            <p:ph type="sldNum" sz="quarter" idx="12"/>
          </p:nvPr>
        </p:nvSpPr>
        <p:spPr/>
        <p:txBody>
          <a:bodyPr/>
          <a:lstStyle/>
          <a:p>
            <a:fld id="{DFEA858D-47E2-42AF-AE62-F272C25ED5D4}" type="slidenum">
              <a:rPr lang="pl-PL" smtClean="0"/>
              <a:t>‹#›</a:t>
            </a:fld>
            <a:endParaRPr lang="pl-PL"/>
          </a:p>
        </p:txBody>
      </p:sp>
    </p:spTree>
    <p:extLst>
      <p:ext uri="{BB962C8B-B14F-4D97-AF65-F5344CB8AC3E}">
        <p14:creationId xmlns:p14="http://schemas.microsoft.com/office/powerpoint/2010/main" val="1128060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pl-PL"/>
              <a:t>Kliknij, aby edytować styl</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Edytuj style wzorca tekstu</a:t>
            </a:r>
          </a:p>
        </p:txBody>
      </p:sp>
      <p:sp>
        <p:nvSpPr>
          <p:cNvPr id="5" name="Date Placeholder 4"/>
          <p:cNvSpPr>
            <a:spLocks noGrp="1"/>
          </p:cNvSpPr>
          <p:nvPr>
            <p:ph type="dt" sz="half" idx="10"/>
          </p:nvPr>
        </p:nvSpPr>
        <p:spPr/>
        <p:txBody>
          <a:bodyPr/>
          <a:lstStyle/>
          <a:p>
            <a:fld id="{B7BDDFBA-4DE5-4BEF-86C9-377FD23B9A99}" type="datetimeFigureOut">
              <a:rPr lang="pl-PL" smtClean="0"/>
              <a:t>09.03.2022</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DFEA858D-47E2-42AF-AE62-F272C25ED5D4}" type="slidenum">
              <a:rPr lang="pl-PL" smtClean="0"/>
              <a:t>‹#›</a:t>
            </a:fld>
            <a:endParaRPr lang="pl-PL"/>
          </a:p>
        </p:txBody>
      </p:sp>
    </p:spTree>
    <p:extLst>
      <p:ext uri="{BB962C8B-B14F-4D97-AF65-F5344CB8AC3E}">
        <p14:creationId xmlns:p14="http://schemas.microsoft.com/office/powerpoint/2010/main" val="3678853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pl-PL"/>
              <a:t>Kliknij, aby edytować styl</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l-PL"/>
              <a:t>Kliknij ikonę, aby dodać obraz</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Edytuj style wzorca tekstu</a:t>
            </a:r>
          </a:p>
        </p:txBody>
      </p:sp>
      <p:sp>
        <p:nvSpPr>
          <p:cNvPr id="5" name="Date Placeholder 4"/>
          <p:cNvSpPr>
            <a:spLocks noGrp="1"/>
          </p:cNvSpPr>
          <p:nvPr>
            <p:ph type="dt" sz="half" idx="10"/>
          </p:nvPr>
        </p:nvSpPr>
        <p:spPr/>
        <p:txBody>
          <a:bodyPr/>
          <a:lstStyle/>
          <a:p>
            <a:fld id="{B7BDDFBA-4DE5-4BEF-86C9-377FD23B9A99}" type="datetimeFigureOut">
              <a:rPr lang="pl-PL" smtClean="0"/>
              <a:t>09.03.2022</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DFEA858D-47E2-42AF-AE62-F272C25ED5D4}" type="slidenum">
              <a:rPr lang="pl-PL" smtClean="0"/>
              <a:t>‹#›</a:t>
            </a:fld>
            <a:endParaRPr lang="pl-PL"/>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5918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Vertical Text Placeholder 2"/>
          <p:cNvSpPr>
            <a:spLocks noGrp="1"/>
          </p:cNvSpPr>
          <p:nvPr>
            <p:ph type="body" orient="vert" idx="1"/>
          </p:nvPr>
        </p:nvSpPr>
        <p:spPr/>
        <p:txBody>
          <a:bodyPr vert="eaVert"/>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B7BDDFBA-4DE5-4BEF-86C9-377FD23B9A99}" type="datetimeFigureOut">
              <a:rPr lang="pl-PL" smtClean="0"/>
              <a:t>09.03.2022</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DFEA858D-47E2-42AF-AE62-F272C25ED5D4}" type="slidenum">
              <a:rPr lang="pl-PL" smtClean="0"/>
              <a:t>‹#›</a:t>
            </a:fld>
            <a:endParaRPr lang="pl-PL"/>
          </a:p>
        </p:txBody>
      </p:sp>
    </p:spTree>
    <p:extLst>
      <p:ext uri="{BB962C8B-B14F-4D97-AF65-F5344CB8AC3E}">
        <p14:creationId xmlns:p14="http://schemas.microsoft.com/office/powerpoint/2010/main" val="26677568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pl-PL"/>
              <a:t>Kliknij, aby edytować styl</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B7BDDFBA-4DE5-4BEF-86C9-377FD23B9A99}" type="datetimeFigureOut">
              <a:rPr lang="pl-PL" smtClean="0"/>
              <a:t>09.03.2022</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DFEA858D-47E2-42AF-AE62-F272C25ED5D4}" type="slidenum">
              <a:rPr lang="pl-PL" smtClean="0"/>
              <a:t>‹#›</a:t>
            </a:fld>
            <a:endParaRPr lang="pl-PL"/>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4409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pl-PL"/>
              <a:t>Kliknij, aby edytować styl</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B7BDDFBA-4DE5-4BEF-86C9-377FD23B9A99}" type="datetimeFigureOut">
              <a:rPr lang="pl-PL" smtClean="0"/>
              <a:t>09.03.2022</a:t>
            </a:fld>
            <a:endParaRPr lang="pl-PL"/>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pl-PL"/>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DFEA858D-47E2-42AF-AE62-F272C25ED5D4}" type="slidenum">
              <a:rPr lang="pl-PL" smtClean="0"/>
              <a:t>‹#›</a:t>
            </a:fld>
            <a:endParaRPr lang="pl-PL"/>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7126180"/>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5B4706D0-D9E9-4323-8F4A-61AE20534DA3}"/>
              </a:ext>
            </a:extLst>
          </p:cNvPr>
          <p:cNvSpPr>
            <a:spLocks noGrp="1"/>
          </p:cNvSpPr>
          <p:nvPr>
            <p:ph type="ctrTitle"/>
          </p:nvPr>
        </p:nvSpPr>
        <p:spPr/>
        <p:txBody>
          <a:bodyPr/>
          <a:lstStyle/>
          <a:p>
            <a:r>
              <a:rPr lang="pl-PL" dirty="0"/>
              <a:t>Dyski twarde</a:t>
            </a:r>
          </a:p>
        </p:txBody>
      </p:sp>
      <p:sp>
        <p:nvSpPr>
          <p:cNvPr id="3" name="Podtytuł 2">
            <a:extLst>
              <a:ext uri="{FF2B5EF4-FFF2-40B4-BE49-F238E27FC236}">
                <a16:creationId xmlns:a16="http://schemas.microsoft.com/office/drawing/2014/main" id="{45806405-11A4-4257-99C7-E1890862FDC9}"/>
              </a:ext>
            </a:extLst>
          </p:cNvPr>
          <p:cNvSpPr>
            <a:spLocks noGrp="1"/>
          </p:cNvSpPr>
          <p:nvPr>
            <p:ph type="subTitle" idx="1"/>
          </p:nvPr>
        </p:nvSpPr>
        <p:spPr/>
        <p:txBody>
          <a:bodyPr/>
          <a:lstStyle/>
          <a:p>
            <a:endParaRPr lang="pl-PL"/>
          </a:p>
        </p:txBody>
      </p:sp>
    </p:spTree>
    <p:extLst>
      <p:ext uri="{BB962C8B-B14F-4D97-AF65-F5344CB8AC3E}">
        <p14:creationId xmlns:p14="http://schemas.microsoft.com/office/powerpoint/2010/main" val="12562271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5B3C7614-7FD7-42A6-B7C8-365415F73B18}"/>
              </a:ext>
            </a:extLst>
          </p:cNvPr>
          <p:cNvSpPr>
            <a:spLocks noGrp="1"/>
          </p:cNvSpPr>
          <p:nvPr>
            <p:ph type="title"/>
          </p:nvPr>
        </p:nvSpPr>
        <p:spPr/>
        <p:txBody>
          <a:bodyPr/>
          <a:lstStyle/>
          <a:p>
            <a:r>
              <a:rPr lang="pl-PL" dirty="0"/>
              <a:t>Dysk twardy</a:t>
            </a:r>
          </a:p>
        </p:txBody>
      </p:sp>
      <p:sp>
        <p:nvSpPr>
          <p:cNvPr id="3" name="Symbol zastępczy zawartości 2">
            <a:extLst>
              <a:ext uri="{FF2B5EF4-FFF2-40B4-BE49-F238E27FC236}">
                <a16:creationId xmlns:a16="http://schemas.microsoft.com/office/drawing/2014/main" id="{BD2C107E-4A09-4D77-B7CB-9F9399340BF6}"/>
              </a:ext>
            </a:extLst>
          </p:cNvPr>
          <p:cNvSpPr>
            <a:spLocks noGrp="1"/>
          </p:cNvSpPr>
          <p:nvPr>
            <p:ph idx="1"/>
          </p:nvPr>
        </p:nvSpPr>
        <p:spPr/>
        <p:txBody>
          <a:bodyPr/>
          <a:lstStyle/>
          <a:p>
            <a:pPr marL="0" indent="0">
              <a:buNone/>
            </a:pPr>
            <a:r>
              <a:rPr lang="pl-PL" dirty="0"/>
              <a:t>Dysk twardy, napęd dysku twardego, HDD (z ang. hard </a:t>
            </a:r>
            <a:r>
              <a:rPr lang="pl-PL" dirty="0" err="1"/>
              <a:t>disk</a:t>
            </a:r>
            <a:r>
              <a:rPr lang="pl-PL" dirty="0"/>
              <a:t> </a:t>
            </a:r>
            <a:r>
              <a:rPr lang="pl-PL" dirty="0" err="1"/>
              <a:t>drive</a:t>
            </a:r>
            <a:r>
              <a:rPr lang="pl-PL" dirty="0"/>
              <a:t>) – pamięć masowa wykorzystująca nośnik magnetyczny do przechowywania danych. Nazwa „dysk twardy” wynika z zastosowania twardego materiału jako podłoża dla właściwego nośnika, w odróżnieniu od dysku miękkiego, w którym nośnik magnetyczny nanoszono na podłoże elastyczne.</a:t>
            </a:r>
          </a:p>
        </p:txBody>
      </p:sp>
    </p:spTree>
    <p:extLst>
      <p:ext uri="{BB962C8B-B14F-4D97-AF65-F5344CB8AC3E}">
        <p14:creationId xmlns:p14="http://schemas.microsoft.com/office/powerpoint/2010/main" val="2226317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04C0B80-B03D-479D-88B9-F2027F8F6312}"/>
              </a:ext>
            </a:extLst>
          </p:cNvPr>
          <p:cNvSpPr>
            <a:spLocks noGrp="1"/>
          </p:cNvSpPr>
          <p:nvPr>
            <p:ph type="title"/>
          </p:nvPr>
        </p:nvSpPr>
        <p:spPr/>
        <p:txBody>
          <a:bodyPr/>
          <a:lstStyle/>
          <a:p>
            <a:r>
              <a:rPr lang="pl-PL" dirty="0"/>
              <a:t>Dyski twarde</a:t>
            </a:r>
          </a:p>
        </p:txBody>
      </p:sp>
      <p:pic>
        <p:nvPicPr>
          <p:cNvPr id="1030" name="Picture 6" descr="Znalezione obrazy dla zapytania dysk 1.8">
            <a:extLst>
              <a:ext uri="{FF2B5EF4-FFF2-40B4-BE49-F238E27FC236}">
                <a16:creationId xmlns:a16="http://schemas.microsoft.com/office/drawing/2014/main" id="{D5737B6E-9A8E-4281-A11A-6030A12743E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836069" y="3121025"/>
            <a:ext cx="6096000" cy="2352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95325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CCDF69F-1F26-4B6E-B40F-D6C9EA7A61D1}"/>
              </a:ext>
            </a:extLst>
          </p:cNvPr>
          <p:cNvSpPr>
            <a:spLocks noGrp="1"/>
          </p:cNvSpPr>
          <p:nvPr>
            <p:ph type="title"/>
          </p:nvPr>
        </p:nvSpPr>
        <p:spPr/>
        <p:txBody>
          <a:bodyPr/>
          <a:lstStyle/>
          <a:p>
            <a:r>
              <a:rPr lang="pl-PL" dirty="0"/>
              <a:t>Krótka historia dysków</a:t>
            </a:r>
          </a:p>
        </p:txBody>
      </p:sp>
      <p:sp>
        <p:nvSpPr>
          <p:cNvPr id="3" name="Symbol zastępczy zawartości 2">
            <a:extLst>
              <a:ext uri="{FF2B5EF4-FFF2-40B4-BE49-F238E27FC236}">
                <a16:creationId xmlns:a16="http://schemas.microsoft.com/office/drawing/2014/main" id="{CEB74D95-62B3-4CC8-86E5-1AD7DF18CD0B}"/>
              </a:ext>
            </a:extLst>
          </p:cNvPr>
          <p:cNvSpPr>
            <a:spLocks noGrp="1"/>
          </p:cNvSpPr>
          <p:nvPr>
            <p:ph idx="1"/>
          </p:nvPr>
        </p:nvSpPr>
        <p:spPr/>
        <p:txBody>
          <a:bodyPr>
            <a:noAutofit/>
          </a:bodyPr>
          <a:lstStyle/>
          <a:p>
            <a:pPr>
              <a:lnSpc>
                <a:spcPct val="100000"/>
              </a:lnSpc>
              <a:spcBef>
                <a:spcPts val="0"/>
              </a:spcBef>
              <a:spcAft>
                <a:spcPts val="0"/>
              </a:spcAft>
            </a:pPr>
            <a:r>
              <a:rPr lang="pl-PL" sz="1100" dirty="0"/>
              <a:t>4 września 1956 przedsiębiorstwo IBM </a:t>
            </a:r>
            <a:r>
              <a:rPr lang="pl-PL" sz="1100" dirty="0" err="1"/>
              <a:t>skonstruowalo</a:t>
            </a:r>
            <a:r>
              <a:rPr lang="pl-PL" sz="1100" dirty="0"/>
              <a:t> pierwszy 24-calowy dysk twardy o nazwie RAMAC 350. Miał on pojemność 5 MB.</a:t>
            </a:r>
          </a:p>
          <a:p>
            <a:pPr>
              <a:lnSpc>
                <a:spcPct val="100000"/>
              </a:lnSpc>
              <a:spcBef>
                <a:spcPts val="0"/>
              </a:spcBef>
              <a:spcAft>
                <a:spcPts val="0"/>
              </a:spcAft>
            </a:pPr>
            <a:r>
              <a:rPr lang="pl-PL" sz="1100" dirty="0"/>
              <a:t>W 1980 przedsiębiorstwo Seagate wprowadziło na rynek pierwszy dysk 5,25", ST-506 o pojemności 5 MB.</a:t>
            </a:r>
          </a:p>
          <a:p>
            <a:pPr>
              <a:lnSpc>
                <a:spcPct val="100000"/>
              </a:lnSpc>
              <a:spcBef>
                <a:spcPts val="0"/>
              </a:spcBef>
              <a:spcAft>
                <a:spcPts val="0"/>
              </a:spcAft>
            </a:pPr>
            <a:r>
              <a:rPr lang="pl-PL" sz="1100" dirty="0"/>
              <a:t>W 1983 pojawiły się komputery IBM PC/XT z dyskami 5 i 10 MB.</a:t>
            </a:r>
          </a:p>
          <a:p>
            <a:pPr>
              <a:lnSpc>
                <a:spcPct val="100000"/>
              </a:lnSpc>
              <a:spcBef>
                <a:spcPts val="0"/>
              </a:spcBef>
              <a:spcAft>
                <a:spcPts val="0"/>
              </a:spcAft>
            </a:pPr>
            <a:r>
              <a:rPr lang="pl-PL" sz="1100" dirty="0"/>
              <a:t>W 1986 został opracowany kontroler IDE (</a:t>
            </a:r>
            <a:r>
              <a:rPr lang="pl-PL" sz="1100" dirty="0" err="1"/>
              <a:t>integrated</a:t>
            </a:r>
            <a:r>
              <a:rPr lang="pl-PL" sz="1100" dirty="0"/>
              <a:t> </a:t>
            </a:r>
            <a:r>
              <a:rPr lang="pl-PL" sz="1100" dirty="0" err="1"/>
              <a:t>drive</a:t>
            </a:r>
            <a:r>
              <a:rPr lang="pl-PL" sz="1100" dirty="0"/>
              <a:t> </a:t>
            </a:r>
            <a:r>
              <a:rPr lang="pl-PL" sz="1100" dirty="0" err="1"/>
              <a:t>electronics</a:t>
            </a:r>
            <a:r>
              <a:rPr lang="pl-PL" sz="1100" dirty="0"/>
              <a:t>).</a:t>
            </a:r>
          </a:p>
          <a:p>
            <a:pPr>
              <a:lnSpc>
                <a:spcPct val="100000"/>
              </a:lnSpc>
              <a:spcBef>
                <a:spcPts val="0"/>
              </a:spcBef>
              <a:spcAft>
                <a:spcPts val="0"/>
              </a:spcAft>
            </a:pPr>
            <a:r>
              <a:rPr lang="pl-PL" sz="1100" dirty="0"/>
              <a:t>W 1987 rozpoczęła się era dysków 3,5 cala.</a:t>
            </a:r>
          </a:p>
          <a:p>
            <a:pPr>
              <a:lnSpc>
                <a:spcPct val="100000"/>
              </a:lnSpc>
              <a:spcBef>
                <a:spcPts val="0"/>
              </a:spcBef>
              <a:spcAft>
                <a:spcPts val="0"/>
              </a:spcAft>
            </a:pPr>
            <a:r>
              <a:rPr lang="pl-PL" sz="1100" dirty="0"/>
              <a:t>W 2003 dysk twardy w typowym stanowisku pracy mógł zgromadzić od 60 do 500 GB danych, </a:t>
            </a:r>
          </a:p>
          <a:p>
            <a:pPr>
              <a:lnSpc>
                <a:spcPct val="100000"/>
              </a:lnSpc>
              <a:spcBef>
                <a:spcPts val="0"/>
              </a:spcBef>
              <a:spcAft>
                <a:spcPts val="0"/>
              </a:spcAft>
            </a:pPr>
            <a:r>
              <a:rPr lang="pl-PL" sz="1100" dirty="0"/>
              <a:t>W 2006 dzięki technologii zapisu prostopadłego możliwe jest przetrzymywanie na dysku ponad 1 TB danych. </a:t>
            </a:r>
          </a:p>
          <a:p>
            <a:pPr>
              <a:lnSpc>
                <a:spcPct val="100000"/>
              </a:lnSpc>
              <a:spcBef>
                <a:spcPts val="0"/>
              </a:spcBef>
              <a:spcAft>
                <a:spcPts val="0"/>
              </a:spcAft>
            </a:pPr>
            <a:r>
              <a:rPr lang="pl-PL" sz="1100" dirty="0"/>
              <a:t>W 2008 pojawiły się dyski półprzewodnikowe (SSD). </a:t>
            </a:r>
          </a:p>
          <a:p>
            <a:pPr>
              <a:lnSpc>
                <a:spcPct val="100000"/>
              </a:lnSpc>
              <a:spcBef>
                <a:spcPts val="0"/>
              </a:spcBef>
              <a:spcAft>
                <a:spcPts val="0"/>
              </a:spcAft>
            </a:pPr>
            <a:r>
              <a:rPr lang="pl-PL" sz="1100" dirty="0"/>
              <a:t>Na początku 2009 wyprodukowane zostały dyski o pojemność 2 TB. </a:t>
            </a:r>
          </a:p>
          <a:p>
            <a:pPr>
              <a:lnSpc>
                <a:spcPct val="100000"/>
              </a:lnSpc>
              <a:spcBef>
                <a:spcPts val="0"/>
              </a:spcBef>
              <a:spcAft>
                <a:spcPts val="0"/>
              </a:spcAft>
            </a:pPr>
            <a:r>
              <a:rPr lang="pl-PL" sz="1100" dirty="0"/>
              <a:t>W październiku 2010 Western Digital wyprodukował dysk twardy </a:t>
            </a:r>
            <a:r>
              <a:rPr lang="pl-PL" sz="1100" dirty="0" err="1"/>
              <a:t>Caviar</a:t>
            </a:r>
            <a:r>
              <a:rPr lang="pl-PL" sz="1100" dirty="0"/>
              <a:t> Green o pojemności 3 TB.</a:t>
            </a:r>
          </a:p>
          <a:p>
            <a:pPr>
              <a:lnSpc>
                <a:spcPct val="100000"/>
              </a:lnSpc>
              <a:spcBef>
                <a:spcPts val="0"/>
              </a:spcBef>
              <a:spcAft>
                <a:spcPts val="0"/>
              </a:spcAft>
            </a:pPr>
            <a:r>
              <a:rPr lang="pl-PL" sz="1100" dirty="0"/>
              <a:t>Pod koniec 2011 Hitachi wyprodukowało dysk twardy o pojemności 4 TB.</a:t>
            </a:r>
          </a:p>
          <a:p>
            <a:pPr>
              <a:lnSpc>
                <a:spcPct val="100000"/>
              </a:lnSpc>
              <a:spcBef>
                <a:spcPts val="0"/>
              </a:spcBef>
              <a:spcAft>
                <a:spcPts val="0"/>
              </a:spcAft>
            </a:pPr>
            <a:r>
              <a:rPr lang="pl-PL" sz="1100" dirty="0"/>
              <a:t>Od marca 2012 roku na rynku pozostało jedynie 3 producentów dysków twardych: Western Digital, Seagate Technology i Toshiba.</a:t>
            </a:r>
          </a:p>
          <a:p>
            <a:pPr>
              <a:lnSpc>
                <a:spcPct val="100000"/>
              </a:lnSpc>
              <a:spcBef>
                <a:spcPts val="0"/>
              </a:spcBef>
              <a:spcAft>
                <a:spcPts val="0"/>
              </a:spcAft>
            </a:pPr>
            <a:r>
              <a:rPr lang="pl-PL" sz="1100" dirty="0"/>
              <a:t>W marcu 2013 Seagate Technology uzyskiwało sprzedaż na poziomie nawet 8 dysków na sekundę i jako pierwsza uzyskała całkowitą sprzedaż dysków przekraczającą 2 mld sztuk.</a:t>
            </a:r>
          </a:p>
          <a:p>
            <a:pPr>
              <a:lnSpc>
                <a:spcPct val="100000"/>
              </a:lnSpc>
              <a:spcBef>
                <a:spcPts val="0"/>
              </a:spcBef>
              <a:spcAft>
                <a:spcPts val="0"/>
              </a:spcAft>
            </a:pPr>
            <a:r>
              <a:rPr lang="pl-PL" sz="1100" dirty="0"/>
              <a:t>W listopadzie 2013 roku Western Digital pokazał dysk o pojemności 6 TB wypełniony helem, </a:t>
            </a:r>
          </a:p>
          <a:p>
            <a:pPr>
              <a:lnSpc>
                <a:spcPct val="100000"/>
              </a:lnSpc>
              <a:spcBef>
                <a:spcPts val="0"/>
              </a:spcBef>
              <a:spcAft>
                <a:spcPts val="0"/>
              </a:spcAft>
            </a:pPr>
            <a:r>
              <a:rPr lang="pl-PL" sz="1100" dirty="0"/>
              <a:t>w marcu 2017 roku Western Digital zapowiedział dyski o pojemności 12 TB do 14 TB.</a:t>
            </a:r>
          </a:p>
          <a:p>
            <a:pPr>
              <a:lnSpc>
                <a:spcPct val="100000"/>
              </a:lnSpc>
              <a:spcBef>
                <a:spcPts val="0"/>
              </a:spcBef>
              <a:spcAft>
                <a:spcPts val="0"/>
              </a:spcAft>
            </a:pPr>
            <a:r>
              <a:rPr lang="pl-PL" sz="1100" dirty="0"/>
              <a:t>w październiku 2017 zapowiedziano dyski SSD o pojemności 16 GB</a:t>
            </a:r>
          </a:p>
          <a:p>
            <a:pPr>
              <a:lnSpc>
                <a:spcPct val="100000"/>
              </a:lnSpc>
              <a:spcBef>
                <a:spcPts val="0"/>
              </a:spcBef>
              <a:spcAft>
                <a:spcPts val="0"/>
              </a:spcAft>
            </a:pPr>
            <a:r>
              <a:rPr lang="pl-PL" sz="1100" dirty="0"/>
              <a:t>Obecnie dyski 20TB</a:t>
            </a:r>
          </a:p>
          <a:p>
            <a:pPr>
              <a:lnSpc>
                <a:spcPct val="100000"/>
              </a:lnSpc>
              <a:spcBef>
                <a:spcPts val="0"/>
              </a:spcBef>
              <a:spcAft>
                <a:spcPts val="0"/>
              </a:spcAft>
            </a:pPr>
            <a:r>
              <a:rPr lang="pl-PL" sz="1100" dirty="0"/>
              <a:t>Do </a:t>
            </a:r>
            <a:r>
              <a:rPr lang="pl-PL" sz="1100"/>
              <a:t>2026 dyski 50TB</a:t>
            </a:r>
            <a:endParaRPr lang="pl-PL" sz="1100" dirty="0"/>
          </a:p>
        </p:txBody>
      </p:sp>
    </p:spTree>
    <p:extLst>
      <p:ext uri="{BB962C8B-B14F-4D97-AF65-F5344CB8AC3E}">
        <p14:creationId xmlns:p14="http://schemas.microsoft.com/office/powerpoint/2010/main" val="20179004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4BC0CCA-CA79-4ABE-8D9C-B57537FF3D99}"/>
              </a:ext>
            </a:extLst>
          </p:cNvPr>
          <p:cNvSpPr>
            <a:spLocks noGrp="1"/>
          </p:cNvSpPr>
          <p:nvPr>
            <p:ph type="title"/>
          </p:nvPr>
        </p:nvSpPr>
        <p:spPr/>
        <p:txBody>
          <a:bodyPr/>
          <a:lstStyle/>
          <a:p>
            <a:r>
              <a:rPr lang="pl-PL" dirty="0"/>
              <a:t>Pierwszy dysk</a:t>
            </a:r>
          </a:p>
        </p:txBody>
      </p:sp>
      <p:pic>
        <p:nvPicPr>
          <p:cNvPr id="2050" name="Picture 2" descr="IBM 350 - 1956">
            <a:extLst>
              <a:ext uri="{FF2B5EF4-FFF2-40B4-BE49-F238E27FC236}">
                <a16:creationId xmlns:a16="http://schemas.microsoft.com/office/drawing/2014/main" id="{E1E7C845-AEFA-4025-91B4-8B5A0C480D9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836069" y="2540000"/>
            <a:ext cx="6096000" cy="3514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95027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8C71B05-E84A-425D-BB21-1C2FC7DCB952}"/>
              </a:ext>
            </a:extLst>
          </p:cNvPr>
          <p:cNvSpPr>
            <a:spLocks noGrp="1"/>
          </p:cNvSpPr>
          <p:nvPr>
            <p:ph type="title"/>
          </p:nvPr>
        </p:nvSpPr>
        <p:spPr/>
        <p:txBody>
          <a:bodyPr/>
          <a:lstStyle/>
          <a:p>
            <a:r>
              <a:rPr lang="pl-PL" dirty="0"/>
              <a:t>Dyski różnych rozmiarów</a:t>
            </a:r>
          </a:p>
        </p:txBody>
      </p:sp>
      <p:pic>
        <p:nvPicPr>
          <p:cNvPr id="3078" name="Picture 6" descr="https://upload.wikimedia.org/wikipedia/commons/b/be/SixHardDriveFormFactors.jpg">
            <a:extLst>
              <a:ext uri="{FF2B5EF4-FFF2-40B4-BE49-F238E27FC236}">
                <a16:creationId xmlns:a16="http://schemas.microsoft.com/office/drawing/2014/main" id="{2FD226CE-924A-41D9-BAD9-A32D0A93F9E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202252" y="2286000"/>
            <a:ext cx="5363633" cy="402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21887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CAD4F79-7599-483E-B598-A7A6B75B041B}"/>
              </a:ext>
            </a:extLst>
          </p:cNvPr>
          <p:cNvSpPr>
            <a:spLocks noGrp="1"/>
          </p:cNvSpPr>
          <p:nvPr>
            <p:ph type="title"/>
          </p:nvPr>
        </p:nvSpPr>
        <p:spPr/>
        <p:txBody>
          <a:bodyPr/>
          <a:lstStyle/>
          <a:p>
            <a:r>
              <a:rPr lang="pl-PL" dirty="0"/>
              <a:t>Budowa</a:t>
            </a:r>
          </a:p>
        </p:txBody>
      </p:sp>
      <p:pic>
        <p:nvPicPr>
          <p:cNvPr id="4098" name="Picture 2" descr="https://upload.wikimedia.org/wikipedia/commons/thumb/b/b9/Dysk_schemat_pl.svg/568px-Dysk_schemat_pl.svg.png">
            <a:extLst>
              <a:ext uri="{FF2B5EF4-FFF2-40B4-BE49-F238E27FC236}">
                <a16:creationId xmlns:a16="http://schemas.microsoft.com/office/drawing/2014/main" id="{C946634E-6153-4BD9-ACDF-BD0DD565DEE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178969" y="2568575"/>
            <a:ext cx="5410200" cy="3457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430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6B6852A-4D84-422A-8785-ACBA4FE3B478}"/>
              </a:ext>
            </a:extLst>
          </p:cNvPr>
          <p:cNvSpPr>
            <a:spLocks noGrp="1"/>
          </p:cNvSpPr>
          <p:nvPr>
            <p:ph type="title"/>
          </p:nvPr>
        </p:nvSpPr>
        <p:spPr/>
        <p:txBody>
          <a:bodyPr/>
          <a:lstStyle/>
          <a:p>
            <a:r>
              <a:rPr lang="pl-PL" dirty="0"/>
              <a:t>Budowa</a:t>
            </a:r>
          </a:p>
        </p:txBody>
      </p:sp>
      <p:sp>
        <p:nvSpPr>
          <p:cNvPr id="3" name="Symbol zastępczy zawartości 2">
            <a:extLst>
              <a:ext uri="{FF2B5EF4-FFF2-40B4-BE49-F238E27FC236}">
                <a16:creationId xmlns:a16="http://schemas.microsoft.com/office/drawing/2014/main" id="{EE8FC3C6-F129-4BE5-8716-574500F047DA}"/>
              </a:ext>
            </a:extLst>
          </p:cNvPr>
          <p:cNvSpPr>
            <a:spLocks noGrp="1"/>
          </p:cNvSpPr>
          <p:nvPr>
            <p:ph idx="1"/>
          </p:nvPr>
        </p:nvSpPr>
        <p:spPr/>
        <p:txBody>
          <a:bodyPr>
            <a:normAutofit/>
          </a:bodyPr>
          <a:lstStyle/>
          <a:p>
            <a:pPr marL="0" indent="0">
              <a:buNone/>
            </a:pPr>
            <a:r>
              <a:rPr lang="pl-PL" dirty="0"/>
              <a:t>Dysk twardy składa się z zamkniętego w obudowie, wirującego talerza (dysku) lub zespołu talerzy, wykonanych najczęściej z warstwy szkła pokrytej cienką warstwą metalu, o wypolerowanej powierzchni, oraz nośnikiem magnetycznym o grubości kilku mikrometrów, oraz z głowic elektromagnetycznych umożliwiających zapis i odczyt danych. Na każdą powierzchnię talerza dysku przypada po jednej głowicy odczytu i zapisu. Głowice są umieszczone na ruchomych ramionach i w stanie spoczynku stykają się z talerzem blisko jego osi. W czasie pracy unoszą się, a ich odległość nad talerzem jest stabilizowana dzięki sile aerodynamicznej powstałej w wyniku szybkich obrotów talerza.</a:t>
            </a:r>
          </a:p>
        </p:txBody>
      </p:sp>
    </p:spTree>
    <p:extLst>
      <p:ext uri="{BB962C8B-B14F-4D97-AF65-F5344CB8AC3E}">
        <p14:creationId xmlns:p14="http://schemas.microsoft.com/office/powerpoint/2010/main" val="14471011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638A5C9-BA8C-424D-8585-233CD69A3611}"/>
              </a:ext>
            </a:extLst>
          </p:cNvPr>
          <p:cNvSpPr>
            <a:spLocks noGrp="1"/>
          </p:cNvSpPr>
          <p:nvPr>
            <p:ph type="title"/>
          </p:nvPr>
        </p:nvSpPr>
        <p:spPr/>
        <p:txBody>
          <a:bodyPr/>
          <a:lstStyle/>
          <a:p>
            <a:r>
              <a:rPr lang="pl-PL" dirty="0"/>
              <a:t>Budowa </a:t>
            </a:r>
          </a:p>
        </p:txBody>
      </p:sp>
      <p:sp>
        <p:nvSpPr>
          <p:cNvPr id="3" name="Symbol zastępczy zawartości 2">
            <a:extLst>
              <a:ext uri="{FF2B5EF4-FFF2-40B4-BE49-F238E27FC236}">
                <a16:creationId xmlns:a16="http://schemas.microsoft.com/office/drawing/2014/main" id="{0330AB4B-8812-4BB0-9344-1B26623AFA34}"/>
              </a:ext>
            </a:extLst>
          </p:cNvPr>
          <p:cNvSpPr>
            <a:spLocks noGrp="1"/>
          </p:cNvSpPr>
          <p:nvPr>
            <p:ph idx="1"/>
          </p:nvPr>
        </p:nvSpPr>
        <p:spPr/>
        <p:txBody>
          <a:bodyPr>
            <a:normAutofit/>
          </a:bodyPr>
          <a:lstStyle/>
          <a:p>
            <a:pPr marL="0" indent="0">
              <a:buNone/>
            </a:pPr>
            <a:r>
              <a:rPr lang="pl-PL" dirty="0"/>
              <a:t>Ramię głowicy dysku ustawia głowice w odpowiedniej odległości od osi obrotu talerza w celu odczytu lub zapisu danych na odpowiednim cylindrze. Pierwsze konstrukcje (do ok. 200MB) były wyposażone w silnik krokowy, stosowany uprzednio w stacjach dyskietek. Wzrost liczby cylindrów na dysku oraz konieczność zwiększenia szybkości dysków wymusił wprowadzenie innych rozwiązań. Najpopularniejszym obecnie jest tzw. </a:t>
            </a:r>
            <a:r>
              <a:rPr lang="pl-PL" dirty="0" err="1"/>
              <a:t>voice</a:t>
            </a:r>
            <a:r>
              <a:rPr lang="pl-PL" dirty="0"/>
              <a:t> </a:t>
            </a:r>
            <a:r>
              <a:rPr lang="pl-PL" dirty="0" err="1"/>
              <a:t>coil</a:t>
            </a:r>
            <a:r>
              <a:rPr lang="pl-PL" dirty="0"/>
              <a:t>, czyli cewka wzorowana na układzie magnetodynamicznym stosowanym w głośnikach. Umieszczona w silnym polu magnetycznym cewka porusza się i zajmuje położenie zgodnie z przepływającym przez nią prądem, ustawiając ramię w odpowiedniej pozycji. Dzięki temu czas przejścia między kolejnymi ścieżkami jest nawet krótszy niż 1 milisekunda, a przy większych odległościach nie przekracza kilkudziesięciu milisekund. Układ regulujący prądem zmienia natężenie prądu, tak by głowica ustabilizowała jak najszybciej swe położenia w zadanej odległości od środka talerza (nad wyznaczonym cylindrem).</a:t>
            </a:r>
          </a:p>
        </p:txBody>
      </p:sp>
    </p:spTree>
    <p:extLst>
      <p:ext uri="{BB962C8B-B14F-4D97-AF65-F5344CB8AC3E}">
        <p14:creationId xmlns:p14="http://schemas.microsoft.com/office/powerpoint/2010/main" val="13643709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DB2EA12-B5DD-44B6-91B6-56593ECCF541}"/>
              </a:ext>
            </a:extLst>
          </p:cNvPr>
          <p:cNvSpPr>
            <a:spLocks noGrp="1"/>
          </p:cNvSpPr>
          <p:nvPr>
            <p:ph type="title"/>
          </p:nvPr>
        </p:nvSpPr>
        <p:spPr/>
        <p:txBody>
          <a:bodyPr/>
          <a:lstStyle/>
          <a:p>
            <a:r>
              <a:rPr lang="pl-PL" dirty="0"/>
              <a:t>Budowa</a:t>
            </a:r>
          </a:p>
        </p:txBody>
      </p:sp>
      <p:sp>
        <p:nvSpPr>
          <p:cNvPr id="3" name="Symbol zastępczy zawartości 2">
            <a:extLst>
              <a:ext uri="{FF2B5EF4-FFF2-40B4-BE49-F238E27FC236}">
                <a16:creationId xmlns:a16="http://schemas.microsoft.com/office/drawing/2014/main" id="{4B82079D-C5BC-43E5-A75A-E9BE24CAE0AA}"/>
              </a:ext>
            </a:extLst>
          </p:cNvPr>
          <p:cNvSpPr>
            <a:spLocks noGrp="1"/>
          </p:cNvSpPr>
          <p:nvPr>
            <p:ph idx="1"/>
          </p:nvPr>
        </p:nvSpPr>
        <p:spPr/>
        <p:txBody>
          <a:bodyPr>
            <a:normAutofit/>
          </a:bodyPr>
          <a:lstStyle/>
          <a:p>
            <a:pPr marL="0" indent="0">
              <a:buNone/>
            </a:pPr>
            <a:r>
              <a:rPr lang="pl-PL" dirty="0"/>
              <a:t>Informacja jest zapisywana na dysk przez przesyłanie strumienia elektromagnetycznego przez antenę albo głowicę zapisującą, która jest bardzo blisko magnetycznie polaryzowalnego materiału, zmieniającego swoją polaryzacją magnetyczną wraz ze strumieniem indukcji magnetycznej, informacja może być z powrotem odczytana w odwrotny sposób, gdyż zmienne pole magnetyczne powoduje indukowanie napięcia elektrycznego w cewce głowicy lub zmianę oporu w głowicy magnetyczno-oporowej.</a:t>
            </a:r>
          </a:p>
          <a:p>
            <a:pPr marL="0" indent="0">
              <a:buNone/>
            </a:pPr>
            <a:r>
              <a:rPr lang="pl-PL" dirty="0"/>
              <a:t>Ramiona połączone są zworą i poruszają się razem. Zwora kieruje głowicami promieniowo po talerzach a w miarę rotacji talerzy, daje każdej głowicy dostęp do całości jej talerza.</a:t>
            </a:r>
          </a:p>
        </p:txBody>
      </p:sp>
    </p:spTree>
    <p:extLst>
      <p:ext uri="{BB962C8B-B14F-4D97-AF65-F5344CB8AC3E}">
        <p14:creationId xmlns:p14="http://schemas.microsoft.com/office/powerpoint/2010/main" val="2648397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C316B03-D8A6-44AD-91BF-B4045FE387D4}"/>
              </a:ext>
            </a:extLst>
          </p:cNvPr>
          <p:cNvSpPr>
            <a:spLocks noGrp="1"/>
          </p:cNvSpPr>
          <p:nvPr>
            <p:ph type="title"/>
          </p:nvPr>
        </p:nvSpPr>
        <p:spPr/>
        <p:txBody>
          <a:bodyPr/>
          <a:lstStyle/>
          <a:p>
            <a:r>
              <a:rPr lang="pl-PL" dirty="0"/>
              <a:t>Budowa</a:t>
            </a:r>
          </a:p>
        </p:txBody>
      </p:sp>
      <p:sp>
        <p:nvSpPr>
          <p:cNvPr id="3" name="Symbol zastępczy zawartości 2">
            <a:extLst>
              <a:ext uri="{FF2B5EF4-FFF2-40B4-BE49-F238E27FC236}">
                <a16:creationId xmlns:a16="http://schemas.microsoft.com/office/drawing/2014/main" id="{A14FD4DD-6DDD-4E51-AB84-71E98C1587FC}"/>
              </a:ext>
            </a:extLst>
          </p:cNvPr>
          <p:cNvSpPr>
            <a:spLocks noGrp="1"/>
          </p:cNvSpPr>
          <p:nvPr>
            <p:ph idx="1"/>
          </p:nvPr>
        </p:nvSpPr>
        <p:spPr/>
        <p:txBody>
          <a:bodyPr>
            <a:normAutofit/>
          </a:bodyPr>
          <a:lstStyle/>
          <a:p>
            <a:pPr marL="0" indent="0">
              <a:buNone/>
            </a:pPr>
            <a:r>
              <a:rPr lang="pl-PL" dirty="0"/>
              <a:t>Zintegrowana elektronika kontroluje ruch zwory, obroty dysku, oraz przygotowuje odczyty i zapisy na rozkaz od kontrolera dysku. Nowoczesne układy elektroniczne są zdolne do skutecznego szeregowania odczytów i zapisów na przestrzeni dysku oraz do zastępowania uszkodzonych sektorów zapasowymi.</a:t>
            </a:r>
          </a:p>
          <a:p>
            <a:pPr marL="0" indent="0">
              <a:buNone/>
            </a:pPr>
            <a:r>
              <a:rPr lang="pl-PL" dirty="0"/>
              <a:t>Obudowa chroni części napędu od pyłu, pary wodnej, i innych źródeł zanieczyszczenia. Jakiekolwiek zanieczyszczenie głowic lub talerzy może doprowadzić do uszkodzenia głowicy (</a:t>
            </a:r>
            <a:r>
              <a:rPr lang="pl-PL" dirty="0" err="1"/>
              <a:t>head</a:t>
            </a:r>
            <a:r>
              <a:rPr lang="pl-PL" dirty="0"/>
              <a:t> </a:t>
            </a:r>
            <a:r>
              <a:rPr lang="pl-PL" dirty="0" err="1"/>
              <a:t>crash</a:t>
            </a:r>
            <a:r>
              <a:rPr lang="pl-PL" dirty="0"/>
              <a:t>), awarii dysku, w której głowica uszkadza talerz, ścierając cienką warstwę magnetyczną. Awarie głowicy mogą również być spowodowane przez błąd elektroniczny, uszkodzenie, błędy produkcyjne </a:t>
            </a:r>
            <a:r>
              <a:rPr lang="pl-PL" dirty="0" err="1"/>
              <a:t>dysku.a</a:t>
            </a:r>
            <a:endParaRPr lang="pl-PL" dirty="0"/>
          </a:p>
        </p:txBody>
      </p:sp>
    </p:spTree>
    <p:extLst>
      <p:ext uri="{BB962C8B-B14F-4D97-AF65-F5344CB8AC3E}">
        <p14:creationId xmlns:p14="http://schemas.microsoft.com/office/powerpoint/2010/main" val="33542154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DA1B2C8-33BD-4397-909A-26EB17E5EC4B}"/>
              </a:ext>
            </a:extLst>
          </p:cNvPr>
          <p:cNvSpPr>
            <a:spLocks noGrp="1"/>
          </p:cNvSpPr>
          <p:nvPr>
            <p:ph type="title"/>
          </p:nvPr>
        </p:nvSpPr>
        <p:spPr/>
        <p:txBody>
          <a:bodyPr/>
          <a:lstStyle/>
          <a:p>
            <a:r>
              <a:rPr lang="pl-PL" dirty="0"/>
              <a:t>Praca dysku twardego</a:t>
            </a:r>
          </a:p>
        </p:txBody>
      </p:sp>
      <p:pic>
        <p:nvPicPr>
          <p:cNvPr id="4" name="Co się dzieje pod czas pracy dysku twardego.(videoo.info)">
            <a:hlinkClick r:id="" action="ppaction://media"/>
            <a:extLst>
              <a:ext uri="{FF2B5EF4-FFF2-40B4-BE49-F238E27FC236}">
                <a16:creationId xmlns:a16="http://schemas.microsoft.com/office/drawing/2014/main" id="{19C563CC-1EED-4478-A72D-54FE4587151A}"/>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201988" y="2286000"/>
            <a:ext cx="5364162" cy="4022725"/>
          </a:xfrm>
        </p:spPr>
      </p:pic>
    </p:spTree>
    <p:extLst>
      <p:ext uri="{BB962C8B-B14F-4D97-AF65-F5344CB8AC3E}">
        <p14:creationId xmlns:p14="http://schemas.microsoft.com/office/powerpoint/2010/main" val="26476107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0C4ED95-A3A4-4258-B424-DB6CB762F857}"/>
              </a:ext>
            </a:extLst>
          </p:cNvPr>
          <p:cNvSpPr>
            <a:spLocks noGrp="1"/>
          </p:cNvSpPr>
          <p:nvPr>
            <p:ph type="title"/>
          </p:nvPr>
        </p:nvSpPr>
        <p:spPr/>
        <p:txBody>
          <a:bodyPr/>
          <a:lstStyle/>
          <a:p>
            <a:r>
              <a:rPr lang="pl-PL" dirty="0"/>
              <a:t>Dysk RAM</a:t>
            </a:r>
          </a:p>
        </p:txBody>
      </p:sp>
      <p:sp>
        <p:nvSpPr>
          <p:cNvPr id="3" name="Symbol zastępczy zawartości 2">
            <a:extLst>
              <a:ext uri="{FF2B5EF4-FFF2-40B4-BE49-F238E27FC236}">
                <a16:creationId xmlns:a16="http://schemas.microsoft.com/office/drawing/2014/main" id="{9D5AA028-57D5-4F89-A130-101E68859D0A}"/>
              </a:ext>
            </a:extLst>
          </p:cNvPr>
          <p:cNvSpPr>
            <a:spLocks noGrp="1"/>
          </p:cNvSpPr>
          <p:nvPr>
            <p:ph idx="1"/>
          </p:nvPr>
        </p:nvSpPr>
        <p:spPr/>
        <p:txBody>
          <a:bodyPr>
            <a:normAutofit/>
          </a:bodyPr>
          <a:lstStyle/>
          <a:p>
            <a:pPr marL="0" indent="0">
              <a:buNone/>
            </a:pPr>
            <a:r>
              <a:rPr lang="pl-PL" dirty="0"/>
              <a:t>Dyski RAM to urządzenia emulujące dyski, w których do zapisu danych stosuje się rozwiązania wykorzystujące popularne pamięci RAM, dzięki którym osiąga się krótki czas dostępu i bardzo szybki transfer danych, którego wartości przekraczają przepustowość oferowaną przez typowe interfejsy dla dysków twardych, takie jak Ultra ATA czy Serial ATA. Dysków RAM nie należy mylić z coraz popularniejszymi dyskami SSD, różnica polega na rodzaju pamięci krzemowej (Flash ROM vs </a:t>
            </a:r>
            <a:r>
              <a:rPr lang="pl-PL" dirty="0" err="1"/>
              <a:t>dynamic</a:t>
            </a:r>
            <a:r>
              <a:rPr lang="pl-PL" dirty="0"/>
              <a:t> RAM). Dyski RAM mają mniejsze pojemności i są zdecydowanie droższe. Zasadniczą wadą takich dysków jest utrata zapisanych danych przy zaniku napięcia (np. przy wyłączeniu komputera), dlatego też stosuje się pomocnicze źródła prądu podtrzymujące pracę dysków: wbudowane akumulatory i zewnętrzne zasilacze.</a:t>
            </a:r>
          </a:p>
          <a:p>
            <a:pPr marL="0" indent="0">
              <a:buNone/>
            </a:pPr>
            <a:r>
              <a:rPr lang="pl-PL" dirty="0"/>
              <a:t>Najczęściej stosuje się jednak dyski programowe.</a:t>
            </a:r>
          </a:p>
        </p:txBody>
      </p:sp>
    </p:spTree>
    <p:extLst>
      <p:ext uri="{BB962C8B-B14F-4D97-AF65-F5344CB8AC3E}">
        <p14:creationId xmlns:p14="http://schemas.microsoft.com/office/powerpoint/2010/main" val="12934391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76E47C8-5F55-4726-A10D-52296197D7DF}"/>
              </a:ext>
            </a:extLst>
          </p:cNvPr>
          <p:cNvSpPr>
            <a:spLocks noGrp="1"/>
          </p:cNvSpPr>
          <p:nvPr>
            <p:ph type="title"/>
          </p:nvPr>
        </p:nvSpPr>
        <p:spPr/>
        <p:txBody>
          <a:bodyPr/>
          <a:lstStyle/>
          <a:p>
            <a:r>
              <a:rPr lang="pl-PL" dirty="0"/>
              <a:t>Szeregowanie zadań</a:t>
            </a:r>
          </a:p>
        </p:txBody>
      </p:sp>
      <p:sp>
        <p:nvSpPr>
          <p:cNvPr id="3" name="Symbol zastępczy zawartości 2">
            <a:extLst>
              <a:ext uri="{FF2B5EF4-FFF2-40B4-BE49-F238E27FC236}">
                <a16:creationId xmlns:a16="http://schemas.microsoft.com/office/drawing/2014/main" id="{79B9A6B1-9D2E-4EF8-BA87-A8F69D1F2C86}"/>
              </a:ext>
            </a:extLst>
          </p:cNvPr>
          <p:cNvSpPr>
            <a:spLocks noGrp="1"/>
          </p:cNvSpPr>
          <p:nvPr>
            <p:ph idx="1"/>
          </p:nvPr>
        </p:nvSpPr>
        <p:spPr/>
        <p:txBody>
          <a:bodyPr>
            <a:normAutofit fontScale="77500" lnSpcReduction="20000"/>
          </a:bodyPr>
          <a:lstStyle/>
          <a:p>
            <a:r>
              <a:rPr lang="pl-PL" dirty="0"/>
              <a:t>FIFO – (ang. </a:t>
            </a:r>
            <a:r>
              <a:rPr lang="pl-PL" dirty="0" err="1"/>
              <a:t>first</a:t>
            </a:r>
            <a:r>
              <a:rPr lang="pl-PL" dirty="0"/>
              <a:t> in, </a:t>
            </a:r>
            <a:r>
              <a:rPr lang="pl-PL" dirty="0" err="1"/>
              <a:t>first</a:t>
            </a:r>
            <a:r>
              <a:rPr lang="pl-PL" dirty="0"/>
              <a:t> out).</a:t>
            </a:r>
          </a:p>
          <a:p>
            <a:r>
              <a:rPr lang="pl-PL" dirty="0"/>
              <a:t>Priorytet – mniejsze zadania uzyskują wyższy priorytet i są wykonywane szybciej, </a:t>
            </a:r>
          </a:p>
          <a:p>
            <a:r>
              <a:rPr lang="pl-PL" dirty="0"/>
              <a:t>LIFO – (ang. </a:t>
            </a:r>
            <a:r>
              <a:rPr lang="pl-PL" dirty="0" err="1"/>
              <a:t>last</a:t>
            </a:r>
            <a:r>
              <a:rPr lang="pl-PL" dirty="0"/>
              <a:t> in, </a:t>
            </a:r>
            <a:r>
              <a:rPr lang="pl-PL" dirty="0" err="1"/>
              <a:t>first</a:t>
            </a:r>
            <a:r>
              <a:rPr lang="pl-PL" dirty="0"/>
              <a:t> out) </a:t>
            </a:r>
          </a:p>
          <a:p>
            <a:r>
              <a:rPr lang="pl-PL" dirty="0"/>
              <a:t>SSTF – (ang. </a:t>
            </a:r>
            <a:r>
              <a:rPr lang="pl-PL" dirty="0" err="1"/>
              <a:t>shortest</a:t>
            </a:r>
            <a:r>
              <a:rPr lang="pl-PL" dirty="0"/>
              <a:t> service </a:t>
            </a:r>
            <a:r>
              <a:rPr lang="pl-PL" dirty="0" err="1"/>
              <a:t>time</a:t>
            </a:r>
            <a:r>
              <a:rPr lang="pl-PL" dirty="0"/>
              <a:t> </a:t>
            </a:r>
            <a:r>
              <a:rPr lang="pl-PL" dirty="0" err="1"/>
              <a:t>first</a:t>
            </a:r>
            <a:r>
              <a:rPr lang="pl-PL" dirty="0"/>
              <a:t>) najpierw obsługiwane jest żądanie, przy którym są najmniejsze ruchy głowicy.</a:t>
            </a:r>
          </a:p>
          <a:p>
            <a:r>
              <a:rPr lang="pl-PL" dirty="0"/>
              <a:t>SCAN – ramię „skanuje” dysk, realizując napotkane na swojej drodze żądania, a gdy dotrze do ostatniej ścieżki, wówczas zaczyna skanować dysk w drugą stronę.</a:t>
            </a:r>
          </a:p>
          <a:p>
            <a:r>
              <a:rPr lang="pl-PL" dirty="0"/>
              <a:t>C-SCAN – skanowanie tylko w jednym kierunku. Po osiągnięciu końca ścieżki ramię wraca na przeciwny koniec dysku i zaczyna skanowanie w tym samym kierunku.</a:t>
            </a:r>
          </a:p>
          <a:p>
            <a:r>
              <a:rPr lang="pl-PL" dirty="0"/>
              <a:t>N-step-SCAN – żądania są ustawiane w </a:t>
            </a:r>
            <a:r>
              <a:rPr lang="pl-PL" dirty="0" err="1"/>
              <a:t>podkolejkach</a:t>
            </a:r>
            <a:r>
              <a:rPr lang="pl-PL" dirty="0"/>
              <a:t> od długości N. Każda </a:t>
            </a:r>
            <a:r>
              <a:rPr lang="pl-PL" dirty="0" err="1"/>
              <a:t>podkolejka</a:t>
            </a:r>
            <a:r>
              <a:rPr lang="pl-PL" dirty="0"/>
              <a:t> jest przetwarzana zgodnie ze strategią SCAN. Dla dużego N zbliża się do SCAN, dla N = 1 jest to FIFO.</a:t>
            </a:r>
          </a:p>
          <a:p>
            <a:r>
              <a:rPr lang="pl-PL" dirty="0"/>
              <a:t>FSCAN – dwie </a:t>
            </a:r>
            <a:r>
              <a:rPr lang="pl-PL" dirty="0" err="1"/>
              <a:t>podkolejki</a:t>
            </a:r>
            <a:r>
              <a:rPr lang="pl-PL" dirty="0"/>
              <a:t>. Gdy skanowanie się rozpoczyna, żądania są umieszczone w pierwszej </a:t>
            </a:r>
            <a:r>
              <a:rPr lang="pl-PL" dirty="0" err="1"/>
              <a:t>podkolejce</a:t>
            </a:r>
            <a:r>
              <a:rPr lang="pl-PL" dirty="0"/>
              <a:t>. Żądania pojawiające się w czasie skanowania są ustawiane do drugiej </a:t>
            </a:r>
            <a:r>
              <a:rPr lang="pl-PL" dirty="0" err="1"/>
              <a:t>podkolejki</a:t>
            </a:r>
            <a:r>
              <a:rPr lang="pl-PL" dirty="0"/>
              <a:t> i przetwarzane po zakończeniu skanowania zadań z pierwszej </a:t>
            </a:r>
            <a:r>
              <a:rPr lang="pl-PL" dirty="0" err="1"/>
              <a:t>podkolejki</a:t>
            </a:r>
            <a:r>
              <a:rPr lang="pl-PL" dirty="0"/>
              <a:t>.</a:t>
            </a:r>
          </a:p>
        </p:txBody>
      </p:sp>
    </p:spTree>
    <p:extLst>
      <p:ext uri="{BB962C8B-B14F-4D97-AF65-F5344CB8AC3E}">
        <p14:creationId xmlns:p14="http://schemas.microsoft.com/office/powerpoint/2010/main" val="8374389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6317A65-5706-4408-86C9-13772DAA1397}"/>
              </a:ext>
            </a:extLst>
          </p:cNvPr>
          <p:cNvSpPr>
            <a:spLocks noGrp="1"/>
          </p:cNvSpPr>
          <p:nvPr>
            <p:ph type="title"/>
          </p:nvPr>
        </p:nvSpPr>
        <p:spPr/>
        <p:txBody>
          <a:bodyPr/>
          <a:lstStyle/>
          <a:p>
            <a:r>
              <a:rPr lang="pl-PL" dirty="0"/>
              <a:t>Sposoby adresowania danych</a:t>
            </a:r>
          </a:p>
        </p:txBody>
      </p:sp>
      <p:sp>
        <p:nvSpPr>
          <p:cNvPr id="3" name="Symbol zastępczy zawartości 2">
            <a:extLst>
              <a:ext uri="{FF2B5EF4-FFF2-40B4-BE49-F238E27FC236}">
                <a16:creationId xmlns:a16="http://schemas.microsoft.com/office/drawing/2014/main" id="{8B32AA42-26B3-4CD1-B16F-727C024963E8}"/>
              </a:ext>
            </a:extLst>
          </p:cNvPr>
          <p:cNvSpPr>
            <a:spLocks noGrp="1"/>
          </p:cNvSpPr>
          <p:nvPr>
            <p:ph idx="1"/>
          </p:nvPr>
        </p:nvSpPr>
        <p:spPr/>
        <p:txBody>
          <a:bodyPr/>
          <a:lstStyle/>
          <a:p>
            <a:r>
              <a:rPr lang="pl-PL" dirty="0"/>
              <a:t>CHS (cylinder, </a:t>
            </a:r>
            <a:r>
              <a:rPr lang="pl-PL" dirty="0" err="1"/>
              <a:t>head</a:t>
            </a:r>
            <a:r>
              <a:rPr lang="pl-PL" dirty="0"/>
              <a:t>, </a:t>
            </a:r>
            <a:r>
              <a:rPr lang="pl-PL" dirty="0" err="1"/>
              <a:t>sector</a:t>
            </a:r>
            <a:r>
              <a:rPr lang="pl-PL" dirty="0"/>
              <a:t>)</a:t>
            </a:r>
          </a:p>
          <a:p>
            <a:r>
              <a:rPr lang="pl-PL" dirty="0"/>
              <a:t>ECHS (Extended cylinder, </a:t>
            </a:r>
            <a:r>
              <a:rPr lang="pl-PL" dirty="0" err="1"/>
              <a:t>head</a:t>
            </a:r>
            <a:r>
              <a:rPr lang="pl-PL" dirty="0"/>
              <a:t>, </a:t>
            </a:r>
            <a:r>
              <a:rPr lang="pl-PL" dirty="0" err="1"/>
              <a:t>sector</a:t>
            </a:r>
            <a:r>
              <a:rPr lang="pl-PL" dirty="0"/>
              <a:t>)</a:t>
            </a:r>
          </a:p>
          <a:p>
            <a:r>
              <a:rPr lang="pl-PL" dirty="0"/>
              <a:t>LBA (</a:t>
            </a:r>
            <a:r>
              <a:rPr lang="pl-PL" dirty="0" err="1"/>
              <a:t>Logical</a:t>
            </a:r>
            <a:r>
              <a:rPr lang="pl-PL" dirty="0"/>
              <a:t> Block </a:t>
            </a:r>
            <a:r>
              <a:rPr lang="pl-PL" dirty="0" err="1"/>
              <a:t>Adressing</a:t>
            </a:r>
            <a:r>
              <a:rPr lang="pl-PL" dirty="0"/>
              <a:t>)</a:t>
            </a:r>
          </a:p>
          <a:p>
            <a:r>
              <a:rPr lang="pl-PL" dirty="0"/>
              <a:t>MZR (</a:t>
            </a:r>
            <a:r>
              <a:rPr lang="pl-PL" dirty="0" err="1"/>
              <a:t>Multiple</a:t>
            </a:r>
            <a:r>
              <a:rPr lang="pl-PL" dirty="0"/>
              <a:t> Zone </a:t>
            </a:r>
            <a:r>
              <a:rPr lang="pl-PL" dirty="0" err="1"/>
              <a:t>Recording</a:t>
            </a:r>
            <a:r>
              <a:rPr lang="pl-PL" dirty="0"/>
              <a:t>)</a:t>
            </a:r>
          </a:p>
          <a:p>
            <a:r>
              <a:rPr lang="pl-PL" dirty="0"/>
              <a:t>CKD </a:t>
            </a:r>
            <a:r>
              <a:rPr lang="pl-PL" dirty="0" err="1"/>
              <a:t>Count</a:t>
            </a:r>
            <a:r>
              <a:rPr lang="pl-PL" dirty="0"/>
              <a:t> </a:t>
            </a:r>
            <a:r>
              <a:rPr lang="pl-PL" dirty="0" err="1"/>
              <a:t>Key</a:t>
            </a:r>
            <a:r>
              <a:rPr lang="pl-PL" dirty="0"/>
              <a:t> Data (w komputerach </a:t>
            </a:r>
            <a:r>
              <a:rPr lang="pl-PL" dirty="0" err="1"/>
              <a:t>mainframe</a:t>
            </a:r>
            <a:r>
              <a:rPr lang="pl-PL" dirty="0"/>
              <a:t>)</a:t>
            </a:r>
          </a:p>
          <a:p>
            <a:r>
              <a:rPr lang="pl-PL" dirty="0"/>
              <a:t>ECKD </a:t>
            </a:r>
            <a:r>
              <a:rPr lang="pl-PL" dirty="0" err="1"/>
              <a:t>Enhanced</a:t>
            </a:r>
            <a:r>
              <a:rPr lang="pl-PL" dirty="0"/>
              <a:t> CKD</a:t>
            </a:r>
          </a:p>
        </p:txBody>
      </p:sp>
    </p:spTree>
    <p:extLst>
      <p:ext uri="{BB962C8B-B14F-4D97-AF65-F5344CB8AC3E}">
        <p14:creationId xmlns:p14="http://schemas.microsoft.com/office/powerpoint/2010/main" val="39130022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267F902-6034-47BF-BE98-B58FBA123282}"/>
              </a:ext>
            </a:extLst>
          </p:cNvPr>
          <p:cNvSpPr>
            <a:spLocks noGrp="1"/>
          </p:cNvSpPr>
          <p:nvPr>
            <p:ph type="title"/>
          </p:nvPr>
        </p:nvSpPr>
        <p:spPr/>
        <p:txBody>
          <a:bodyPr/>
          <a:lstStyle/>
          <a:p>
            <a:r>
              <a:rPr lang="pl-PL" dirty="0"/>
              <a:t>CHS</a:t>
            </a:r>
          </a:p>
        </p:txBody>
      </p:sp>
      <p:sp>
        <p:nvSpPr>
          <p:cNvPr id="3" name="Symbol zastępczy zawartości 2">
            <a:extLst>
              <a:ext uri="{FF2B5EF4-FFF2-40B4-BE49-F238E27FC236}">
                <a16:creationId xmlns:a16="http://schemas.microsoft.com/office/drawing/2014/main" id="{43D554E0-6A46-4630-A5AD-AF840B94E960}"/>
              </a:ext>
            </a:extLst>
          </p:cNvPr>
          <p:cNvSpPr>
            <a:spLocks noGrp="1"/>
          </p:cNvSpPr>
          <p:nvPr>
            <p:ph idx="1"/>
          </p:nvPr>
        </p:nvSpPr>
        <p:spPr/>
        <p:txBody>
          <a:bodyPr/>
          <a:lstStyle/>
          <a:p>
            <a:pPr marL="0" indent="0">
              <a:buNone/>
            </a:pPr>
            <a:r>
              <a:rPr lang="pl-PL" dirty="0"/>
              <a:t>Każdy dysk twardy zawiera talerze i głowice do odczytu i zapisu. Głowice znajdują się po obydwu stronach talerza tzn. jeżeli dysk zawiera 2 talerze to posiada 4 głowice. Każdy talerz podzielony jest na ścieżki. Wartość cylindrów określa liczbę ścieżek znajdujących się po każdej ze stron talerza. Pojedynczy cylinder jest więc zbiorem ścieżek będących jedna nad drugą (jest ich tyle samo co głowic). Wartość sektorów określa liczbę sektorów w każdej ścieżce, każdy sektor zawiera 512 bajtów.</a:t>
            </a:r>
          </a:p>
        </p:txBody>
      </p:sp>
    </p:spTree>
    <p:extLst>
      <p:ext uri="{BB962C8B-B14F-4D97-AF65-F5344CB8AC3E}">
        <p14:creationId xmlns:p14="http://schemas.microsoft.com/office/powerpoint/2010/main" val="17326329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CC01876-EC85-4BCB-9665-FFDA9A95DF55}"/>
              </a:ext>
            </a:extLst>
          </p:cNvPr>
          <p:cNvSpPr>
            <a:spLocks noGrp="1"/>
          </p:cNvSpPr>
          <p:nvPr>
            <p:ph type="title"/>
          </p:nvPr>
        </p:nvSpPr>
        <p:spPr/>
        <p:txBody>
          <a:bodyPr/>
          <a:lstStyle/>
          <a:p>
            <a:r>
              <a:rPr lang="pl-PL" dirty="0"/>
              <a:t>CHS</a:t>
            </a:r>
          </a:p>
        </p:txBody>
      </p:sp>
      <p:pic>
        <p:nvPicPr>
          <p:cNvPr id="4" name="Symbol zastępczy zawartości 3">
            <a:extLst>
              <a:ext uri="{FF2B5EF4-FFF2-40B4-BE49-F238E27FC236}">
                <a16:creationId xmlns:a16="http://schemas.microsoft.com/office/drawing/2014/main" id="{1344C714-9D4E-4741-980B-F3FD4AE08B36}"/>
              </a:ext>
            </a:extLst>
          </p:cNvPr>
          <p:cNvPicPr>
            <a:picLocks noGrp="1" noChangeAspect="1"/>
          </p:cNvPicPr>
          <p:nvPr>
            <p:ph idx="1"/>
          </p:nvPr>
        </p:nvPicPr>
        <p:blipFill>
          <a:blip r:embed="rId2"/>
          <a:stretch>
            <a:fillRect/>
          </a:stretch>
        </p:blipFill>
        <p:spPr>
          <a:xfrm>
            <a:off x="3112294" y="2649537"/>
            <a:ext cx="5543550" cy="3295650"/>
          </a:xfrm>
          <a:prstGeom prst="rect">
            <a:avLst/>
          </a:prstGeom>
        </p:spPr>
      </p:pic>
    </p:spTree>
    <p:extLst>
      <p:ext uri="{BB962C8B-B14F-4D97-AF65-F5344CB8AC3E}">
        <p14:creationId xmlns:p14="http://schemas.microsoft.com/office/powerpoint/2010/main" val="35283669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2230219D-CFEE-4CC4-A3ED-B7509AA287F8}"/>
              </a:ext>
            </a:extLst>
          </p:cNvPr>
          <p:cNvSpPr>
            <a:spLocks noGrp="1"/>
          </p:cNvSpPr>
          <p:nvPr>
            <p:ph type="title"/>
          </p:nvPr>
        </p:nvSpPr>
        <p:spPr/>
        <p:txBody>
          <a:bodyPr/>
          <a:lstStyle/>
          <a:p>
            <a:r>
              <a:rPr lang="pl-PL" dirty="0"/>
              <a:t>ECHS</a:t>
            </a:r>
          </a:p>
        </p:txBody>
      </p:sp>
      <p:sp>
        <p:nvSpPr>
          <p:cNvPr id="3" name="Symbol zastępczy zawartości 2">
            <a:extLst>
              <a:ext uri="{FF2B5EF4-FFF2-40B4-BE49-F238E27FC236}">
                <a16:creationId xmlns:a16="http://schemas.microsoft.com/office/drawing/2014/main" id="{76F99491-DEDB-420B-9507-8996C6C6E6C8}"/>
              </a:ext>
            </a:extLst>
          </p:cNvPr>
          <p:cNvSpPr>
            <a:spLocks noGrp="1"/>
          </p:cNvSpPr>
          <p:nvPr>
            <p:ph idx="1"/>
          </p:nvPr>
        </p:nvSpPr>
        <p:spPr/>
        <p:txBody>
          <a:bodyPr/>
          <a:lstStyle/>
          <a:p>
            <a:pPr marL="0" indent="0">
              <a:buNone/>
            </a:pPr>
            <a:r>
              <a:rPr lang="pl-PL" dirty="0"/>
              <a:t>ECHS (Extended CHS) – procedura adresacji sektorów na twardych dyskach odpowiedzialna za obsługę dysków o pojemności powyżej 528 MB.</a:t>
            </a:r>
          </a:p>
          <a:p>
            <a:pPr marL="0" indent="0">
              <a:buNone/>
            </a:pPr>
            <a:r>
              <a:rPr lang="pl-PL" dirty="0"/>
              <a:t>Przy obsłudze dysków w trybie Cylinder </a:t>
            </a:r>
            <a:r>
              <a:rPr lang="pl-PL" dirty="0" err="1"/>
              <a:t>Head</a:t>
            </a:r>
            <a:r>
              <a:rPr lang="pl-PL" dirty="0"/>
              <a:t> </a:t>
            </a:r>
            <a:r>
              <a:rPr lang="pl-PL" dirty="0" err="1"/>
              <a:t>Sector</a:t>
            </a:r>
            <a:r>
              <a:rPr lang="pl-PL" dirty="0"/>
              <a:t> nakładają się na siebie ograniczenia </a:t>
            </a:r>
            <a:r>
              <a:rPr lang="pl-PL" dirty="0" err="1"/>
              <a:t>BIOSu</a:t>
            </a:r>
            <a:r>
              <a:rPr lang="pl-PL" dirty="0"/>
              <a:t> i interfejsu IDE. Żeby umożliwić obsługę dysków większych od 528 MB stworzono adresacje LBA i Extended CHS. Jeżeli dysk albo BIOS nie obsługuje LBA to pozostaje ECHS. Po formatowaniu dysku nie można przestawiać adresacji z LBA na ECHS i odwrotnie - grozi utratą danych.</a:t>
            </a:r>
          </a:p>
        </p:txBody>
      </p:sp>
    </p:spTree>
    <p:extLst>
      <p:ext uri="{BB962C8B-B14F-4D97-AF65-F5344CB8AC3E}">
        <p14:creationId xmlns:p14="http://schemas.microsoft.com/office/powerpoint/2010/main" val="1783302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36756FE-DD26-4340-B5BE-7A6ED53C8507}"/>
              </a:ext>
            </a:extLst>
          </p:cNvPr>
          <p:cNvSpPr>
            <a:spLocks noGrp="1"/>
          </p:cNvSpPr>
          <p:nvPr>
            <p:ph type="title"/>
          </p:nvPr>
        </p:nvSpPr>
        <p:spPr/>
        <p:txBody>
          <a:bodyPr/>
          <a:lstStyle/>
          <a:p>
            <a:r>
              <a:rPr lang="pl-PL" dirty="0"/>
              <a:t>LBA</a:t>
            </a:r>
          </a:p>
        </p:txBody>
      </p:sp>
      <p:sp>
        <p:nvSpPr>
          <p:cNvPr id="3" name="Symbol zastępczy zawartości 2">
            <a:extLst>
              <a:ext uri="{FF2B5EF4-FFF2-40B4-BE49-F238E27FC236}">
                <a16:creationId xmlns:a16="http://schemas.microsoft.com/office/drawing/2014/main" id="{102D321D-E1F5-4D7A-8E37-13D9EC8972D0}"/>
              </a:ext>
            </a:extLst>
          </p:cNvPr>
          <p:cNvSpPr>
            <a:spLocks noGrp="1"/>
          </p:cNvSpPr>
          <p:nvPr>
            <p:ph idx="1"/>
          </p:nvPr>
        </p:nvSpPr>
        <p:spPr/>
        <p:txBody>
          <a:bodyPr>
            <a:normAutofit/>
          </a:bodyPr>
          <a:lstStyle/>
          <a:p>
            <a:pPr marL="0" indent="0">
              <a:buNone/>
            </a:pPr>
            <a:r>
              <a:rPr lang="pl-PL" dirty="0"/>
              <a:t>LBA (ang. </a:t>
            </a:r>
            <a:r>
              <a:rPr lang="pl-PL" dirty="0" err="1"/>
              <a:t>Logical</a:t>
            </a:r>
            <a:r>
              <a:rPr lang="pl-PL" dirty="0"/>
              <a:t> Block </a:t>
            </a:r>
            <a:r>
              <a:rPr lang="pl-PL" dirty="0" err="1"/>
              <a:t>Addressing</a:t>
            </a:r>
            <a:r>
              <a:rPr lang="pl-PL" dirty="0"/>
              <a:t>) (pol. Logiczne Adresowanie Bloków) - metoda adresowania pamięci masowej przez system operacyjny. W LBA stosuje się prosty schemat adresowania liniowego. Bloki są adresowane przez kolejne liczby naturalne, przy czym pierwszy blok ma numer LBA 0, drugi – 1 i tak dalej.</a:t>
            </a:r>
          </a:p>
          <a:p>
            <a:pPr marL="0" indent="0">
              <a:buNone/>
            </a:pPr>
            <a:r>
              <a:rPr lang="pl-PL" dirty="0"/>
              <a:t>W metodzie LBA, dokonuje się tzw. translacji adresów, czyli zamiany numerów głowicy, cylindra i sektora na ich logiczny odpowiednik, czyli numer sektora licząc od początku. Odpada więc skomplikowana adresacja za pomocą cylindrów, głowic i sektorów (ang. Cylinder </a:t>
            </a:r>
            <a:r>
              <a:rPr lang="pl-PL" dirty="0" err="1"/>
              <a:t>Head</a:t>
            </a:r>
            <a:r>
              <a:rPr lang="pl-PL" dirty="0"/>
              <a:t> </a:t>
            </a:r>
            <a:r>
              <a:rPr lang="pl-PL" dirty="0" err="1"/>
              <a:t>Sector</a:t>
            </a:r>
            <a:r>
              <a:rPr lang="pl-PL" dirty="0"/>
              <a:t>),</a:t>
            </a:r>
          </a:p>
        </p:txBody>
      </p:sp>
    </p:spTree>
    <p:extLst>
      <p:ext uri="{BB962C8B-B14F-4D97-AF65-F5344CB8AC3E}">
        <p14:creationId xmlns:p14="http://schemas.microsoft.com/office/powerpoint/2010/main" val="25686360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B7E596A-FCA0-45C0-99C6-D39299276C3F}"/>
              </a:ext>
            </a:extLst>
          </p:cNvPr>
          <p:cNvSpPr>
            <a:spLocks noGrp="1"/>
          </p:cNvSpPr>
          <p:nvPr>
            <p:ph type="title"/>
          </p:nvPr>
        </p:nvSpPr>
        <p:spPr/>
        <p:txBody>
          <a:bodyPr/>
          <a:lstStyle/>
          <a:p>
            <a:r>
              <a:rPr lang="pl-PL" dirty="0"/>
              <a:t>Obliczanie LBA</a:t>
            </a:r>
          </a:p>
        </p:txBody>
      </p:sp>
      <p:sp>
        <p:nvSpPr>
          <p:cNvPr id="3" name="Symbol zastępczy zawartości 2">
            <a:extLst>
              <a:ext uri="{FF2B5EF4-FFF2-40B4-BE49-F238E27FC236}">
                <a16:creationId xmlns:a16="http://schemas.microsoft.com/office/drawing/2014/main" id="{A5889CE0-F0A3-4556-8368-0F4912E898F1}"/>
              </a:ext>
            </a:extLst>
          </p:cNvPr>
          <p:cNvSpPr>
            <a:spLocks noGrp="1"/>
          </p:cNvSpPr>
          <p:nvPr>
            <p:ph idx="1"/>
          </p:nvPr>
        </p:nvSpPr>
        <p:spPr/>
        <p:txBody>
          <a:bodyPr/>
          <a:lstStyle/>
          <a:p>
            <a:pPr marL="0" indent="0">
              <a:buNone/>
            </a:pPr>
            <a:r>
              <a:rPr lang="pl-PL" dirty="0"/>
              <a:t>LBA = ( </a:t>
            </a:r>
            <a:r>
              <a:rPr lang="pl-PL" dirty="0" err="1"/>
              <a:t>numer_cylindra</a:t>
            </a:r>
            <a:r>
              <a:rPr lang="pl-PL" dirty="0"/>
              <a:t> * </a:t>
            </a:r>
            <a:r>
              <a:rPr lang="pl-PL" dirty="0" err="1"/>
              <a:t>liczba_glowic_na_cylinder</a:t>
            </a:r>
            <a:r>
              <a:rPr lang="pl-PL" dirty="0"/>
              <a:t> + </a:t>
            </a:r>
            <a:r>
              <a:rPr lang="pl-PL" dirty="0" err="1"/>
              <a:t>numer_glowicy</a:t>
            </a:r>
            <a:r>
              <a:rPr lang="pl-PL" dirty="0"/>
              <a:t> ) * </a:t>
            </a:r>
            <a:r>
              <a:rPr lang="pl-PL" dirty="0" err="1"/>
              <a:t>liczba_sektorow_na_sciezke</a:t>
            </a:r>
            <a:r>
              <a:rPr lang="pl-PL" dirty="0"/>
              <a:t> + </a:t>
            </a:r>
            <a:r>
              <a:rPr lang="pl-PL" dirty="0" err="1"/>
              <a:t>numer_sektora</a:t>
            </a:r>
            <a:r>
              <a:rPr lang="pl-PL" dirty="0"/>
              <a:t> -1</a:t>
            </a:r>
          </a:p>
        </p:txBody>
      </p:sp>
    </p:spTree>
    <p:extLst>
      <p:ext uri="{BB962C8B-B14F-4D97-AF65-F5344CB8AC3E}">
        <p14:creationId xmlns:p14="http://schemas.microsoft.com/office/powerpoint/2010/main" val="16887406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F298334-550A-4FEF-A74A-9926C2788D16}"/>
              </a:ext>
            </a:extLst>
          </p:cNvPr>
          <p:cNvSpPr>
            <a:spLocks noGrp="1"/>
          </p:cNvSpPr>
          <p:nvPr>
            <p:ph type="title"/>
          </p:nvPr>
        </p:nvSpPr>
        <p:spPr/>
        <p:txBody>
          <a:bodyPr/>
          <a:lstStyle/>
          <a:p>
            <a:r>
              <a:rPr lang="pl-PL" dirty="0"/>
              <a:t>MZR</a:t>
            </a:r>
          </a:p>
        </p:txBody>
      </p:sp>
      <p:sp>
        <p:nvSpPr>
          <p:cNvPr id="3" name="Symbol zastępczy zawartości 2">
            <a:extLst>
              <a:ext uri="{FF2B5EF4-FFF2-40B4-BE49-F238E27FC236}">
                <a16:creationId xmlns:a16="http://schemas.microsoft.com/office/drawing/2014/main" id="{DBD38105-9C85-4FF7-B0EE-66D89D035615}"/>
              </a:ext>
            </a:extLst>
          </p:cNvPr>
          <p:cNvSpPr>
            <a:spLocks noGrp="1"/>
          </p:cNvSpPr>
          <p:nvPr>
            <p:ph idx="1"/>
          </p:nvPr>
        </p:nvSpPr>
        <p:spPr/>
        <p:txBody>
          <a:bodyPr>
            <a:noAutofit/>
          </a:bodyPr>
          <a:lstStyle/>
          <a:p>
            <a:pPr marL="0" indent="0">
              <a:buNone/>
            </a:pPr>
            <a:r>
              <a:rPr lang="pl-PL" sz="1200" dirty="0"/>
              <a:t>MZR (</a:t>
            </a:r>
            <a:r>
              <a:rPr lang="pl-PL" sz="1200" dirty="0" err="1"/>
              <a:t>ang.Multiple</a:t>
            </a:r>
            <a:r>
              <a:rPr lang="pl-PL" sz="1200" dirty="0"/>
              <a:t> Zone </a:t>
            </a:r>
            <a:r>
              <a:rPr lang="pl-PL" sz="1200" dirty="0" err="1"/>
              <a:t>Recording</a:t>
            </a:r>
            <a:r>
              <a:rPr lang="pl-PL" sz="1200" dirty="0"/>
              <a:t>, czyli nagrywanie wieloma strefami) – technika formatowania i określania lokacji sektorów danych na fizycznej przestrzeni takich nośników magnetycznych, jak na przykład dysk twardy. Technika ta wywodzi się z mechanizmu ZBR (</a:t>
            </a:r>
            <a:r>
              <a:rPr lang="pl-PL" sz="1200" dirty="0" err="1"/>
              <a:t>ang.Zone</a:t>
            </a:r>
            <a:r>
              <a:rPr lang="pl-PL" sz="1200" dirty="0"/>
              <a:t> Bit </a:t>
            </a:r>
            <a:r>
              <a:rPr lang="pl-PL" sz="1200" dirty="0" err="1"/>
              <a:t>Recording</a:t>
            </a:r>
            <a:r>
              <a:rPr lang="pl-PL" sz="1200" dirty="0"/>
              <a:t>), nie jest jednak dostrzegalna z punktu widzenia interfejsu urządzenia.</a:t>
            </a:r>
          </a:p>
          <a:p>
            <a:pPr marL="0" indent="0">
              <a:buNone/>
            </a:pPr>
            <a:r>
              <a:rPr lang="pl-PL" sz="1200" dirty="0"/>
              <a:t>Sąsiadujące ścieżki dysku są zebrane w grupach, których ilość zależy od producenta i serii dysku (zwykle od 3 do 20). W ramach grupy wszystkie ścieżki mają dokładnie taką samą ilość sektorów. Im grupa jest położona bliżej zewnętrznej krawędzi nośnika, tym jej ścieżki mają więcej sektorów. </a:t>
            </a:r>
          </a:p>
          <a:p>
            <a:pPr marL="0" indent="0">
              <a:buNone/>
            </a:pPr>
            <a:r>
              <a:rPr lang="pl-PL" sz="1200" dirty="0"/>
              <a:t>Z punktu widzenia obsługi takiego urządzenia, technologia MZR nie wpływa w żaden sposób na komunikację zewnętrzną, gdyż za zamianę klasycznej adresacji sektorów na adresację zgodną z MZR odpowiada elektroniczny układ sterowania wbudowany w dysk twardy. Jednak zmiana szybkości transferu może być wyraźnie zauważalna.</a:t>
            </a:r>
          </a:p>
        </p:txBody>
      </p:sp>
    </p:spTree>
    <p:extLst>
      <p:ext uri="{BB962C8B-B14F-4D97-AF65-F5344CB8AC3E}">
        <p14:creationId xmlns:p14="http://schemas.microsoft.com/office/powerpoint/2010/main" val="31113176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FE9850E-48D1-4D9F-8797-313731782AA3}"/>
              </a:ext>
            </a:extLst>
          </p:cNvPr>
          <p:cNvSpPr>
            <a:spLocks noGrp="1"/>
          </p:cNvSpPr>
          <p:nvPr>
            <p:ph type="title"/>
          </p:nvPr>
        </p:nvSpPr>
        <p:spPr/>
        <p:txBody>
          <a:bodyPr/>
          <a:lstStyle/>
          <a:p>
            <a:r>
              <a:rPr lang="pl-PL" dirty="0"/>
              <a:t>Producenci</a:t>
            </a:r>
          </a:p>
        </p:txBody>
      </p:sp>
      <p:sp>
        <p:nvSpPr>
          <p:cNvPr id="3" name="Symbol zastępczy zawartości 2">
            <a:extLst>
              <a:ext uri="{FF2B5EF4-FFF2-40B4-BE49-F238E27FC236}">
                <a16:creationId xmlns:a16="http://schemas.microsoft.com/office/drawing/2014/main" id="{2E5DEED1-9F0F-4CB8-9E6C-69FD9D7DA9AA}"/>
              </a:ext>
            </a:extLst>
          </p:cNvPr>
          <p:cNvSpPr>
            <a:spLocks noGrp="1"/>
          </p:cNvSpPr>
          <p:nvPr>
            <p:ph sz="half" idx="1"/>
          </p:nvPr>
        </p:nvSpPr>
        <p:spPr/>
        <p:txBody>
          <a:bodyPr/>
          <a:lstStyle/>
          <a:p>
            <a:pPr marL="0" indent="0">
              <a:buNone/>
            </a:pPr>
            <a:r>
              <a:rPr lang="pl-PL" dirty="0"/>
              <a:t>Obecni</a:t>
            </a:r>
          </a:p>
          <a:p>
            <a:r>
              <a:rPr lang="pl-PL" dirty="0"/>
              <a:t>Western Digital</a:t>
            </a:r>
          </a:p>
          <a:p>
            <a:r>
              <a:rPr lang="pl-PL" dirty="0"/>
              <a:t>Seagate</a:t>
            </a:r>
          </a:p>
          <a:p>
            <a:r>
              <a:rPr lang="pl-PL" dirty="0"/>
              <a:t>Toshiba</a:t>
            </a:r>
          </a:p>
          <a:p>
            <a:r>
              <a:rPr lang="pl-PL" dirty="0"/>
              <a:t>Intel</a:t>
            </a:r>
          </a:p>
        </p:txBody>
      </p:sp>
      <p:sp>
        <p:nvSpPr>
          <p:cNvPr id="4" name="Symbol zastępczy zawartości 3">
            <a:extLst>
              <a:ext uri="{FF2B5EF4-FFF2-40B4-BE49-F238E27FC236}">
                <a16:creationId xmlns:a16="http://schemas.microsoft.com/office/drawing/2014/main" id="{143EC268-2ED2-435E-AD39-DFAED9032379}"/>
              </a:ext>
            </a:extLst>
          </p:cNvPr>
          <p:cNvSpPr>
            <a:spLocks noGrp="1"/>
          </p:cNvSpPr>
          <p:nvPr>
            <p:ph sz="half" idx="2"/>
          </p:nvPr>
        </p:nvSpPr>
        <p:spPr/>
        <p:txBody>
          <a:bodyPr>
            <a:normAutofit/>
          </a:bodyPr>
          <a:lstStyle/>
          <a:p>
            <a:pPr marL="0" indent="0">
              <a:buNone/>
            </a:pPr>
            <a:r>
              <a:rPr lang="pl-PL" dirty="0"/>
              <a:t>Dawni</a:t>
            </a:r>
          </a:p>
          <a:p>
            <a:r>
              <a:rPr lang="pl-PL" dirty="0"/>
              <a:t>Samsung –2011</a:t>
            </a:r>
          </a:p>
          <a:p>
            <a:r>
              <a:rPr lang="pl-PL" dirty="0"/>
              <a:t>Hitachi - 2012</a:t>
            </a:r>
          </a:p>
          <a:p>
            <a:r>
              <a:rPr lang="pl-PL" dirty="0" err="1"/>
              <a:t>Maxtor</a:t>
            </a:r>
            <a:r>
              <a:rPr lang="pl-PL" dirty="0"/>
              <a:t> - 2006</a:t>
            </a:r>
          </a:p>
          <a:p>
            <a:r>
              <a:rPr lang="pl-PL" dirty="0"/>
              <a:t>IBM - 2003 </a:t>
            </a:r>
          </a:p>
          <a:p>
            <a:r>
              <a:rPr lang="pl-PL" dirty="0"/>
              <a:t>Fujitsu – 2009</a:t>
            </a:r>
          </a:p>
          <a:p>
            <a:r>
              <a:rPr lang="pl-PL" dirty="0"/>
              <a:t>Quantum –2000</a:t>
            </a:r>
          </a:p>
        </p:txBody>
      </p:sp>
    </p:spTree>
    <p:extLst>
      <p:ext uri="{BB962C8B-B14F-4D97-AF65-F5344CB8AC3E}">
        <p14:creationId xmlns:p14="http://schemas.microsoft.com/office/powerpoint/2010/main" val="22310028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0B4A6E3-D9CC-4C73-A9D1-C43E7E94C726}"/>
              </a:ext>
            </a:extLst>
          </p:cNvPr>
          <p:cNvSpPr>
            <a:spLocks noGrp="1"/>
          </p:cNvSpPr>
          <p:nvPr>
            <p:ph type="title"/>
          </p:nvPr>
        </p:nvSpPr>
        <p:spPr/>
        <p:txBody>
          <a:bodyPr/>
          <a:lstStyle/>
          <a:p>
            <a:r>
              <a:rPr lang="pl-PL" dirty="0"/>
              <a:t>Rodzaje dysków</a:t>
            </a:r>
          </a:p>
        </p:txBody>
      </p:sp>
      <p:sp>
        <p:nvSpPr>
          <p:cNvPr id="3" name="Symbol zastępczy zawartości 2">
            <a:extLst>
              <a:ext uri="{FF2B5EF4-FFF2-40B4-BE49-F238E27FC236}">
                <a16:creationId xmlns:a16="http://schemas.microsoft.com/office/drawing/2014/main" id="{A1CDB6A7-29E4-4613-AC52-E05AAD93BD38}"/>
              </a:ext>
            </a:extLst>
          </p:cNvPr>
          <p:cNvSpPr>
            <a:spLocks noGrp="1"/>
          </p:cNvSpPr>
          <p:nvPr>
            <p:ph idx="1"/>
          </p:nvPr>
        </p:nvSpPr>
        <p:spPr/>
        <p:txBody>
          <a:bodyPr/>
          <a:lstStyle/>
          <a:p>
            <a:r>
              <a:rPr lang="pl-PL" dirty="0"/>
              <a:t>HDD Hard Disk Drive</a:t>
            </a:r>
          </a:p>
          <a:p>
            <a:r>
              <a:rPr lang="pl-PL" dirty="0"/>
              <a:t>SSHD Solid </a:t>
            </a:r>
            <a:r>
              <a:rPr lang="pl-PL" dirty="0" err="1"/>
              <a:t>State</a:t>
            </a:r>
            <a:r>
              <a:rPr lang="pl-PL" dirty="0"/>
              <a:t> </a:t>
            </a:r>
            <a:r>
              <a:rPr lang="pl-PL" dirty="0" err="1"/>
              <a:t>Hybrid</a:t>
            </a:r>
            <a:r>
              <a:rPr lang="pl-PL" dirty="0"/>
              <a:t> Drive</a:t>
            </a:r>
          </a:p>
          <a:p>
            <a:r>
              <a:rPr lang="pl-PL" dirty="0"/>
              <a:t>SSD Solid </a:t>
            </a:r>
            <a:r>
              <a:rPr lang="pl-PL" dirty="0" err="1"/>
              <a:t>State</a:t>
            </a:r>
            <a:r>
              <a:rPr lang="pl-PL" dirty="0"/>
              <a:t> Drive</a:t>
            </a:r>
          </a:p>
        </p:txBody>
      </p:sp>
    </p:spTree>
    <p:extLst>
      <p:ext uri="{BB962C8B-B14F-4D97-AF65-F5344CB8AC3E}">
        <p14:creationId xmlns:p14="http://schemas.microsoft.com/office/powerpoint/2010/main" val="42850875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1FF88FB-051A-4D86-9A75-A7BADB817244}"/>
              </a:ext>
            </a:extLst>
          </p:cNvPr>
          <p:cNvSpPr>
            <a:spLocks noGrp="1"/>
          </p:cNvSpPr>
          <p:nvPr>
            <p:ph type="title"/>
          </p:nvPr>
        </p:nvSpPr>
        <p:spPr/>
        <p:txBody>
          <a:bodyPr/>
          <a:lstStyle/>
          <a:p>
            <a:r>
              <a:rPr lang="pl-PL" dirty="0"/>
              <a:t>Dysk hybrydowy</a:t>
            </a:r>
          </a:p>
        </p:txBody>
      </p:sp>
      <p:sp>
        <p:nvSpPr>
          <p:cNvPr id="3" name="Symbol zastępczy zawartości 2">
            <a:extLst>
              <a:ext uri="{FF2B5EF4-FFF2-40B4-BE49-F238E27FC236}">
                <a16:creationId xmlns:a16="http://schemas.microsoft.com/office/drawing/2014/main" id="{7839E0B7-4486-43DB-9C76-49424B216E39}"/>
              </a:ext>
            </a:extLst>
          </p:cNvPr>
          <p:cNvSpPr>
            <a:spLocks noGrp="1"/>
          </p:cNvSpPr>
          <p:nvPr>
            <p:ph idx="1"/>
          </p:nvPr>
        </p:nvSpPr>
        <p:spPr/>
        <p:txBody>
          <a:bodyPr>
            <a:normAutofit/>
          </a:bodyPr>
          <a:lstStyle/>
          <a:p>
            <a:pPr marL="0" indent="0">
              <a:buNone/>
            </a:pPr>
            <a:r>
              <a:rPr lang="pl-PL" dirty="0"/>
              <a:t>Dysk hybrydowy, HHD (od ang. </a:t>
            </a:r>
            <a:r>
              <a:rPr lang="pl-PL" dirty="0" err="1"/>
              <a:t>hybrid</a:t>
            </a:r>
            <a:r>
              <a:rPr lang="pl-PL" dirty="0"/>
              <a:t> hard </a:t>
            </a:r>
            <a:r>
              <a:rPr lang="pl-PL" dirty="0" err="1"/>
              <a:t>drive</a:t>
            </a:r>
            <a:r>
              <a:rPr lang="pl-PL" dirty="0"/>
              <a:t>) – dysk komputerowy będący dyskiem twardym, w którego obudowie umieszczono moduł pamięci </a:t>
            </a:r>
            <a:r>
              <a:rPr lang="pl-PL" dirty="0" err="1"/>
              <a:t>flash</a:t>
            </a:r>
            <a:r>
              <a:rPr lang="pl-PL" dirty="0"/>
              <a:t> typu SLC NAND (stosowanej między innymi w dyskach półprzewodnikowych i kartach pamięci). Dysk ten jest połączeniem tych dwóch typów pamięci i łączy zalety obydwu technologii: szybkość odczytu i dostępu do danych pamięci </a:t>
            </a:r>
            <a:r>
              <a:rPr lang="pl-PL" dirty="0" err="1"/>
              <a:t>flash</a:t>
            </a:r>
            <a:r>
              <a:rPr lang="pl-PL" dirty="0"/>
              <a:t> oraz pojemność zwykłego dysku twardego. Dyski hybrydowe współpracują z interfejsem SATA.</a:t>
            </a:r>
          </a:p>
          <a:p>
            <a:pPr marL="0" indent="0">
              <a:buNone/>
            </a:pPr>
            <a:r>
              <a:rPr lang="pl-PL" dirty="0"/>
              <a:t>Firma Seagate Technology wprowadziła tę technologię do swoich dysków 2,5" oraz 3,5" i używa do ich identyfikacji skrótowca SSHD (ang. solid-</a:t>
            </a:r>
            <a:r>
              <a:rPr lang="pl-PL" dirty="0" err="1"/>
              <a:t>state</a:t>
            </a:r>
            <a:r>
              <a:rPr lang="pl-PL" dirty="0"/>
              <a:t> </a:t>
            </a:r>
            <a:r>
              <a:rPr lang="pl-PL" dirty="0" err="1"/>
              <a:t>hybrid</a:t>
            </a:r>
            <a:r>
              <a:rPr lang="pl-PL" dirty="0"/>
              <a:t> </a:t>
            </a:r>
            <a:r>
              <a:rPr lang="pl-PL" dirty="0" err="1"/>
              <a:t>drive</a:t>
            </a:r>
            <a:r>
              <a:rPr lang="pl-PL" dirty="0"/>
              <a:t>). Dyski te oprócz standardowego </a:t>
            </a:r>
            <a:r>
              <a:rPr lang="pl-PL" dirty="0" err="1"/>
              <a:t>cache'u</a:t>
            </a:r>
            <a:r>
              <a:rPr lang="pl-PL" dirty="0"/>
              <a:t> posiadają wbudowaną pamięć </a:t>
            </a:r>
            <a:r>
              <a:rPr lang="pl-PL" dirty="0" err="1"/>
              <a:t>flash</a:t>
            </a:r>
            <a:r>
              <a:rPr lang="pl-PL" dirty="0"/>
              <a:t> typu MLC NAND o pojemności 4 lub 8 GB.</a:t>
            </a:r>
          </a:p>
        </p:txBody>
      </p:sp>
    </p:spTree>
    <p:extLst>
      <p:ext uri="{BB962C8B-B14F-4D97-AF65-F5344CB8AC3E}">
        <p14:creationId xmlns:p14="http://schemas.microsoft.com/office/powerpoint/2010/main" val="32460645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28E60D7-8792-4B98-8E53-29EC4907A000}"/>
              </a:ext>
            </a:extLst>
          </p:cNvPr>
          <p:cNvSpPr>
            <a:spLocks noGrp="1"/>
          </p:cNvSpPr>
          <p:nvPr>
            <p:ph type="title"/>
          </p:nvPr>
        </p:nvSpPr>
        <p:spPr/>
        <p:txBody>
          <a:bodyPr/>
          <a:lstStyle/>
          <a:p>
            <a:r>
              <a:rPr lang="pl-PL" dirty="0"/>
              <a:t>SSD</a:t>
            </a:r>
          </a:p>
        </p:txBody>
      </p:sp>
      <p:sp>
        <p:nvSpPr>
          <p:cNvPr id="3" name="Symbol zastępczy zawartości 2">
            <a:extLst>
              <a:ext uri="{FF2B5EF4-FFF2-40B4-BE49-F238E27FC236}">
                <a16:creationId xmlns:a16="http://schemas.microsoft.com/office/drawing/2014/main" id="{D5084ADB-660E-4F0A-83A0-A9ECC8C6B207}"/>
              </a:ext>
            </a:extLst>
          </p:cNvPr>
          <p:cNvSpPr>
            <a:spLocks noGrp="1"/>
          </p:cNvSpPr>
          <p:nvPr>
            <p:ph idx="1"/>
          </p:nvPr>
        </p:nvSpPr>
        <p:spPr/>
        <p:txBody>
          <a:bodyPr>
            <a:normAutofit/>
          </a:bodyPr>
          <a:lstStyle/>
          <a:p>
            <a:pPr marL="0" indent="0">
              <a:buNone/>
            </a:pPr>
            <a:r>
              <a:rPr lang="pl-PL" dirty="0"/>
              <a:t>Dysk półprzewodnikowy, napęd półprzewodnikowy, SSD (od ang. solid-</a:t>
            </a:r>
            <a:r>
              <a:rPr lang="pl-PL" dirty="0" err="1"/>
              <a:t>state</a:t>
            </a:r>
            <a:r>
              <a:rPr lang="pl-PL" dirty="0"/>
              <a:t> </a:t>
            </a:r>
            <a:r>
              <a:rPr lang="pl-PL" dirty="0" err="1"/>
              <a:t>drive</a:t>
            </a:r>
            <a:r>
              <a:rPr lang="pl-PL" dirty="0"/>
              <a:t>) – urządzenie pamięci masowej zbudowane w oparciu o pamięć </a:t>
            </a:r>
            <a:r>
              <a:rPr lang="pl-PL" dirty="0" err="1"/>
              <a:t>flash</a:t>
            </a:r>
            <a:r>
              <a:rPr lang="pl-PL" dirty="0"/>
              <a:t>.</a:t>
            </a:r>
          </a:p>
          <a:p>
            <a:pPr marL="0" indent="0">
              <a:buNone/>
            </a:pPr>
            <a:r>
              <a:rPr lang="pl-PL" dirty="0"/>
              <a:t>Podstawową zaletą SSD jest brak ruchomych części. Dodatkowo napędy te charakteryzują się zdecydowanie krótszym czasem dostępu do danych (kilkadziesiąt razy), cichszą pracą oraz o wiele większą odpornością na uszkodzenia mechaniczne (powodowane na przykład wstrząsami w czasie pracy lub upadkiem z wysokości). Wraz ze zwiększaniem się liczby bitów na 1 komórkę pamięci </a:t>
            </a:r>
            <a:r>
              <a:rPr lang="pl-PL" dirty="0" err="1"/>
              <a:t>flash</a:t>
            </a:r>
            <a:r>
              <a:rPr lang="pl-PL" dirty="0"/>
              <a:t> maleje jednak pewność zapisu (wzrasta prawdopodobieństwo przekłamania pojedynczych bitów zapisanych danych).</a:t>
            </a:r>
          </a:p>
        </p:txBody>
      </p:sp>
    </p:spTree>
    <p:extLst>
      <p:ext uri="{BB962C8B-B14F-4D97-AF65-F5344CB8AC3E}">
        <p14:creationId xmlns:p14="http://schemas.microsoft.com/office/powerpoint/2010/main" val="1004696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68C7B7D-5664-4C35-A4E1-4FD26B007748}"/>
              </a:ext>
            </a:extLst>
          </p:cNvPr>
          <p:cNvSpPr>
            <a:spLocks noGrp="1"/>
          </p:cNvSpPr>
          <p:nvPr>
            <p:ph type="title"/>
          </p:nvPr>
        </p:nvSpPr>
        <p:spPr/>
        <p:txBody>
          <a:bodyPr/>
          <a:lstStyle/>
          <a:p>
            <a:r>
              <a:rPr lang="pl-PL" dirty="0"/>
              <a:t>S.M.A.R.T.</a:t>
            </a:r>
          </a:p>
        </p:txBody>
      </p:sp>
      <p:sp>
        <p:nvSpPr>
          <p:cNvPr id="3" name="Symbol zastępczy zawartości 2">
            <a:extLst>
              <a:ext uri="{FF2B5EF4-FFF2-40B4-BE49-F238E27FC236}">
                <a16:creationId xmlns:a16="http://schemas.microsoft.com/office/drawing/2014/main" id="{2145C27A-FDB3-4851-8A99-77544B2E3195}"/>
              </a:ext>
            </a:extLst>
          </p:cNvPr>
          <p:cNvSpPr>
            <a:spLocks noGrp="1"/>
          </p:cNvSpPr>
          <p:nvPr>
            <p:ph idx="1"/>
          </p:nvPr>
        </p:nvSpPr>
        <p:spPr/>
        <p:txBody>
          <a:bodyPr/>
          <a:lstStyle/>
          <a:p>
            <a:pPr marL="0" indent="0">
              <a:buNone/>
            </a:pPr>
            <a:r>
              <a:rPr lang="pl-PL" dirty="0"/>
              <a:t>S.M.A.R.T. (ang. </a:t>
            </a:r>
            <a:r>
              <a:rPr lang="pl-PL" dirty="0" err="1"/>
              <a:t>Self</a:t>
            </a:r>
            <a:r>
              <a:rPr lang="pl-PL" dirty="0"/>
              <a:t>-Monitoring, Analysis and Reporting Technology) – system monitorowania i powiadamiania o błędach działania twardego dysku.</a:t>
            </a:r>
          </a:p>
          <a:p>
            <a:pPr marL="0" indent="0">
              <a:buNone/>
            </a:pPr>
            <a:r>
              <a:rPr lang="pl-PL" dirty="0"/>
              <a:t>Technologia ta została zaimplementowana w dyskach ATA-3, późniejszych ATA (czyli IDE), ATAPI oraz SCSI-3, aby zwiększyć bezpieczeństwo składowanych danych. Dzięki niej dysk potrafi ocenić swój stan i jeśli awaria jest wysoce prawdopodobna zaalarmować system operacyjny i użytkownika komputera. System zapewnia skuteczne ostrzeganie o zbliżającej się awarii w około 30 do 40% przypadków.</a:t>
            </a:r>
          </a:p>
        </p:txBody>
      </p:sp>
    </p:spTree>
    <p:extLst>
      <p:ext uri="{BB962C8B-B14F-4D97-AF65-F5344CB8AC3E}">
        <p14:creationId xmlns:p14="http://schemas.microsoft.com/office/powerpoint/2010/main" val="32364722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2161FFC-2E0E-4C84-93D0-B1899CED01C4}"/>
              </a:ext>
            </a:extLst>
          </p:cNvPr>
          <p:cNvSpPr>
            <a:spLocks noGrp="1"/>
          </p:cNvSpPr>
          <p:nvPr>
            <p:ph type="title"/>
          </p:nvPr>
        </p:nvSpPr>
        <p:spPr/>
        <p:txBody>
          <a:bodyPr/>
          <a:lstStyle/>
          <a:p>
            <a:r>
              <a:rPr lang="pl-PL" dirty="0"/>
              <a:t>Monitorowanie parametrów</a:t>
            </a:r>
          </a:p>
        </p:txBody>
      </p:sp>
      <p:sp>
        <p:nvSpPr>
          <p:cNvPr id="3" name="Symbol zastępczy zawartości 2">
            <a:extLst>
              <a:ext uri="{FF2B5EF4-FFF2-40B4-BE49-F238E27FC236}">
                <a16:creationId xmlns:a16="http://schemas.microsoft.com/office/drawing/2014/main" id="{FCD9E29E-371D-42AD-A7B6-F07161BE69C4}"/>
              </a:ext>
            </a:extLst>
          </p:cNvPr>
          <p:cNvSpPr>
            <a:spLocks noGrp="1"/>
          </p:cNvSpPr>
          <p:nvPr>
            <p:ph idx="1"/>
          </p:nvPr>
        </p:nvSpPr>
        <p:spPr/>
        <p:txBody>
          <a:bodyPr>
            <a:normAutofit/>
          </a:bodyPr>
          <a:lstStyle/>
          <a:p>
            <a:r>
              <a:rPr lang="pl-PL" dirty="0"/>
              <a:t>liczbę cykli start/stop (</a:t>
            </a:r>
            <a:r>
              <a:rPr lang="pl-PL" dirty="0" err="1"/>
              <a:t>Start_Stop_Count</a:t>
            </a:r>
            <a:r>
              <a:rPr lang="pl-PL" dirty="0"/>
              <a:t>)</a:t>
            </a:r>
          </a:p>
          <a:p>
            <a:r>
              <a:rPr lang="pl-PL" dirty="0"/>
              <a:t>sumaryczny czas pracy dysku (</a:t>
            </a:r>
            <a:r>
              <a:rPr lang="pl-PL" dirty="0" err="1"/>
              <a:t>Power_On_Hours</a:t>
            </a:r>
            <a:r>
              <a:rPr lang="pl-PL" dirty="0"/>
              <a:t>)</a:t>
            </a:r>
          </a:p>
          <a:p>
            <a:r>
              <a:rPr lang="pl-PL" dirty="0"/>
              <a:t>temperatura dysku (</a:t>
            </a:r>
            <a:r>
              <a:rPr lang="pl-PL" dirty="0" err="1"/>
              <a:t>Temperature_Celsius</a:t>
            </a:r>
            <a:r>
              <a:rPr lang="pl-PL" dirty="0"/>
              <a:t>)</a:t>
            </a:r>
          </a:p>
          <a:p>
            <a:r>
              <a:rPr lang="pl-PL" dirty="0"/>
              <a:t>liczbę naprawionych błędów ECC (</a:t>
            </a:r>
            <a:r>
              <a:rPr lang="pl-PL" dirty="0" err="1"/>
              <a:t>Hardware_ECC_Recovered</a:t>
            </a:r>
            <a:r>
              <a:rPr lang="pl-PL" dirty="0"/>
              <a:t>)</a:t>
            </a:r>
          </a:p>
          <a:p>
            <a:r>
              <a:rPr lang="pl-PL" dirty="0"/>
              <a:t>liczbę błędów transmisji w trybie Ultra-DMA (</a:t>
            </a:r>
            <a:r>
              <a:rPr lang="pl-PL" dirty="0" err="1"/>
              <a:t>UDMA_CRC_Error_Count</a:t>
            </a:r>
            <a:r>
              <a:rPr lang="pl-PL" dirty="0"/>
              <a:t>)</a:t>
            </a:r>
          </a:p>
          <a:p>
            <a:r>
              <a:rPr lang="pl-PL" dirty="0"/>
              <a:t>liczbę błędów operacji </a:t>
            </a:r>
            <a:r>
              <a:rPr lang="pl-PL" dirty="0" err="1"/>
              <a:t>seek</a:t>
            </a:r>
            <a:r>
              <a:rPr lang="pl-PL" dirty="0"/>
              <a:t> (</a:t>
            </a:r>
            <a:r>
              <a:rPr lang="pl-PL" dirty="0" err="1"/>
              <a:t>Seek_Error_Rate</a:t>
            </a:r>
            <a:r>
              <a:rPr lang="pl-PL" dirty="0"/>
              <a:t>)</a:t>
            </a:r>
          </a:p>
        </p:txBody>
      </p:sp>
    </p:spTree>
    <p:extLst>
      <p:ext uri="{BB962C8B-B14F-4D97-AF65-F5344CB8AC3E}">
        <p14:creationId xmlns:p14="http://schemas.microsoft.com/office/powerpoint/2010/main" val="12865604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66D7D50-FF82-4BD8-800E-AD3CEF03D499}"/>
              </a:ext>
            </a:extLst>
          </p:cNvPr>
          <p:cNvSpPr>
            <a:spLocks noGrp="1"/>
          </p:cNvSpPr>
          <p:nvPr>
            <p:ph type="title"/>
          </p:nvPr>
        </p:nvSpPr>
        <p:spPr/>
        <p:txBody>
          <a:bodyPr/>
          <a:lstStyle/>
          <a:p>
            <a:r>
              <a:rPr lang="pl-PL" dirty="0"/>
              <a:t>Parametry krytyczne</a:t>
            </a:r>
          </a:p>
        </p:txBody>
      </p:sp>
      <p:sp>
        <p:nvSpPr>
          <p:cNvPr id="3" name="Symbol zastępczy zawartości 2">
            <a:extLst>
              <a:ext uri="{FF2B5EF4-FFF2-40B4-BE49-F238E27FC236}">
                <a16:creationId xmlns:a16="http://schemas.microsoft.com/office/drawing/2014/main" id="{1A59B7F9-9C8E-4873-925E-0DA0187109A8}"/>
              </a:ext>
            </a:extLst>
          </p:cNvPr>
          <p:cNvSpPr>
            <a:spLocks noGrp="1"/>
          </p:cNvSpPr>
          <p:nvPr>
            <p:ph idx="1"/>
          </p:nvPr>
        </p:nvSpPr>
        <p:spPr/>
        <p:txBody>
          <a:bodyPr>
            <a:normAutofit/>
          </a:bodyPr>
          <a:lstStyle/>
          <a:p>
            <a:pPr marL="0" indent="0">
              <a:buNone/>
            </a:pPr>
            <a:r>
              <a:rPr lang="pl-PL" dirty="0"/>
              <a:t>01 częstotliwość błędów podczas odczytu (Read Error </a:t>
            </a:r>
            <a:r>
              <a:rPr lang="pl-PL" dirty="0" err="1"/>
              <a:t>Rate</a:t>
            </a:r>
            <a:r>
              <a:rPr lang="pl-PL" dirty="0"/>
              <a:t>) </a:t>
            </a:r>
          </a:p>
          <a:p>
            <a:pPr marL="0" indent="0">
              <a:buNone/>
            </a:pPr>
            <a:r>
              <a:rPr lang="pl-PL" dirty="0"/>
              <a:t>05 liczba realokowanych sektorów (</a:t>
            </a:r>
            <a:r>
              <a:rPr lang="pl-PL" dirty="0" err="1"/>
              <a:t>Reallocated</a:t>
            </a:r>
            <a:r>
              <a:rPr lang="pl-PL" dirty="0"/>
              <a:t> </a:t>
            </a:r>
            <a:r>
              <a:rPr lang="pl-PL" dirty="0" err="1"/>
              <a:t>Sectors</a:t>
            </a:r>
            <a:r>
              <a:rPr lang="pl-PL" dirty="0"/>
              <a:t> </a:t>
            </a:r>
            <a:r>
              <a:rPr lang="pl-PL" dirty="0" err="1"/>
              <a:t>Count</a:t>
            </a:r>
            <a:r>
              <a:rPr lang="pl-PL" dirty="0"/>
              <a:t>) </a:t>
            </a:r>
          </a:p>
          <a:p>
            <a:pPr marL="0" indent="0">
              <a:buNone/>
            </a:pPr>
            <a:r>
              <a:rPr lang="pl-PL" dirty="0"/>
              <a:t>0A liczba prób uruchomienia osi dysku (Spin </a:t>
            </a:r>
            <a:r>
              <a:rPr lang="pl-PL" dirty="0" err="1"/>
              <a:t>Retry</a:t>
            </a:r>
            <a:r>
              <a:rPr lang="pl-PL" dirty="0"/>
              <a:t> </a:t>
            </a:r>
            <a:r>
              <a:rPr lang="pl-PL" dirty="0" err="1"/>
              <a:t>Count</a:t>
            </a:r>
            <a:endParaRPr lang="pl-PL" dirty="0"/>
          </a:p>
          <a:p>
            <a:pPr marL="0" indent="0">
              <a:buNone/>
            </a:pPr>
            <a:r>
              <a:rPr lang="pl-PL" dirty="0"/>
              <a:t>C4 liczba operacji realokowania (</a:t>
            </a:r>
            <a:r>
              <a:rPr lang="pl-PL" dirty="0" err="1"/>
              <a:t>Reallocation</a:t>
            </a:r>
            <a:r>
              <a:rPr lang="pl-PL" dirty="0"/>
              <a:t> Event </a:t>
            </a:r>
            <a:r>
              <a:rPr lang="pl-PL" dirty="0" err="1"/>
              <a:t>Count</a:t>
            </a:r>
            <a:r>
              <a:rPr lang="pl-PL" dirty="0"/>
              <a:t>)</a:t>
            </a:r>
          </a:p>
          <a:p>
            <a:pPr marL="0" indent="0">
              <a:buNone/>
            </a:pPr>
            <a:r>
              <a:rPr lang="pl-PL" dirty="0"/>
              <a:t>C5 liczba sektorów niestabilnych (</a:t>
            </a:r>
            <a:r>
              <a:rPr lang="pl-PL" dirty="0" err="1"/>
              <a:t>Current</a:t>
            </a:r>
            <a:r>
              <a:rPr lang="pl-PL" dirty="0"/>
              <a:t> </a:t>
            </a:r>
            <a:r>
              <a:rPr lang="pl-PL" dirty="0" err="1"/>
              <a:t>Pending</a:t>
            </a:r>
            <a:r>
              <a:rPr lang="pl-PL" dirty="0"/>
              <a:t> </a:t>
            </a:r>
            <a:r>
              <a:rPr lang="pl-PL" dirty="0" err="1"/>
              <a:t>Sector</a:t>
            </a:r>
            <a:r>
              <a:rPr lang="pl-PL" dirty="0"/>
              <a:t> </a:t>
            </a:r>
            <a:r>
              <a:rPr lang="pl-PL" dirty="0" err="1"/>
              <a:t>Count</a:t>
            </a:r>
            <a:r>
              <a:rPr lang="pl-PL" dirty="0"/>
              <a:t>)</a:t>
            </a:r>
          </a:p>
          <a:p>
            <a:pPr marL="0" indent="0">
              <a:buNone/>
            </a:pPr>
            <a:r>
              <a:rPr lang="pl-PL" dirty="0"/>
              <a:t>C6 liczba nie naprawionych błędów (</a:t>
            </a:r>
            <a:r>
              <a:rPr lang="pl-PL" dirty="0" err="1"/>
              <a:t>Uncorrectable</a:t>
            </a:r>
            <a:r>
              <a:rPr lang="pl-PL" dirty="0"/>
              <a:t> </a:t>
            </a:r>
            <a:r>
              <a:rPr lang="pl-PL" dirty="0" err="1"/>
              <a:t>Sector</a:t>
            </a:r>
            <a:r>
              <a:rPr lang="pl-PL" dirty="0"/>
              <a:t> </a:t>
            </a:r>
            <a:r>
              <a:rPr lang="pl-PL" dirty="0" err="1"/>
              <a:t>Count</a:t>
            </a:r>
            <a:r>
              <a:rPr lang="pl-PL" dirty="0"/>
              <a:t>)</a:t>
            </a:r>
          </a:p>
        </p:txBody>
      </p:sp>
    </p:spTree>
    <p:extLst>
      <p:ext uri="{BB962C8B-B14F-4D97-AF65-F5344CB8AC3E}">
        <p14:creationId xmlns:p14="http://schemas.microsoft.com/office/powerpoint/2010/main" val="23369841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3161528-A6D2-460E-A46D-34AFE9049083}"/>
              </a:ext>
            </a:extLst>
          </p:cNvPr>
          <p:cNvSpPr>
            <a:spLocks noGrp="1"/>
          </p:cNvSpPr>
          <p:nvPr>
            <p:ph type="title"/>
          </p:nvPr>
        </p:nvSpPr>
        <p:spPr/>
        <p:txBody>
          <a:bodyPr/>
          <a:lstStyle/>
          <a:p>
            <a:r>
              <a:rPr lang="pl-PL" dirty="0" err="1"/>
              <a:t>CrystalDiskInfo</a:t>
            </a:r>
            <a:endParaRPr lang="pl-PL" dirty="0"/>
          </a:p>
        </p:txBody>
      </p:sp>
      <p:pic>
        <p:nvPicPr>
          <p:cNvPr id="1026" name="Picture 2" descr="Znalezione obrazy dla zapytania crystal disk info">
            <a:extLst>
              <a:ext uri="{FF2B5EF4-FFF2-40B4-BE49-F238E27FC236}">
                <a16:creationId xmlns:a16="http://schemas.microsoft.com/office/drawing/2014/main" id="{CF6F608C-6D40-42E1-8B61-707753517F6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019879" y="2286000"/>
            <a:ext cx="3728379" cy="402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14351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9D34913-5853-46A8-82FD-A0A3A628ABB6}"/>
              </a:ext>
            </a:extLst>
          </p:cNvPr>
          <p:cNvSpPr>
            <a:spLocks noGrp="1"/>
          </p:cNvSpPr>
          <p:nvPr>
            <p:ph type="title"/>
          </p:nvPr>
        </p:nvSpPr>
        <p:spPr/>
        <p:txBody>
          <a:bodyPr/>
          <a:lstStyle/>
          <a:p>
            <a:r>
              <a:rPr lang="pl-PL" dirty="0"/>
              <a:t>MBR</a:t>
            </a:r>
          </a:p>
        </p:txBody>
      </p:sp>
      <p:sp>
        <p:nvSpPr>
          <p:cNvPr id="3" name="Symbol zastępczy zawartości 2">
            <a:extLst>
              <a:ext uri="{FF2B5EF4-FFF2-40B4-BE49-F238E27FC236}">
                <a16:creationId xmlns:a16="http://schemas.microsoft.com/office/drawing/2014/main" id="{4EB160B3-1DAB-48E1-9A02-6CB20D749E4E}"/>
              </a:ext>
            </a:extLst>
          </p:cNvPr>
          <p:cNvSpPr>
            <a:spLocks noGrp="1"/>
          </p:cNvSpPr>
          <p:nvPr>
            <p:ph idx="1"/>
          </p:nvPr>
        </p:nvSpPr>
        <p:spPr/>
        <p:txBody>
          <a:bodyPr>
            <a:normAutofit/>
          </a:bodyPr>
          <a:lstStyle/>
          <a:p>
            <a:pPr marL="0" indent="0">
              <a:buNone/>
            </a:pPr>
            <a:r>
              <a:rPr lang="pl-PL" dirty="0"/>
              <a:t>Master </a:t>
            </a:r>
            <a:r>
              <a:rPr lang="pl-PL" dirty="0" err="1"/>
              <a:t>Boot</a:t>
            </a:r>
            <a:r>
              <a:rPr lang="pl-PL" dirty="0"/>
              <a:t> </a:t>
            </a:r>
            <a:r>
              <a:rPr lang="pl-PL" dirty="0" err="1"/>
              <a:t>Record</a:t>
            </a:r>
            <a:r>
              <a:rPr lang="pl-PL" dirty="0"/>
              <a:t>, MBR – główny rekord rozruchowy, struktura danych zapisana w pierwszym sektorze dysku twardego. Nazywany też Master </a:t>
            </a:r>
            <a:r>
              <a:rPr lang="pl-PL" dirty="0" err="1"/>
              <a:t>Boot</a:t>
            </a:r>
            <a:r>
              <a:rPr lang="pl-PL" dirty="0"/>
              <a:t> Block. Zawiera program rozruchowy oraz tablicę partycji.</a:t>
            </a:r>
          </a:p>
          <a:p>
            <a:pPr marL="0" indent="0">
              <a:buNone/>
            </a:pPr>
            <a:r>
              <a:rPr lang="pl-PL" dirty="0"/>
              <a:t>MBR znajduje się na pierwszej ścieżce, w pierwszym cylindrze, w pierwszym sektorze dysku (CHS – 0, 0, 1), zajmuje jeden sektor (512 bajtów), jego struktura zmieniała się wraz z rozwojem techniki komputerowej. W klasycznym MBR pierwsze 446 bajtów zajmuje program rozruchowy (ang. </a:t>
            </a:r>
            <a:r>
              <a:rPr lang="pl-PL" dirty="0" err="1"/>
              <a:t>bootloader</a:t>
            </a:r>
            <a:r>
              <a:rPr lang="pl-PL" dirty="0"/>
              <a:t>). Druga część MBR to czteroelementowa tablica partycji – opisująca podział dysku na partycje, każda po 16 bajtów. MBR kończą 2 bajty sygnatury rozruchu (</a:t>
            </a:r>
            <a:r>
              <a:rPr lang="pl-PL" dirty="0" err="1"/>
              <a:t>boot</a:t>
            </a:r>
            <a:r>
              <a:rPr lang="pl-PL" dirty="0"/>
              <a:t> </a:t>
            </a:r>
            <a:r>
              <a:rPr lang="pl-PL" dirty="0" err="1"/>
              <a:t>signature</a:t>
            </a:r>
            <a:r>
              <a:rPr lang="pl-PL" dirty="0"/>
              <a:t>) szesnastkowo 0x55 0xAA.</a:t>
            </a:r>
          </a:p>
        </p:txBody>
      </p:sp>
    </p:spTree>
    <p:extLst>
      <p:ext uri="{BB962C8B-B14F-4D97-AF65-F5344CB8AC3E}">
        <p14:creationId xmlns:p14="http://schemas.microsoft.com/office/powerpoint/2010/main" val="24858708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B39790A-3F01-477D-B42F-07806DBDD1CE}"/>
              </a:ext>
            </a:extLst>
          </p:cNvPr>
          <p:cNvSpPr>
            <a:spLocks noGrp="1"/>
          </p:cNvSpPr>
          <p:nvPr>
            <p:ph type="title"/>
          </p:nvPr>
        </p:nvSpPr>
        <p:spPr/>
        <p:txBody>
          <a:bodyPr/>
          <a:lstStyle/>
          <a:p>
            <a:r>
              <a:rPr lang="pl-PL" dirty="0"/>
              <a:t>GPT</a:t>
            </a:r>
          </a:p>
        </p:txBody>
      </p:sp>
      <p:sp>
        <p:nvSpPr>
          <p:cNvPr id="3" name="Symbol zastępczy zawartości 2">
            <a:extLst>
              <a:ext uri="{FF2B5EF4-FFF2-40B4-BE49-F238E27FC236}">
                <a16:creationId xmlns:a16="http://schemas.microsoft.com/office/drawing/2014/main" id="{7C28E11A-3E55-43F5-B2E0-FD4BEE6B4EA6}"/>
              </a:ext>
            </a:extLst>
          </p:cNvPr>
          <p:cNvSpPr>
            <a:spLocks noGrp="1"/>
          </p:cNvSpPr>
          <p:nvPr>
            <p:ph idx="1"/>
          </p:nvPr>
        </p:nvSpPr>
        <p:spPr/>
        <p:txBody>
          <a:bodyPr/>
          <a:lstStyle/>
          <a:p>
            <a:pPr marL="0" indent="0">
              <a:buNone/>
            </a:pPr>
            <a:r>
              <a:rPr lang="pl-PL" dirty="0"/>
              <a:t>Tablica partycji GUID (GPT) – sposób zapisu informacji o partycjach na dysku twardym. W strukturze logicznej przypomina rozszerzone (</a:t>
            </a:r>
            <a:r>
              <a:rPr lang="pl-PL" dirty="0" err="1"/>
              <a:t>extended</a:t>
            </a:r>
            <a:r>
              <a:rPr lang="pl-PL" dirty="0"/>
              <a:t>) partycje MBR, czyli starszego typu.</a:t>
            </a:r>
          </a:p>
          <a:p>
            <a:pPr marL="0" indent="0">
              <a:buNone/>
            </a:pPr>
            <a:endParaRPr lang="pl-PL" dirty="0"/>
          </a:p>
        </p:txBody>
      </p:sp>
    </p:spTree>
    <p:extLst>
      <p:ext uri="{BB962C8B-B14F-4D97-AF65-F5344CB8AC3E}">
        <p14:creationId xmlns:p14="http://schemas.microsoft.com/office/powerpoint/2010/main" val="30235399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0A5D0D5-8D8B-4D46-B327-75B1AC2178BD}"/>
              </a:ext>
            </a:extLst>
          </p:cNvPr>
          <p:cNvSpPr>
            <a:spLocks noGrp="1"/>
          </p:cNvSpPr>
          <p:nvPr>
            <p:ph type="title"/>
          </p:nvPr>
        </p:nvSpPr>
        <p:spPr/>
        <p:txBody>
          <a:bodyPr/>
          <a:lstStyle/>
          <a:p>
            <a:r>
              <a:rPr lang="pl-PL" dirty="0"/>
              <a:t>Zgodność GPT</a:t>
            </a:r>
          </a:p>
        </p:txBody>
      </p:sp>
      <p:sp>
        <p:nvSpPr>
          <p:cNvPr id="3" name="Symbol zastępczy zawartości 2">
            <a:extLst>
              <a:ext uri="{FF2B5EF4-FFF2-40B4-BE49-F238E27FC236}">
                <a16:creationId xmlns:a16="http://schemas.microsoft.com/office/drawing/2014/main" id="{AC188600-F172-41DC-A6D4-E05C8B717011}"/>
              </a:ext>
            </a:extLst>
          </p:cNvPr>
          <p:cNvSpPr>
            <a:spLocks noGrp="1"/>
          </p:cNvSpPr>
          <p:nvPr>
            <p:ph idx="1"/>
          </p:nvPr>
        </p:nvSpPr>
        <p:spPr/>
        <p:txBody>
          <a:bodyPr/>
          <a:lstStyle/>
          <a:p>
            <a:pPr marL="0" indent="0">
              <a:buNone/>
            </a:pPr>
            <a:r>
              <a:rPr lang="pl-PL" dirty="0"/>
              <a:t>Aby zapewnić pewien poziom zgodności z rozwiązaniami bazującymi na tradycyjnych partycjach MBR, pierwszy sektor dysku (LBA 0) zapisywany jest w specjalny sposób. Tradycyjny sposób partycjonowania umieszcza w tym sektorze tablicę partycji MBR. Przy tworzeniu partycji GUID sektor ten zawiera informację, którą starsze systemy powinny zrozumieć w taki sposób, jak gdyby na dysku znajdowała się tylko jedna, zajmująca cały dysk partycja o typie 0xEE. W efekcie, bez świadomej decyzji użytkownika, starsze systemy nie nadpiszą partycji GUID, mimo że nie są w stanie prawidłowo ich zinterpretować.</a:t>
            </a:r>
          </a:p>
        </p:txBody>
      </p:sp>
    </p:spTree>
    <p:extLst>
      <p:ext uri="{BB962C8B-B14F-4D97-AF65-F5344CB8AC3E}">
        <p14:creationId xmlns:p14="http://schemas.microsoft.com/office/powerpoint/2010/main" val="1173310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DA7E692-DADA-4C6B-A61A-E7D6470D0E3E}"/>
              </a:ext>
            </a:extLst>
          </p:cNvPr>
          <p:cNvSpPr>
            <a:spLocks noGrp="1"/>
          </p:cNvSpPr>
          <p:nvPr>
            <p:ph type="title"/>
          </p:nvPr>
        </p:nvSpPr>
        <p:spPr/>
        <p:txBody>
          <a:bodyPr/>
          <a:lstStyle/>
          <a:p>
            <a:r>
              <a:rPr lang="pl-PL" dirty="0"/>
              <a:t>MBR vs GPT</a:t>
            </a:r>
          </a:p>
        </p:txBody>
      </p:sp>
      <p:sp>
        <p:nvSpPr>
          <p:cNvPr id="3" name="Symbol zastępczy zawartości 2">
            <a:extLst>
              <a:ext uri="{FF2B5EF4-FFF2-40B4-BE49-F238E27FC236}">
                <a16:creationId xmlns:a16="http://schemas.microsoft.com/office/drawing/2014/main" id="{19687451-E9BB-449E-9E81-E49C3C8C75AD}"/>
              </a:ext>
            </a:extLst>
          </p:cNvPr>
          <p:cNvSpPr>
            <a:spLocks noGrp="1"/>
          </p:cNvSpPr>
          <p:nvPr>
            <p:ph idx="1"/>
          </p:nvPr>
        </p:nvSpPr>
        <p:spPr/>
        <p:txBody>
          <a:bodyPr/>
          <a:lstStyle/>
          <a:p>
            <a:r>
              <a:rPr lang="pl-PL" dirty="0"/>
              <a:t>stary standard adresacji sektorów CHS (cylinder, głowica, sektor) na stosowany obecnie LBA</a:t>
            </a:r>
          </a:p>
          <a:p>
            <a:r>
              <a:rPr lang="pl-PL" dirty="0"/>
              <a:t>limit 32 bitów istniejący w partycjach MBR zmieniono na 64 bity LBA (limit wielkości partycji &gt;2TB)</a:t>
            </a:r>
          </a:p>
          <a:p>
            <a:r>
              <a:rPr lang="pl-PL" dirty="0"/>
              <a:t>zniesiono ograniczenie do 4 partycji MBR</a:t>
            </a:r>
          </a:p>
          <a:p>
            <a:r>
              <a:rPr lang="pl-PL" dirty="0"/>
              <a:t>8 bitów typu partycji MBR zastąpiono 128 bitami GUID</a:t>
            </a:r>
          </a:p>
        </p:txBody>
      </p:sp>
    </p:spTree>
    <p:extLst>
      <p:ext uri="{BB962C8B-B14F-4D97-AF65-F5344CB8AC3E}">
        <p14:creationId xmlns:p14="http://schemas.microsoft.com/office/powerpoint/2010/main" val="28428210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AB33AD1-FD46-4A20-9216-229F281FD3FF}"/>
              </a:ext>
            </a:extLst>
          </p:cNvPr>
          <p:cNvSpPr>
            <a:spLocks noGrp="1"/>
          </p:cNvSpPr>
          <p:nvPr>
            <p:ph type="title"/>
          </p:nvPr>
        </p:nvSpPr>
        <p:spPr/>
        <p:txBody>
          <a:bodyPr/>
          <a:lstStyle/>
          <a:p>
            <a:r>
              <a:rPr lang="pl-PL" dirty="0" err="1"/>
              <a:t>Bootloader</a:t>
            </a:r>
            <a:endParaRPr lang="pl-PL" dirty="0"/>
          </a:p>
        </p:txBody>
      </p:sp>
      <p:sp>
        <p:nvSpPr>
          <p:cNvPr id="3" name="Symbol zastępczy zawartości 2">
            <a:extLst>
              <a:ext uri="{FF2B5EF4-FFF2-40B4-BE49-F238E27FC236}">
                <a16:creationId xmlns:a16="http://schemas.microsoft.com/office/drawing/2014/main" id="{C036A640-8A33-4759-AE8F-D2DBC17487A0}"/>
              </a:ext>
            </a:extLst>
          </p:cNvPr>
          <p:cNvSpPr>
            <a:spLocks noGrp="1"/>
          </p:cNvSpPr>
          <p:nvPr>
            <p:ph idx="1"/>
          </p:nvPr>
        </p:nvSpPr>
        <p:spPr/>
        <p:txBody>
          <a:bodyPr/>
          <a:lstStyle/>
          <a:p>
            <a:pPr marL="0" indent="0">
              <a:buNone/>
            </a:pPr>
            <a:r>
              <a:rPr lang="pl-PL" dirty="0"/>
              <a:t>Program rozruchowy (ang. </a:t>
            </a:r>
            <a:r>
              <a:rPr lang="pl-PL" dirty="0" err="1"/>
              <a:t>boot</a:t>
            </a:r>
            <a:r>
              <a:rPr lang="pl-PL" dirty="0"/>
              <a:t> </a:t>
            </a:r>
            <a:r>
              <a:rPr lang="pl-PL" dirty="0" err="1"/>
              <a:t>loader</a:t>
            </a:r>
            <a:r>
              <a:rPr lang="pl-PL" dirty="0"/>
              <a:t>) – działający na zasadzie </a:t>
            </a:r>
            <a:r>
              <a:rPr lang="pl-PL" dirty="0" err="1"/>
              <a:t>bootstrapu</a:t>
            </a:r>
            <a:r>
              <a:rPr lang="pl-PL" dirty="0"/>
              <a:t> (z ang. „</a:t>
            </a:r>
            <a:r>
              <a:rPr lang="pl-PL" dirty="0" err="1"/>
              <a:t>pull</a:t>
            </a:r>
            <a:r>
              <a:rPr lang="pl-PL" dirty="0"/>
              <a:t> </a:t>
            </a:r>
            <a:r>
              <a:rPr lang="pl-PL" dirty="0" err="1"/>
              <a:t>oneself</a:t>
            </a:r>
            <a:r>
              <a:rPr lang="pl-PL" dirty="0"/>
              <a:t> </a:t>
            </a:r>
            <a:r>
              <a:rPr lang="pl-PL" dirty="0" err="1"/>
              <a:t>up</a:t>
            </a:r>
            <a:r>
              <a:rPr lang="pl-PL" dirty="0"/>
              <a:t> by </a:t>
            </a:r>
            <a:r>
              <a:rPr lang="pl-PL" dirty="0" err="1"/>
              <a:t>one’s</a:t>
            </a:r>
            <a:r>
              <a:rPr lang="pl-PL" dirty="0"/>
              <a:t> </a:t>
            </a:r>
            <a:r>
              <a:rPr lang="pl-PL" dirty="0" err="1"/>
              <a:t>bootstraps</a:t>
            </a:r>
            <a:r>
              <a:rPr lang="pl-PL" dirty="0"/>
              <a:t>” – podnieść się ciągnąc za własne sznurowadła) program uruchamiany jako pierwszy po zakończeniu wykonywania przez BIOS (lub UEFI) procedury POST, służący do załadowania systemu operacyjnego do pamięci operacyjnej komputera.</a:t>
            </a:r>
          </a:p>
        </p:txBody>
      </p:sp>
    </p:spTree>
    <p:extLst>
      <p:ext uri="{BB962C8B-B14F-4D97-AF65-F5344CB8AC3E}">
        <p14:creationId xmlns:p14="http://schemas.microsoft.com/office/powerpoint/2010/main" val="19803784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BF1B297-AD07-45E2-B19A-3C47928D81FF}"/>
              </a:ext>
            </a:extLst>
          </p:cNvPr>
          <p:cNvSpPr>
            <a:spLocks noGrp="1"/>
          </p:cNvSpPr>
          <p:nvPr>
            <p:ph type="title"/>
          </p:nvPr>
        </p:nvSpPr>
        <p:spPr/>
        <p:txBody>
          <a:bodyPr/>
          <a:lstStyle/>
          <a:p>
            <a:r>
              <a:rPr lang="pl-PL" dirty="0"/>
              <a:t>Przykłady</a:t>
            </a:r>
          </a:p>
        </p:txBody>
      </p:sp>
      <p:sp>
        <p:nvSpPr>
          <p:cNvPr id="3" name="Symbol zastępczy zawartości 2">
            <a:extLst>
              <a:ext uri="{FF2B5EF4-FFF2-40B4-BE49-F238E27FC236}">
                <a16:creationId xmlns:a16="http://schemas.microsoft.com/office/drawing/2014/main" id="{DD89294B-A202-4334-A211-F2141F1697FE}"/>
              </a:ext>
            </a:extLst>
          </p:cNvPr>
          <p:cNvSpPr>
            <a:spLocks noGrp="1"/>
          </p:cNvSpPr>
          <p:nvPr>
            <p:ph idx="1"/>
          </p:nvPr>
        </p:nvSpPr>
        <p:spPr/>
        <p:txBody>
          <a:bodyPr/>
          <a:lstStyle/>
          <a:p>
            <a:r>
              <a:rPr lang="pl-PL" dirty="0"/>
              <a:t>NT OS </a:t>
            </a:r>
            <a:r>
              <a:rPr lang="pl-PL" dirty="0" err="1"/>
              <a:t>Loader</a:t>
            </a:r>
            <a:r>
              <a:rPr lang="pl-PL" dirty="0"/>
              <a:t> (NTLDR) – program rozruchowy stosowany w Windows NT</a:t>
            </a:r>
          </a:p>
          <a:p>
            <a:r>
              <a:rPr lang="pl-PL" dirty="0"/>
              <a:t>GRUB – projekt GNU</a:t>
            </a:r>
          </a:p>
          <a:p>
            <a:r>
              <a:rPr lang="pl-PL" dirty="0"/>
              <a:t>GRUB2 - następca gruba</a:t>
            </a:r>
          </a:p>
          <a:p>
            <a:r>
              <a:rPr lang="pl-PL" dirty="0"/>
              <a:t>LILO – Linux </a:t>
            </a:r>
            <a:r>
              <a:rPr lang="pl-PL" dirty="0" err="1"/>
              <a:t>Loader</a:t>
            </a:r>
            <a:r>
              <a:rPr lang="pl-PL" dirty="0"/>
              <a:t>, towarzyszy rozwojowi tegoż systemu od jego narodzin</a:t>
            </a:r>
          </a:p>
          <a:p>
            <a:r>
              <a:rPr lang="pl-PL" dirty="0"/>
              <a:t>SYSLINUX – Stosowany do uruchamiania m.in. z płyt CD/DVD oraz z sieci.</a:t>
            </a:r>
          </a:p>
        </p:txBody>
      </p:sp>
    </p:spTree>
    <p:extLst>
      <p:ext uri="{BB962C8B-B14F-4D97-AF65-F5344CB8AC3E}">
        <p14:creationId xmlns:p14="http://schemas.microsoft.com/office/powerpoint/2010/main" val="40205742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99CC96E-CE11-4B24-8042-8516864915F8}"/>
              </a:ext>
            </a:extLst>
          </p:cNvPr>
          <p:cNvSpPr>
            <a:spLocks noGrp="1"/>
          </p:cNvSpPr>
          <p:nvPr>
            <p:ph type="title"/>
          </p:nvPr>
        </p:nvSpPr>
        <p:spPr/>
        <p:txBody>
          <a:bodyPr/>
          <a:lstStyle/>
          <a:p>
            <a:r>
              <a:rPr lang="pl-PL" dirty="0"/>
              <a:t>Partycja</a:t>
            </a:r>
          </a:p>
        </p:txBody>
      </p:sp>
      <p:sp>
        <p:nvSpPr>
          <p:cNvPr id="3" name="Symbol zastępczy zawartości 2">
            <a:extLst>
              <a:ext uri="{FF2B5EF4-FFF2-40B4-BE49-F238E27FC236}">
                <a16:creationId xmlns:a16="http://schemas.microsoft.com/office/drawing/2014/main" id="{8751FDB1-0E1D-454E-996B-43C9F9B29D41}"/>
              </a:ext>
            </a:extLst>
          </p:cNvPr>
          <p:cNvSpPr>
            <a:spLocks noGrp="1"/>
          </p:cNvSpPr>
          <p:nvPr>
            <p:ph idx="1"/>
          </p:nvPr>
        </p:nvSpPr>
        <p:spPr/>
        <p:txBody>
          <a:bodyPr/>
          <a:lstStyle/>
          <a:p>
            <a:pPr marL="0" indent="0">
              <a:buNone/>
            </a:pPr>
            <a:r>
              <a:rPr lang="pl-PL" dirty="0"/>
              <a:t>Partycja – logiczny, wydzielony obszar dysku twardego, który może być sformatowany przez system operacyjny w odpowiednim systemie plików. Niekiedy określenie partycja odnosi się do wydzielonego zasobu innego niż dysk twardy, np. partycja jako wydzielony logiczny komputer (PR/SM).</a:t>
            </a:r>
          </a:p>
        </p:txBody>
      </p:sp>
    </p:spTree>
    <p:extLst>
      <p:ext uri="{BB962C8B-B14F-4D97-AF65-F5344CB8AC3E}">
        <p14:creationId xmlns:p14="http://schemas.microsoft.com/office/powerpoint/2010/main" val="34661799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33AFA30-EC88-4490-8F5A-B33159C04511}"/>
              </a:ext>
            </a:extLst>
          </p:cNvPr>
          <p:cNvSpPr>
            <a:spLocks noGrp="1"/>
          </p:cNvSpPr>
          <p:nvPr>
            <p:ph type="title"/>
          </p:nvPr>
        </p:nvSpPr>
        <p:spPr/>
        <p:txBody>
          <a:bodyPr/>
          <a:lstStyle/>
          <a:p>
            <a:r>
              <a:rPr lang="pl-PL" dirty="0"/>
              <a:t>Partycjonowanie</a:t>
            </a:r>
          </a:p>
        </p:txBody>
      </p:sp>
      <p:sp>
        <p:nvSpPr>
          <p:cNvPr id="3" name="Symbol zastępczy zawartości 2">
            <a:extLst>
              <a:ext uri="{FF2B5EF4-FFF2-40B4-BE49-F238E27FC236}">
                <a16:creationId xmlns:a16="http://schemas.microsoft.com/office/drawing/2014/main" id="{8DF13523-B63C-49B2-A02B-33EEA53F3537}"/>
              </a:ext>
            </a:extLst>
          </p:cNvPr>
          <p:cNvSpPr>
            <a:spLocks noGrp="1"/>
          </p:cNvSpPr>
          <p:nvPr>
            <p:ph idx="1"/>
          </p:nvPr>
        </p:nvSpPr>
        <p:spPr/>
        <p:txBody>
          <a:bodyPr>
            <a:normAutofit fontScale="85000" lnSpcReduction="20000"/>
          </a:bodyPr>
          <a:lstStyle/>
          <a:p>
            <a:pPr marL="0" indent="0">
              <a:buNone/>
            </a:pPr>
            <a:r>
              <a:rPr lang="pl-PL" dirty="0"/>
              <a:t>Microsoft Windows</a:t>
            </a:r>
          </a:p>
          <a:p>
            <a:pPr marL="0" indent="0">
              <a:buNone/>
            </a:pPr>
            <a:r>
              <a:rPr lang="pl-PL" dirty="0"/>
              <a:t>W systemach z rodziny Windows standardowym schematem partycjonowania jest stworzenie pojedynczej partycji będącej dyskiem C:, na którym jest przechowywany system operacyjny, dane i programy. Zalecane jest stworzenie kilku partycji lub użycie kilku dysków twardych, gdzie na jednej partycji znajduje się system operacyjny, a na pozostałych programy i dane. Jeśli jest to możliwe plik wymiany powinien znajdować się na oddzielnej partycji dysku, na którym nie znajduje się system operacyjny.</a:t>
            </a:r>
          </a:p>
          <a:p>
            <a:pPr marL="0" indent="0">
              <a:buNone/>
            </a:pPr>
            <a:r>
              <a:rPr lang="pl-PL" dirty="0"/>
              <a:t>UNIX</a:t>
            </a:r>
          </a:p>
          <a:p>
            <a:pPr marL="0" indent="0">
              <a:buNone/>
            </a:pPr>
            <a:r>
              <a:rPr lang="pl-PL" dirty="0"/>
              <a:t>W systemach z rodziny UNIX takich jak Linux bezpiecznie jest stworzyć oddzielne partycje: /, /</a:t>
            </a:r>
            <a:r>
              <a:rPr lang="pl-PL" dirty="0" err="1"/>
              <a:t>boot</a:t>
            </a:r>
            <a:r>
              <a:rPr lang="pl-PL" dirty="0"/>
              <a:t>, /</a:t>
            </a:r>
            <a:r>
              <a:rPr lang="pl-PL" dirty="0" err="1"/>
              <a:t>home</a:t>
            </a:r>
            <a:r>
              <a:rPr lang="pl-PL" dirty="0"/>
              <a:t>, /</a:t>
            </a:r>
            <a:r>
              <a:rPr lang="pl-PL" dirty="0" err="1"/>
              <a:t>tmp</a:t>
            </a:r>
            <a:r>
              <a:rPr lang="pl-PL" dirty="0"/>
              <a:t>, /</a:t>
            </a:r>
            <a:r>
              <a:rPr lang="pl-PL" dirty="0" err="1"/>
              <a:t>usr</a:t>
            </a:r>
            <a:r>
              <a:rPr lang="pl-PL" dirty="0"/>
              <a:t>, /</a:t>
            </a:r>
            <a:r>
              <a:rPr lang="pl-PL" dirty="0" err="1"/>
              <a:t>var</a:t>
            </a:r>
            <a:r>
              <a:rPr lang="pl-PL" dirty="0"/>
              <a:t>, /</a:t>
            </a:r>
            <a:r>
              <a:rPr lang="pl-PL" dirty="0" err="1"/>
              <a:t>opt</a:t>
            </a:r>
            <a:r>
              <a:rPr lang="pl-PL" dirty="0"/>
              <a:t> i partycję </a:t>
            </a:r>
            <a:r>
              <a:rPr lang="pl-PL" dirty="0" err="1"/>
              <a:t>swap</a:t>
            </a:r>
            <a:r>
              <a:rPr lang="pl-PL" dirty="0"/>
              <a:t>. Dzięki temu mamy pewność, że nawet jeśli jeden system plików zostanie uszkodzony nie spowoduje on uszkodzenia danych na innych partycjach, minimalizując utratę danych. Wadą takiego rozwiązania jest konieczność podziału dysku na małe części o ustalonej wielkości. Dobranie ich wielkości jest czasami bardzo trudnym zadaniem. Typowy system typu desktop używa jednej partycji / (</a:t>
            </a:r>
            <a:r>
              <a:rPr lang="pl-PL" dirty="0" err="1"/>
              <a:t>root</a:t>
            </a:r>
            <a:r>
              <a:rPr lang="pl-PL" dirty="0"/>
              <a:t>) zawierającej cały system operacyjny oraz partycji </a:t>
            </a:r>
            <a:r>
              <a:rPr lang="pl-PL" dirty="0" err="1"/>
              <a:t>swap</a:t>
            </a:r>
            <a:r>
              <a:rPr lang="pl-PL" dirty="0"/>
              <a:t>. Oddzielna partycja /</a:t>
            </a:r>
            <a:r>
              <a:rPr lang="pl-PL" dirty="0" err="1"/>
              <a:t>home</a:t>
            </a:r>
            <a:r>
              <a:rPr lang="pl-PL" dirty="0"/>
              <a:t> jest przydatna podczas </a:t>
            </a:r>
            <a:r>
              <a:rPr lang="pl-PL" dirty="0" err="1"/>
              <a:t>reinstalacji</a:t>
            </a:r>
            <a:r>
              <a:rPr lang="pl-PL" dirty="0"/>
              <a:t> systemu pozwalając na zachowanie danych użytkowników.</a:t>
            </a:r>
          </a:p>
        </p:txBody>
      </p:sp>
    </p:spTree>
    <p:extLst>
      <p:ext uri="{BB962C8B-B14F-4D97-AF65-F5344CB8AC3E}">
        <p14:creationId xmlns:p14="http://schemas.microsoft.com/office/powerpoint/2010/main" val="11909894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BE2AB0D-CE0D-4A97-81D7-EA3D66E88EC6}"/>
              </a:ext>
            </a:extLst>
          </p:cNvPr>
          <p:cNvSpPr>
            <a:spLocks noGrp="1"/>
          </p:cNvSpPr>
          <p:nvPr>
            <p:ph type="title"/>
          </p:nvPr>
        </p:nvSpPr>
        <p:spPr/>
        <p:txBody>
          <a:bodyPr/>
          <a:lstStyle/>
          <a:p>
            <a:r>
              <a:rPr lang="pl-PL" dirty="0"/>
              <a:t>SWAP</a:t>
            </a:r>
          </a:p>
        </p:txBody>
      </p:sp>
      <p:sp>
        <p:nvSpPr>
          <p:cNvPr id="3" name="Symbol zastępczy zawartości 2">
            <a:extLst>
              <a:ext uri="{FF2B5EF4-FFF2-40B4-BE49-F238E27FC236}">
                <a16:creationId xmlns:a16="http://schemas.microsoft.com/office/drawing/2014/main" id="{499F39E8-5C37-4E8F-ABFA-73B9F451D2E2}"/>
              </a:ext>
            </a:extLst>
          </p:cNvPr>
          <p:cNvSpPr>
            <a:spLocks noGrp="1"/>
          </p:cNvSpPr>
          <p:nvPr>
            <p:ph idx="1"/>
          </p:nvPr>
        </p:nvSpPr>
        <p:spPr/>
        <p:txBody>
          <a:bodyPr/>
          <a:lstStyle/>
          <a:p>
            <a:pPr marL="0" indent="0">
              <a:buNone/>
            </a:pPr>
            <a:r>
              <a:rPr lang="pl-PL" dirty="0"/>
              <a:t>Partycja wymiany (SWAP) – systemowa partycja występująca w systemach typu UNIX. Służy do tymczasowego przechowywania danych w sytuacji, gdy ich ilość przekracza zasoby wolnej pamięci RAM lub gdy z różnych powodów korzystniej jest przechowywać je (lub ich część) na dysku twardym.</a:t>
            </a:r>
          </a:p>
          <a:p>
            <a:pPr marL="0" indent="0">
              <a:buNone/>
            </a:pPr>
            <a:r>
              <a:rPr lang="pl-PL" dirty="0"/>
              <a:t>Systemy typu UNIX od dawna są wielowątkowe i umożliwiają </a:t>
            </a:r>
            <a:r>
              <a:rPr lang="pl-PL" dirty="0" err="1"/>
              <a:t>priorytetowanie</a:t>
            </a:r>
            <a:r>
              <a:rPr lang="pl-PL" dirty="0"/>
              <a:t> zadań i użytkowników. Zadania mniej ważne mogą zostać zapisane na partycji wymiany, udostępniając całą moc obliczeniową komputera dla ważniejszych procesów.</a:t>
            </a:r>
          </a:p>
        </p:txBody>
      </p:sp>
    </p:spTree>
    <p:extLst>
      <p:ext uri="{BB962C8B-B14F-4D97-AF65-F5344CB8AC3E}">
        <p14:creationId xmlns:p14="http://schemas.microsoft.com/office/powerpoint/2010/main" val="30246638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F5FD4FD-5C94-4221-AD5A-CD9E625F41B2}"/>
              </a:ext>
            </a:extLst>
          </p:cNvPr>
          <p:cNvSpPr>
            <a:spLocks noGrp="1"/>
          </p:cNvSpPr>
          <p:nvPr>
            <p:ph type="title"/>
          </p:nvPr>
        </p:nvSpPr>
        <p:spPr/>
        <p:txBody>
          <a:bodyPr/>
          <a:lstStyle/>
          <a:p>
            <a:r>
              <a:rPr lang="pl-PL" dirty="0"/>
              <a:t>Pamięć wirtualna</a:t>
            </a:r>
          </a:p>
        </p:txBody>
      </p:sp>
      <p:sp>
        <p:nvSpPr>
          <p:cNvPr id="3" name="Symbol zastępczy zawartości 2">
            <a:extLst>
              <a:ext uri="{FF2B5EF4-FFF2-40B4-BE49-F238E27FC236}">
                <a16:creationId xmlns:a16="http://schemas.microsoft.com/office/drawing/2014/main" id="{AEAD0431-C633-46CB-A426-F293184DEC70}"/>
              </a:ext>
            </a:extLst>
          </p:cNvPr>
          <p:cNvSpPr>
            <a:spLocks noGrp="1"/>
          </p:cNvSpPr>
          <p:nvPr>
            <p:ph idx="1"/>
          </p:nvPr>
        </p:nvSpPr>
        <p:spPr/>
        <p:txBody>
          <a:bodyPr/>
          <a:lstStyle/>
          <a:p>
            <a:pPr marL="0" indent="0">
              <a:buNone/>
            </a:pPr>
            <a:r>
              <a:rPr lang="pl-PL" dirty="0"/>
              <a:t>Pamięć na dysku twardym w systemie Windows wykorzystywana jak pamięć RAM w przypadku niewystarczającej ilości pamięci operacyjnej na wykonanie operacji.</a:t>
            </a:r>
          </a:p>
        </p:txBody>
      </p:sp>
    </p:spTree>
    <p:extLst>
      <p:ext uri="{BB962C8B-B14F-4D97-AF65-F5344CB8AC3E}">
        <p14:creationId xmlns:p14="http://schemas.microsoft.com/office/powerpoint/2010/main" val="3682395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7B2E91B-1C07-42B4-9CE8-CDC9D426F981}"/>
              </a:ext>
            </a:extLst>
          </p:cNvPr>
          <p:cNvSpPr>
            <a:spLocks noGrp="1"/>
          </p:cNvSpPr>
          <p:nvPr>
            <p:ph type="title"/>
          </p:nvPr>
        </p:nvSpPr>
        <p:spPr/>
        <p:txBody>
          <a:bodyPr/>
          <a:lstStyle/>
          <a:p>
            <a:r>
              <a:rPr lang="pl-PL" dirty="0"/>
              <a:t>Plik wymiany</a:t>
            </a:r>
          </a:p>
        </p:txBody>
      </p:sp>
      <p:sp>
        <p:nvSpPr>
          <p:cNvPr id="3" name="Symbol zastępczy zawartości 2">
            <a:extLst>
              <a:ext uri="{FF2B5EF4-FFF2-40B4-BE49-F238E27FC236}">
                <a16:creationId xmlns:a16="http://schemas.microsoft.com/office/drawing/2014/main" id="{E84A1DB4-6C81-4131-A4D5-8AA1CA6502E3}"/>
              </a:ext>
            </a:extLst>
          </p:cNvPr>
          <p:cNvSpPr>
            <a:spLocks noGrp="1"/>
          </p:cNvSpPr>
          <p:nvPr>
            <p:ph idx="1"/>
          </p:nvPr>
        </p:nvSpPr>
        <p:spPr/>
        <p:txBody>
          <a:bodyPr>
            <a:normAutofit/>
          </a:bodyPr>
          <a:lstStyle/>
          <a:p>
            <a:pPr marL="0" indent="0">
              <a:buNone/>
            </a:pPr>
            <a:r>
              <a:rPr lang="pl-PL" dirty="0"/>
              <a:t>Plik wymiany – specjalny plik systemowy wykorzystywany przez system operacyjny Windows jako dodatkowa pamięć wspomagająca mechanizm stronicowania i pamięci wirtualnej[1]. Ten plik w systemach operacyjnych opartych na Windows NT nosi nazwę pagefile.sys i może być utworzony w głównym folderze każdego obsługiwanego przez system woluminu, czyli może być ich w systemie kilka. Jest wykorzystywany wówczas, gdy menedżer pamięci musi uwolnić część pamięci RAM, nie zmniejszając wielkości alokowanej pamięci wirtualnej dla procesów. Szczególnym przypadkiem jest sytuacja, gdy ilość przetwarzanych informacji nie mieści się już w pamięci fizycznej. Dane z pamięci wirtualnej są wtedy zapisywane do pliku wymiany, odpowiadający mu obszar pamięci RAM jest zwalniany, a gdyby te dane były potrzebne, to na dysk przenosi się inny obszar pamięci, a w to miejsce kopiuje się potrzebne dane z pliku wymiany.</a:t>
            </a:r>
          </a:p>
        </p:txBody>
      </p:sp>
    </p:spTree>
    <p:extLst>
      <p:ext uri="{BB962C8B-B14F-4D97-AF65-F5344CB8AC3E}">
        <p14:creationId xmlns:p14="http://schemas.microsoft.com/office/powerpoint/2010/main" val="39658758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78B13D8-BD6D-41FE-8115-8BDE194A314D}"/>
              </a:ext>
            </a:extLst>
          </p:cNvPr>
          <p:cNvSpPr>
            <a:spLocks noGrp="1"/>
          </p:cNvSpPr>
          <p:nvPr>
            <p:ph type="title"/>
          </p:nvPr>
        </p:nvSpPr>
        <p:spPr/>
        <p:txBody>
          <a:bodyPr/>
          <a:lstStyle/>
          <a:p>
            <a:r>
              <a:rPr lang="pl-PL" dirty="0"/>
              <a:t>Defragmentacja</a:t>
            </a:r>
          </a:p>
        </p:txBody>
      </p:sp>
      <p:sp>
        <p:nvSpPr>
          <p:cNvPr id="3" name="Symbol zastępczy zawartości 2">
            <a:extLst>
              <a:ext uri="{FF2B5EF4-FFF2-40B4-BE49-F238E27FC236}">
                <a16:creationId xmlns:a16="http://schemas.microsoft.com/office/drawing/2014/main" id="{ACC6B780-FA08-4C08-B5E7-8E9252CE3B82}"/>
              </a:ext>
            </a:extLst>
          </p:cNvPr>
          <p:cNvSpPr>
            <a:spLocks noGrp="1"/>
          </p:cNvSpPr>
          <p:nvPr>
            <p:ph idx="1"/>
          </p:nvPr>
        </p:nvSpPr>
        <p:spPr/>
        <p:txBody>
          <a:bodyPr>
            <a:normAutofit/>
          </a:bodyPr>
          <a:lstStyle/>
          <a:p>
            <a:pPr marL="0" indent="0">
              <a:buNone/>
            </a:pPr>
            <a:r>
              <a:rPr lang="pl-PL" dirty="0"/>
              <a:t>Defragmentacja jest procesem konsolidacji pofragmentowanych danych na dysku, dzięki czemu może on działać wydajniej. Defragmentację stosuje się na dyskach twardych, opartych na magnetycznych talerzach (HDD). Na dyskach SSD i innych nośnikach opartych o komórki pamięci Flash proces nie ma sensu ze względu na brak dodatkowych opóźnień graficznych w obecnych dyskach HDD, a spowodowanych mechaniką talerza. Wykonanie defragmentacji na takim dysku jest wręcz procesem szkodliwym, ponieważ zwiększa zużycie komórek pamięci Flash i przyspiesza moment uszkodzenia dysku (każda pojedyncza komórka pamięci ma określoną, skończoną żywotność).</a:t>
            </a:r>
          </a:p>
        </p:txBody>
      </p:sp>
    </p:spTree>
    <p:extLst>
      <p:ext uri="{BB962C8B-B14F-4D97-AF65-F5344CB8AC3E}">
        <p14:creationId xmlns:p14="http://schemas.microsoft.com/office/powerpoint/2010/main" val="6117345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238D1238-C3DD-4DAD-BC92-656BA33017BF}"/>
              </a:ext>
            </a:extLst>
          </p:cNvPr>
          <p:cNvSpPr>
            <a:spLocks noGrp="1"/>
          </p:cNvSpPr>
          <p:nvPr>
            <p:ph type="title"/>
          </p:nvPr>
        </p:nvSpPr>
        <p:spPr/>
        <p:txBody>
          <a:bodyPr/>
          <a:lstStyle/>
          <a:p>
            <a:r>
              <a:rPr lang="pl-PL" dirty="0"/>
              <a:t>ReadyBoost</a:t>
            </a:r>
          </a:p>
        </p:txBody>
      </p:sp>
      <p:sp>
        <p:nvSpPr>
          <p:cNvPr id="3" name="Symbol zastępczy zawartości 2">
            <a:extLst>
              <a:ext uri="{FF2B5EF4-FFF2-40B4-BE49-F238E27FC236}">
                <a16:creationId xmlns:a16="http://schemas.microsoft.com/office/drawing/2014/main" id="{B8954FE1-A789-4C2F-8485-4F1EA74A8A50}"/>
              </a:ext>
            </a:extLst>
          </p:cNvPr>
          <p:cNvSpPr>
            <a:spLocks noGrp="1"/>
          </p:cNvSpPr>
          <p:nvPr>
            <p:ph idx="1"/>
          </p:nvPr>
        </p:nvSpPr>
        <p:spPr/>
        <p:txBody>
          <a:bodyPr/>
          <a:lstStyle/>
          <a:p>
            <a:pPr marL="0" indent="0">
              <a:buNone/>
            </a:pPr>
            <a:r>
              <a:rPr lang="pl-PL" dirty="0"/>
              <a:t>ReadyBoost – funkcja wprowadzona po raz pierwszy w systemie operacyjnym firmy Microsoft Windows Vista. Wykorzystuje ona miejsce na dysku przenośnym do zwiększenia wydajności systemu. Podłączona do komputera przez port USB, karta SD, </a:t>
            </a:r>
            <a:r>
              <a:rPr lang="pl-PL" dirty="0" err="1"/>
              <a:t>CompactFlash</a:t>
            </a:r>
            <a:r>
              <a:rPr lang="pl-PL" dirty="0"/>
              <a:t> lub pendrive może być użyta jako pamięć podręczna cache.</a:t>
            </a:r>
          </a:p>
        </p:txBody>
      </p:sp>
    </p:spTree>
    <p:extLst>
      <p:ext uri="{BB962C8B-B14F-4D97-AF65-F5344CB8AC3E}">
        <p14:creationId xmlns:p14="http://schemas.microsoft.com/office/powerpoint/2010/main" val="40136437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96A8D79-0AEB-4858-8161-A40A5C00DD3E}"/>
              </a:ext>
            </a:extLst>
          </p:cNvPr>
          <p:cNvSpPr>
            <a:spLocks noGrp="1"/>
          </p:cNvSpPr>
          <p:nvPr>
            <p:ph type="title"/>
          </p:nvPr>
        </p:nvSpPr>
        <p:spPr/>
        <p:txBody>
          <a:bodyPr/>
          <a:lstStyle/>
          <a:p>
            <a:r>
              <a:rPr lang="pl-PL" dirty="0"/>
              <a:t>Łączenie </a:t>
            </a:r>
            <a:r>
              <a:rPr lang="pl-PL"/>
              <a:t>2 dysków ATA</a:t>
            </a:r>
          </a:p>
        </p:txBody>
      </p:sp>
      <p:sp>
        <p:nvSpPr>
          <p:cNvPr id="3" name="Symbol zastępczy zawartości 2">
            <a:extLst>
              <a:ext uri="{FF2B5EF4-FFF2-40B4-BE49-F238E27FC236}">
                <a16:creationId xmlns:a16="http://schemas.microsoft.com/office/drawing/2014/main" id="{702F2EA7-1C40-48AC-9218-72DA306E3A31}"/>
              </a:ext>
            </a:extLst>
          </p:cNvPr>
          <p:cNvSpPr>
            <a:spLocks noGrp="1"/>
          </p:cNvSpPr>
          <p:nvPr>
            <p:ph idx="1"/>
          </p:nvPr>
        </p:nvSpPr>
        <p:spPr/>
        <p:txBody>
          <a:bodyPr>
            <a:normAutofit/>
          </a:bodyPr>
          <a:lstStyle/>
          <a:p>
            <a:pPr marL="0" indent="0">
              <a:buNone/>
            </a:pPr>
            <a:r>
              <a:rPr lang="pl-PL" dirty="0"/>
              <a:t>Cable </a:t>
            </a:r>
            <a:r>
              <a:rPr lang="pl-PL" dirty="0" err="1"/>
              <a:t>select</a:t>
            </a:r>
            <a:r>
              <a:rPr lang="pl-PL" dirty="0"/>
              <a:t> – jeden z trybów pracy dysków twardych. Równoległy z Master (dysk twardy) oraz </a:t>
            </a:r>
            <a:r>
              <a:rPr lang="pl-PL" dirty="0" err="1"/>
              <a:t>Slave</a:t>
            </a:r>
            <a:r>
              <a:rPr lang="pl-PL" dirty="0"/>
              <a:t> (dysk twardy), różni się tym, że to komputer decyduje, który dysk z dwóch podłączonych do jednej taśmy ma być wyżej (master), a który niżej (</a:t>
            </a:r>
            <a:r>
              <a:rPr lang="pl-PL" dirty="0" err="1"/>
              <a:t>slave</a:t>
            </a:r>
            <a:r>
              <a:rPr lang="pl-PL" dirty="0"/>
              <a:t>). Kontroler dysków ustawi jako master dysk lub napęd podłączony do wtyczki znajdującej się na końcu taśmy, natomiast jako </a:t>
            </a:r>
            <a:r>
              <a:rPr lang="pl-PL" dirty="0" err="1"/>
              <a:t>slave</a:t>
            </a:r>
            <a:r>
              <a:rPr lang="pl-PL" dirty="0"/>
              <a:t> dysk podłączony do wtyczki na środku taśmy. Aby tryb </a:t>
            </a:r>
            <a:r>
              <a:rPr lang="pl-PL" dirty="0" err="1"/>
              <a:t>cable</a:t>
            </a:r>
            <a:r>
              <a:rPr lang="pl-PL" dirty="0"/>
              <a:t> </a:t>
            </a:r>
            <a:r>
              <a:rPr lang="pl-PL" dirty="0" err="1"/>
              <a:t>select</a:t>
            </a:r>
            <a:r>
              <a:rPr lang="pl-PL" dirty="0"/>
              <a:t> działał poprawnie oba dyski podpięte do jednej taśmy muszą być ustawione w tryb </a:t>
            </a:r>
            <a:r>
              <a:rPr lang="pl-PL" dirty="0" err="1"/>
              <a:t>cable</a:t>
            </a:r>
            <a:r>
              <a:rPr lang="pl-PL" dirty="0"/>
              <a:t> </a:t>
            </a:r>
            <a:r>
              <a:rPr lang="pl-PL" dirty="0" err="1"/>
              <a:t>select</a:t>
            </a:r>
            <a:r>
              <a:rPr lang="pl-PL" dirty="0"/>
              <a:t>. Korzystanie z tego trybu pozwala uniknąć problemów z funkcjonowaniem dysków i napędów spowodowanych pomyłką w ustawieniu trybów w urządzeniach. Nie wszystkie dyski obsługują ten tryb, nie obsługuje go część starszych modeli.</a:t>
            </a:r>
          </a:p>
        </p:txBody>
      </p:sp>
    </p:spTree>
    <p:extLst>
      <p:ext uri="{BB962C8B-B14F-4D97-AF65-F5344CB8AC3E}">
        <p14:creationId xmlns:p14="http://schemas.microsoft.com/office/powerpoint/2010/main" val="31953119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3462090-CACC-4F76-9964-DD30089519D1}"/>
              </a:ext>
            </a:extLst>
          </p:cNvPr>
          <p:cNvSpPr>
            <a:spLocks noGrp="1"/>
          </p:cNvSpPr>
          <p:nvPr>
            <p:ph type="title"/>
          </p:nvPr>
        </p:nvSpPr>
        <p:spPr/>
        <p:txBody>
          <a:bodyPr/>
          <a:lstStyle/>
          <a:p>
            <a:r>
              <a:rPr lang="pl-PL" dirty="0"/>
              <a:t>AAM</a:t>
            </a:r>
          </a:p>
        </p:txBody>
      </p:sp>
      <p:sp>
        <p:nvSpPr>
          <p:cNvPr id="3" name="Symbol zastępczy zawartości 2">
            <a:extLst>
              <a:ext uri="{FF2B5EF4-FFF2-40B4-BE49-F238E27FC236}">
                <a16:creationId xmlns:a16="http://schemas.microsoft.com/office/drawing/2014/main" id="{89018991-DFA4-4A30-A752-6A280FCAA90E}"/>
              </a:ext>
            </a:extLst>
          </p:cNvPr>
          <p:cNvSpPr>
            <a:spLocks noGrp="1"/>
          </p:cNvSpPr>
          <p:nvPr>
            <p:ph idx="1"/>
          </p:nvPr>
        </p:nvSpPr>
        <p:spPr/>
        <p:txBody>
          <a:bodyPr/>
          <a:lstStyle/>
          <a:p>
            <a:pPr marL="0" indent="0">
              <a:buNone/>
            </a:pPr>
            <a:r>
              <a:rPr lang="pl-PL" dirty="0"/>
              <a:t>Automatic </a:t>
            </a:r>
            <a:r>
              <a:rPr lang="pl-PL" dirty="0" err="1"/>
              <a:t>acoustic</a:t>
            </a:r>
            <a:r>
              <a:rPr lang="pl-PL" dirty="0"/>
              <a:t> management (AAM) metoda redukcji hałasu w dyskach twardych i napędach optycznych. Jest to funkcja opcjonalna i można ją </a:t>
            </a:r>
            <a:r>
              <a:rPr lang="pl-PL"/>
              <a:t>modyfikować.</a:t>
            </a:r>
            <a:endParaRPr lang="pl-PL" dirty="0"/>
          </a:p>
        </p:txBody>
      </p:sp>
    </p:spTree>
    <p:extLst>
      <p:ext uri="{BB962C8B-B14F-4D97-AF65-F5344CB8AC3E}">
        <p14:creationId xmlns:p14="http://schemas.microsoft.com/office/powerpoint/2010/main" val="68523000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C34B74F-4E72-4738-AEF2-5580E29586E1}"/>
              </a:ext>
            </a:extLst>
          </p:cNvPr>
          <p:cNvSpPr>
            <a:spLocks noGrp="1"/>
          </p:cNvSpPr>
          <p:nvPr>
            <p:ph type="title"/>
          </p:nvPr>
        </p:nvSpPr>
        <p:spPr/>
        <p:txBody>
          <a:bodyPr/>
          <a:lstStyle/>
          <a:p>
            <a:r>
              <a:rPr lang="pl-PL" dirty="0"/>
              <a:t>APM</a:t>
            </a:r>
          </a:p>
        </p:txBody>
      </p:sp>
      <p:sp>
        <p:nvSpPr>
          <p:cNvPr id="3" name="Symbol zastępczy zawartości 2">
            <a:extLst>
              <a:ext uri="{FF2B5EF4-FFF2-40B4-BE49-F238E27FC236}">
                <a16:creationId xmlns:a16="http://schemas.microsoft.com/office/drawing/2014/main" id="{1BBABAFB-87AC-4F88-B8FA-02DD83D66D5A}"/>
              </a:ext>
            </a:extLst>
          </p:cNvPr>
          <p:cNvSpPr>
            <a:spLocks noGrp="1"/>
          </p:cNvSpPr>
          <p:nvPr>
            <p:ph idx="1"/>
          </p:nvPr>
        </p:nvSpPr>
        <p:spPr/>
        <p:txBody>
          <a:bodyPr/>
          <a:lstStyle/>
          <a:p>
            <a:pPr marL="0" indent="0">
              <a:buNone/>
            </a:pPr>
            <a:r>
              <a:rPr lang="pl-PL" dirty="0"/>
              <a:t>APM (ang. Advanced Power Management), zaawansowane zarządzanie energią – technologia pozwalająca na automatyczne wyłączanie w razie potrzeby nieużywanych urządzeń komputera (np. karty graficznej, monitora, dysku) lub całego komputera – wyłączenie całkowite lub przejście w tzw. stan wstrzymania, w którym podtrzymywane jest tylko napięcie płyty głównej i pamięci RAM. Obsługa APM realizowana jest przez BIOS. Technologia obecnie wyparta przez standard ACPI.</a:t>
            </a:r>
          </a:p>
        </p:txBody>
      </p:sp>
    </p:spTree>
    <p:extLst>
      <p:ext uri="{BB962C8B-B14F-4D97-AF65-F5344CB8AC3E}">
        <p14:creationId xmlns:p14="http://schemas.microsoft.com/office/powerpoint/2010/main" val="17885383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ny">
  <a:themeElements>
    <a:clrScheme name="Integralny">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ny">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ny">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228</TotalTime>
  <Words>3392</Words>
  <Application>Microsoft Office PowerPoint</Application>
  <PresentationFormat>Panoramiczny</PresentationFormat>
  <Paragraphs>156</Paragraphs>
  <Slides>45</Slides>
  <Notes>0</Notes>
  <HiddenSlides>0</HiddenSlides>
  <MMClips>1</MMClips>
  <ScaleCrop>false</ScaleCrop>
  <HeadingPairs>
    <vt:vector size="6" baseType="variant">
      <vt:variant>
        <vt:lpstr>Używane czcionki</vt:lpstr>
      </vt:variant>
      <vt:variant>
        <vt:i4>3</vt:i4>
      </vt:variant>
      <vt:variant>
        <vt:lpstr>Motyw</vt:lpstr>
      </vt:variant>
      <vt:variant>
        <vt:i4>1</vt:i4>
      </vt:variant>
      <vt:variant>
        <vt:lpstr>Tytuły slajdów</vt:lpstr>
      </vt:variant>
      <vt:variant>
        <vt:i4>45</vt:i4>
      </vt:variant>
    </vt:vector>
  </HeadingPairs>
  <TitlesOfParts>
    <vt:vector size="49" baseType="lpstr">
      <vt:lpstr>Tw Cen MT</vt:lpstr>
      <vt:lpstr>Tw Cen MT Condensed</vt:lpstr>
      <vt:lpstr>Wingdings 3</vt:lpstr>
      <vt:lpstr>Integralny</vt:lpstr>
      <vt:lpstr>Dyski twarde</vt:lpstr>
      <vt:lpstr>Dysk twardy</vt:lpstr>
      <vt:lpstr>Dyski twarde</vt:lpstr>
      <vt:lpstr>Krótka historia dysków</vt:lpstr>
      <vt:lpstr>Pierwszy dysk</vt:lpstr>
      <vt:lpstr>Dyski różnych rozmiarów</vt:lpstr>
      <vt:lpstr>Budowa</vt:lpstr>
      <vt:lpstr>Budowa</vt:lpstr>
      <vt:lpstr>Budowa </vt:lpstr>
      <vt:lpstr>Budowa</vt:lpstr>
      <vt:lpstr>Budowa</vt:lpstr>
      <vt:lpstr>Praca dysku twardego</vt:lpstr>
      <vt:lpstr>Dysk RAM</vt:lpstr>
      <vt:lpstr>Szeregowanie zadań</vt:lpstr>
      <vt:lpstr>Sposoby adresowania danych</vt:lpstr>
      <vt:lpstr>CHS</vt:lpstr>
      <vt:lpstr>CHS</vt:lpstr>
      <vt:lpstr>ECHS</vt:lpstr>
      <vt:lpstr>LBA</vt:lpstr>
      <vt:lpstr>Obliczanie LBA</vt:lpstr>
      <vt:lpstr>MZR</vt:lpstr>
      <vt:lpstr>Producenci</vt:lpstr>
      <vt:lpstr>Rodzaje dysków</vt:lpstr>
      <vt:lpstr>Dysk hybrydowy</vt:lpstr>
      <vt:lpstr>SSD</vt:lpstr>
      <vt:lpstr>S.M.A.R.T.</vt:lpstr>
      <vt:lpstr>Monitorowanie parametrów</vt:lpstr>
      <vt:lpstr>Parametry krytyczne</vt:lpstr>
      <vt:lpstr>CrystalDiskInfo</vt:lpstr>
      <vt:lpstr>MBR</vt:lpstr>
      <vt:lpstr>GPT</vt:lpstr>
      <vt:lpstr>Zgodność GPT</vt:lpstr>
      <vt:lpstr>MBR vs GPT</vt:lpstr>
      <vt:lpstr>Bootloader</vt:lpstr>
      <vt:lpstr>Przykłady</vt:lpstr>
      <vt:lpstr>Partycja</vt:lpstr>
      <vt:lpstr>Partycjonowanie</vt:lpstr>
      <vt:lpstr>SWAP</vt:lpstr>
      <vt:lpstr>Pamięć wirtualna</vt:lpstr>
      <vt:lpstr>Plik wymiany</vt:lpstr>
      <vt:lpstr>Defragmentacja</vt:lpstr>
      <vt:lpstr>ReadyBoost</vt:lpstr>
      <vt:lpstr>Łączenie 2 dysków ATA</vt:lpstr>
      <vt:lpstr>AAM</vt:lpstr>
      <vt:lpstr>APM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Dyski twarde</dc:title>
  <dc:creator>Damian Radzik</dc:creator>
  <cp:lastModifiedBy>Damian Radzik</cp:lastModifiedBy>
  <cp:revision>10</cp:revision>
  <dcterms:created xsi:type="dcterms:W3CDTF">2017-10-09T15:58:47Z</dcterms:created>
  <dcterms:modified xsi:type="dcterms:W3CDTF">2022-03-09T10:25:15Z</dcterms:modified>
</cp:coreProperties>
</file>