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Pierwsza lekcja serii o budowie komputera. Najważniejsza zmiana względem starej prezentacji: mostka północnego już nie ma — kontroler pamięci i PCIe są w procesorze.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Motherboard = mainboard. Płyta decyduje, jaki procesor, pamięć i ile dysków możemy zamontować — to „kręgosłup” komputera.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Intel zintegrował kontroler pamięci w Core i7 (Nehalem, 2008), AMD — w Athlonie 64 (2003). Stąd FSB i mostek północny ze starej prezentacji to już historia.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Wszystkie te elementy były w starej prezentacji — tu z aktualnymi przykładami. VRM = Voltage Regulator Module.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Dawniej obowiązkowe były gniazda PATA i stacji dyskietek — dziś zniknęły. Nowe płyty mają coraz częściej USB4 i sieć 5 GbE.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Schemat uproszczony: układ elementów różni się między modelami, ale gniazdo CPU zawsze sąsiaduje ze slotami RAM i sekcją VRM. Warto porównać go z prawdziwą płytą w pracowni.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AMD trzyma gniazda dłużej (AM4 obsłużyło 5 generacji), Intel zmienia co 2–3 generacje. To ważny argument przy planowaniu przyszłej modernizacji.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Warto porównać specyfikację konkretnej płyty — producenci różnie rozdzielają linie PCIe między M.2 a sloty. Nazwy chipsetów zmieniają się co generację.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Otwory montażowe ATX są zgodne z Micro-ATX i Mini-ITX — mniejszą płytę zamontujemy w większej obudowie. Odwrotnie 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Kolejność kabelków panelu przedniego jest opisana na płycie i w instrukcji — typowa trudność przy pierwszym montażu. Warto mieć instrukcję płyty otwartą.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Potocznie wciąż mówimy „BIOS”, choć w komputerach od ponad dekady jest UEFI. Apple używał EFI w Macach z procesorami Intel od 2006 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szkolnej pracowni to częsty problem: starsze komputery nie spełniają wymagań Windows 11. Opcje: płatne rozszerzone wsparcie Windows 10, Linux albo wymiana sprzętu.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Częsty błąd: nowy procesor na starszej płycie z tym samym gniazdem wymaga aktualizacji UEFI — pomaga BIOS Flashback (aktualizacja z pendrive’a bez procesora).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3: ARGB — 3 piny, 5 V, diody adresowalne; RGB — 4 piny, 12 V, cały pasek w jednym kolorze.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Budowa komputera · Lekcja 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616200"/>
            <a:ext cx="600710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Płyta główna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361950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Chipset, gniazda, formaty i firmware — stan na 2026 rok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WSTĘP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Czym jest płyta główna?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Definicja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Obwód drukowany, na którym montuje się najważniejsze podzespoły i który łączy je ze sobą.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Co na niej jest?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Gniazdo procesora, sloty pamięci, złącza PCIe i M.2, chipset, układ firmware, porty wejścia/wyjścia.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Budowa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Wielowarstwowa płytka: zwykle 6–12 warstw miedzi — ścieżki sygnałowe, masy i zasilanie.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 · Płyta główna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ARCHITEKTURA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Od mostków do procesora z kontrolerami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3368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302000"/>
                <a:gridCol w="3556000"/>
                <a:gridCol w="3708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Element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Dawniej (do ok. 2008)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Dziś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Kontroler pamięci RAM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mostek północny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 procesorze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Linie PCIe dla GPU i M.2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mostek północny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 procesorze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Połączenie CPU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magistrala FSB / HyperTransport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DMI (Intel), PCIe (AMD)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USB, SATA, audio, dodatkowe PCIe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mostek południowy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chipset (PCH)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365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Liczba układów chipsetu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dwa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jeden (lub dwa połączone szeregowo — AMD X870E)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51604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516041"/>
            <a:ext cx="38100" cy="51812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66844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Chipset to dziś „rozgałęziacz” — dokłada porty, ale </a:t>
            </a:r>
            <a:r>
              <a:rPr sz="1200" b="1" i="0" u="none">
                <a:solidFill>
                  <a:srgbClr val="1D5FD0"/>
                </a:solidFill>
                <a:latin typeface="Arial"/>
              </a:rPr>
              <a:t>nie decyduje o wydajności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procesora i pamięci tak jak dawny mostek północny.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 · Płyta główna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BUDOWA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Najważniejsze elementy (1/2)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479550"/>
          </a:xfrm>
          <a:prstGeom prst="roundRect">
            <a:avLst>
              <a:gd name="adj" fmla="val 686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2350" y="2058591"/>
            <a:ext cx="1587500" cy="11112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87650" y="2152948"/>
            <a:ext cx="30607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Gniazdo procesora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87650" y="2435523"/>
            <a:ext cx="30607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LGA (styki w płycie) albo PGA (piny w procesorze). Określa, jakie procesory pasują.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172200" y="1874441"/>
            <a:ext cx="5207000" cy="1479550"/>
          </a:xfrm>
          <a:prstGeom prst="roundRect">
            <a:avLst>
              <a:gd name="adj" fmla="val 686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1750" y="2058591"/>
            <a:ext cx="1587500" cy="111125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147050" y="2152948"/>
            <a:ext cx="30607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Sekcja zasilania (VRM)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47050" y="2435523"/>
            <a:ext cx="30607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Obniża 12 V z zasilacza do ok. 1 V dla procesora. Liczba i jakość faz ważna przy mocnych CPU.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506391"/>
            <a:ext cx="5207000" cy="1479550"/>
          </a:xfrm>
          <a:prstGeom prst="roundRect">
            <a:avLst>
              <a:gd name="adj" fmla="val 686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2350" y="3690541"/>
            <a:ext cx="1587500" cy="111125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787650" y="3891558"/>
            <a:ext cx="30607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Sloty pamięci RAM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787650" y="4174133"/>
            <a:ext cx="30607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DIMM dla DDR4 lub DDR5 — generacje mają różne wycięcia i nie są zamienne.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172200" y="3506391"/>
            <a:ext cx="5207000" cy="1479550"/>
          </a:xfrm>
          <a:prstGeom prst="roundRect">
            <a:avLst>
              <a:gd name="adj" fmla="val 686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81750" y="3690541"/>
            <a:ext cx="1587500" cy="111125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147050" y="3891558"/>
            <a:ext cx="30607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PCIe i M.2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47050" y="4174133"/>
            <a:ext cx="30607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Slot ×16 dla karty graficznej, gniazda M.2 dla dysków NVMe (lekcje o dyskach).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 · Płyta główna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BUDOWA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Najważniejsze elementy (2/2)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Chipset (PCH)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Dodatkowe USB, SATA, linie PCIe; pod radiatorem przy dolnej krawędzi płyty.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Układ firmware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Pamięć flash z UEFI (zwykle 32–64 MB, szeregowa SPI). Często z funkcją BIOS Flashback.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Panel I/O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Porty z tyłu: USB-A/C, sieć 2,5–10 GbE, Wi-Fi 7, audio, wyjścia obrazu z iGPU.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Bateria i RTC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Bateria CR2032 podtrzymuje zegar czasu rzeczywistego i ustawienia. Clear CMOS przywraca ustawienia domyślne.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 · Płyta główna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BUDOWA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Płyta główna ATX — gdzie co jest?</a:t>
            </a:r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1874441"/>
            <a:ext cx="3556000" cy="40005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4775200" y="2412901"/>
            <a:ext cx="190500" cy="190500"/>
          </a:xfrm>
          <a:prstGeom prst="roundRect">
            <a:avLst>
              <a:gd name="adj" fmla="val 20000"/>
            </a:avLst>
          </a:prstGeom>
          <a:solidFill>
            <a:srgbClr val="F7C766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5067300" y="2400895"/>
            <a:ext cx="3442097" cy="2146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9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Gniazdo procesora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(LGA) z dźwignią docisku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775200" y="2754511"/>
            <a:ext cx="190500" cy="190500"/>
          </a:xfrm>
          <a:prstGeom prst="roundRect">
            <a:avLst>
              <a:gd name="adj" fmla="val 20000"/>
            </a:avLst>
          </a:prstGeom>
          <a:solidFill>
            <a:srgbClr val="9CC8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5067300" y="2742505"/>
            <a:ext cx="2671266" cy="2146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9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Sloty RAM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DIMM — A1, A2, B1, B2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775200" y="3096121"/>
            <a:ext cx="190500" cy="190500"/>
          </a:xfrm>
          <a:prstGeom prst="roundRect">
            <a:avLst>
              <a:gd name="adj" fmla="val 20000"/>
            </a:avLst>
          </a:prstGeom>
          <a:solidFill>
            <a:srgbClr val="F5A9D0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5067300" y="3084116"/>
            <a:ext cx="3457674" cy="2146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9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Zasilanie: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sekcja VRM, 8-pin EPS, 24-pin ATX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775200" y="3437731"/>
            <a:ext cx="190500" cy="190500"/>
          </a:xfrm>
          <a:prstGeom prst="roundRect">
            <a:avLst>
              <a:gd name="adj" fmla="val 20000"/>
            </a:avLst>
          </a:prstGeom>
          <a:solidFill>
            <a:srgbClr val="C9B0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5067300" y="3425726"/>
            <a:ext cx="2561530" cy="2146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9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Sloty PCIe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×16 (wzmocniony) i ×1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775200" y="3779341"/>
            <a:ext cx="190500" cy="190500"/>
          </a:xfrm>
          <a:prstGeom prst="roundRect">
            <a:avLst>
              <a:gd name="adj" fmla="val 20000"/>
            </a:avLst>
          </a:prstGeom>
          <a:solidFill>
            <a:srgbClr val="9FDFA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5067300" y="3767336"/>
            <a:ext cx="3230959" cy="2146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9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Gniazda M.2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na dyski NVMe (z radiatorem)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4775200" y="4120952"/>
            <a:ext cx="190500" cy="190500"/>
          </a:xfrm>
          <a:prstGeom prst="roundRect">
            <a:avLst>
              <a:gd name="adj" fmla="val 20000"/>
            </a:avLst>
          </a:prstGeom>
          <a:solidFill>
            <a:srgbClr val="FFAD8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5067300" y="4108946"/>
            <a:ext cx="2304355" cy="2146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9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Chipset (PCH)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pod radiatorem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4775200" y="4462562"/>
            <a:ext cx="190500" cy="190500"/>
          </a:xfrm>
          <a:prstGeom prst="roundRect">
            <a:avLst>
              <a:gd name="adj" fmla="val 20000"/>
            </a:avLst>
          </a:prstGeom>
          <a:solidFill>
            <a:srgbClr val="7FE3D6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5067300" y="4450556"/>
            <a:ext cx="3500537" cy="2146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9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SATA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i złącza: panel przedni, USB, wentylatory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4775200" y="4804172"/>
            <a:ext cx="190500" cy="190500"/>
          </a:xfrm>
          <a:prstGeom prst="roundRect">
            <a:avLst>
              <a:gd name="adj" fmla="val 20000"/>
            </a:avLst>
          </a:prstGeom>
          <a:solidFill>
            <a:srgbClr val="DDE3EC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5067300" y="4792166"/>
            <a:ext cx="1882676" cy="2146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9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Panel I/O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z tyłu obudowy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4775200" y="5145782"/>
            <a:ext cx="190500" cy="190500"/>
          </a:xfrm>
          <a:prstGeom prst="roundRect">
            <a:avLst>
              <a:gd name="adj" fmla="val 20000"/>
            </a:avLst>
          </a:prstGeom>
          <a:solidFill>
            <a:srgbClr val="B8C2C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5067300" y="5133777"/>
            <a:ext cx="2754412" cy="2146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9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Bateria CR2032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i otwory montażowe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 · Płyta główna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STAN NA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1005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Gniazda procesorów na komputerach stacjonarnych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237728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59000"/>
                <a:gridCol w="1397000"/>
                <a:gridCol w="3556000"/>
                <a:gridCol w="3454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Gniazdo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Producent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Procesory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Uwagi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AM4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AMD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Ryzen 1000–5000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stara platforma, DDR4 — wciąż w sprzedaży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AM5 (LGA 1718)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AMD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Ryzen 7000, 8000, 9000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DDR5; AMD zapowiada tu także Zen 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LGA 1700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Intel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Core 12.–14. generacji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DDR4 lub DDR5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LGA 1851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Intel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Core Ultra 200S (Arrow Lake)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tylko DDR5; jedna generacja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LGA 1954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Intel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Nova Lake (zapowiedź na koniec 2026)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nowa płyta konieczna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 · Płyta główna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STAN NA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Chipsety i ich możliwości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797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794000"/>
                <a:gridCol w="2159000"/>
                <a:gridCol w="5613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Chipset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Segment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Cechy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AMD X870E / X870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wyższy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USB4 obowiązkowe, PCIe 5.0 dla GPU i M.2, podkręcanie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AMD B850 / B840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średni / niski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B850: podkręcanie, PCIe 5.0 dla M.2; B840 bez PCIe 5.0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Intel Z890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wyższy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podkręcanie CPU, najwięcej linii PCIe i USB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Intel B860 / H810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średni / niski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bez podkręcania CPU, mniej portów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97629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976291"/>
            <a:ext cx="38100" cy="51812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12869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Litery podpowiadają segment: </a:t>
            </a:r>
            <a:r>
              <a:rPr sz="1200" b="1" i="0" u="none">
                <a:solidFill>
                  <a:srgbClr val="1D5FD0"/>
                </a:solidFill>
                <a:latin typeface="Arial"/>
              </a:rPr>
              <a:t>X/Z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najwyższy, </a:t>
            </a:r>
            <a:r>
              <a:rPr sz="1200" b="1" i="0" u="none">
                <a:solidFill>
                  <a:srgbClr val="1D5FD0"/>
                </a:solidFill>
                <a:latin typeface="Arial"/>
              </a:rPr>
              <a:t>B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średni, </a:t>
            </a:r>
            <a:r>
              <a:rPr sz="1200" b="1" i="0" u="none">
                <a:solidFill>
                  <a:srgbClr val="1D5FD0"/>
                </a:solidFill>
                <a:latin typeface="Arial"/>
              </a:rPr>
              <a:t>A/H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podstawowy.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 · Płyta główna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FORMATY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Formaty płyt głównych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032000"/>
                <a:gridCol w="2794000"/>
                <a:gridCol w="5740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Format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Wymiary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Uwagi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AT (1984)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305 × 279–330 mm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historyczny, zastąpiony przez ATX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E-ATX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305 × 330 mm (różnie)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stacje robocze, dużo slotów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ATX (1995)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305 × 244 mm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standard, do 7 slotów rozszerzeń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Micro-ATX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244 × 244 mm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4 slotów, tańsze zestawy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Mini-ITX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170 × 170 mm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 slot PCIe, małe obudowy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33824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338241"/>
            <a:ext cx="38100" cy="51812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49064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Nowy trend: płyty z </a:t>
            </a:r>
            <a:r>
              <a:rPr sz="1200" b="1" i="0" u="none">
                <a:solidFill>
                  <a:srgbClr val="1D5FD0"/>
                </a:solidFill>
                <a:latin typeface="Arial"/>
              </a:rPr>
              <a:t>złączami z tyłu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(BTF, Project Zero) — przewody niewidoczne od strony szyby. Wymagają zgodnej obudowy.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 · Płyta główna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ZŁĄCZA WEWNĘTRZNE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Co podłączamy do płyty?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479550"/>
          </a:xfrm>
          <a:prstGeom prst="roundRect">
            <a:avLst>
              <a:gd name="adj" fmla="val 686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2350" y="2058591"/>
            <a:ext cx="1587500" cy="11112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87650" y="2259608"/>
            <a:ext cx="30607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Zasilanie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87650" y="2542183"/>
            <a:ext cx="30607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24-pin ATX dla płyty, 8-pin EPS (4+4) dla procesora — czasem dwa.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172200" y="1874441"/>
            <a:ext cx="5207000" cy="1479550"/>
          </a:xfrm>
          <a:prstGeom prst="roundRect">
            <a:avLst>
              <a:gd name="adj" fmla="val 686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1750" y="2058591"/>
            <a:ext cx="1587500" cy="111125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147050" y="2259608"/>
            <a:ext cx="30607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Panel przedni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47050" y="2542183"/>
            <a:ext cx="30607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F_PANEL (przycisk, LED, reset), USB 2.0, USB 3.x i USB-C (złącze Key-A), audio HD.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506391"/>
            <a:ext cx="5207000" cy="1479550"/>
          </a:xfrm>
          <a:prstGeom prst="roundRect">
            <a:avLst>
              <a:gd name="adj" fmla="val 686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2350" y="3690541"/>
            <a:ext cx="1587500" cy="111125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787650" y="3891558"/>
            <a:ext cx="30607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Wentylatory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787650" y="4174133"/>
            <a:ext cx="30607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4-pin PWM (sterowanie obrotami) lub 3-pin DC. Osobne złącze dla pompy AIO.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172200" y="3506391"/>
            <a:ext cx="5207000" cy="1479550"/>
          </a:xfrm>
          <a:prstGeom prst="roundRect">
            <a:avLst>
              <a:gd name="adj" fmla="val 686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81750" y="3690541"/>
            <a:ext cx="1587500" cy="111125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147050" y="3891558"/>
            <a:ext cx="30607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Podświetlenie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47050" y="4174133"/>
            <a:ext cx="30607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ARGB: 3 piny, </a:t>
            </a:r>
            <a:r>
              <a:rPr sz="1200" b="1" i="0" u="none">
                <a:solidFill>
                  <a:srgbClr val="1D5FD0"/>
                </a:solidFill>
                <a:latin typeface="Arial"/>
              </a:rPr>
              <a:t>5 V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. RGB: 4 piny, </a:t>
            </a:r>
            <a:r>
              <a:rPr sz="1200" b="1" i="0" u="none">
                <a:solidFill>
                  <a:srgbClr val="1D5FD0"/>
                </a:solidFill>
                <a:latin typeface="Arial"/>
              </a:rPr>
              <a:t>12 V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. Pomyłka potrafi spalić diody!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 · Płyta główna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FIRMWARE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BIOS a UEFI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86000"/>
                <a:gridCol w="3048000"/>
                <a:gridCol w="5232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Cecha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BIOS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UEFI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Od kiedy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1981 (IBM PC)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EFI Intel ok. 2000; w PC powszechnie od ok. 2011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Tryb pracy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16-bitowy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32/64-bitowy, obsługa myszy, grafika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Tablica partycji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MBR (dyski do 2 TB)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GPT (ogromne dyski)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Bezpieczeństwo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Secure Boot, współpraca z TPM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Sterowniki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tylko wbudowane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własne sterowniki UEFI, sieć, aktualizacja z pliku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33824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338241"/>
            <a:ext cx="38100" cy="51812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49064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Nowe płyty często nie mają już </a:t>
            </a:r>
            <a:r>
              <a:rPr sz="1200" b="1" i="0" u="none">
                <a:solidFill>
                  <a:srgbClr val="1D5FD0"/>
                </a:solidFill>
                <a:latin typeface="Arial"/>
              </a:rPr>
              <a:t>CSM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(zgodności z BIOS) — starego systemu w trybie Legacy nie uruchomimy.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 · Płyta główna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FIRMWARE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Secure Boot, TPM i Windows 11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Secure Boot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UEFI uruchamia tylko podpisane programy rozruchowe — utrudnia bootkity i rootkity.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TPM 2.0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Moduł kryptograficzny (często wbudowany w procesor: Intel PTT, AMD fTPM). Przechowuje klucze, np. BitLocker.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Windows 11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Wymaga UEFI, Secure Boot i TPM 2.0. Wsparcie Windows 10 zakończyło się 14.10.2025 r.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 · Płyta główna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W PRAKTYCE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dobrać płytę główną?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10566400" cy="406400"/>
          </a:xfrm>
          <a:prstGeom prst="roundRect">
            <a:avLst>
              <a:gd name="adj" fmla="val 18750"/>
            </a:avLst>
          </a:prstGeom>
          <a:solidFill>
            <a:srgbClr val="9CC8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90600" y="1988741"/>
            <a:ext cx="1024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1. Gniazdo zgodne z procesorem (i aktualizacja UEFI dla nowszych CPU)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12800" y="2344341"/>
            <a:ext cx="10566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96950" y="2464991"/>
            <a:ext cx="10236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2. Typ pamięci: DDR4 czy DDR5, liczba slotów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12800" y="2826941"/>
            <a:ext cx="10566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96950" y="2947591"/>
            <a:ext cx="10236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3. Format zgodny z obudową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309541"/>
            <a:ext cx="10566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96950" y="3430191"/>
            <a:ext cx="10236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4. Liczba M.2, portów USB, sieć, Wi-Fi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792141"/>
            <a:ext cx="10566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96950" y="3912791"/>
            <a:ext cx="10236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5. Sekcja zasilania adekwatna do procesora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1 · Płyta główna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9CC8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365968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dziś nie ma mostka północnego?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547687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 płytę Mini-ITX zamontujemy w obudowie ATX? A odwrotnie?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329892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złącze ARGB od RGB?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405784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Jakie wymagania firmware stawia Windows 11?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AMD, Intel (specyfikacje platform), Microsoft (wymagania Windows 11)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Sprzęt 1: Płyty główne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