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skrypty uruchomiono na PHP 8.3 (serwer php -S), a nagłówki odpowiedzi podejrzano przez curl -i — na slajdach są prawdziwe nagłówki i wyniki. Identyfikatory sesji i hasze będą u uczniów inne, bo są losowe.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Każde żądanie HTTP jest niezależne. Zapytaj: gdzie bezpieczniej trzymać informację „jestem administratorem” — w ciasteczku czy w sesji? W ciasteczku użytkownik może ją dowolnie zmienić, w sesji —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Najczęstszy błąd: $_COOKIE ma nową wartość dopiero przy NASTĘPNYM żądaniu — dlatego pierwsza wizyta pokazuje „brak ciasteczka”. setcookie musi być wywołane przed jakimkolwiek wypisaniem treści (nagłówki idą pierwsze). Przeglądarki traktują localhost jako bezpieczny kontekst, więc Secure działa też lokalnie.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Komunikat „headers already sent” pojawia się, gdy przed session_start trafi cokolwiek do wyjścia — nawet spacja przed &amp;lt;?php albo znak BOM w pliku. Pokaż w DevTools → Application → Cookies ciasteczko PHPSESSID.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 same ustawienia można wpisać w php.ini (session.cookie_httponly=1 itd.). Wspólny plik start.php sprawia, że nie zapomnimy o nich na żadnej podstronie.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Hasz jest jednokierunkowy — nie da się go „odszyfrować”, można tylko sprawdzić hasło przez password_verify. strlen liczy bajty; dla polskich liter dokładniejsza jest mb_strlen. Login ma w bazie indeks UNIQUE — duplikat obsłużyliśmy na lekcji 2.08.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Widać nowy PHPSESSID wysłany po zalogowaniu — to efekt session_regenerate_id(true). W prawdziwej aplikacji dodajemy limit nieudanych prób logowania (lekcja 2.11).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exit po header('Location') jest obowiązkowy — bez niego reszta chronionej strony i tak zostałaby wysłana. Strona tylko dla administratora: dodatkowo sprawdzamy $_SESSION['rola'] === 'admin' i w razie braku zwracamy 403.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Trzy kolejne żądania curl z tym samym ciasteczkiem sesji. Koszyk w sesji znika po wygaśnięciu sesji — sklepy internetowe zapisują go dodatkowo w bazie dla zalogowanych klientów.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Rzetelność: od 10 listopada 2024 ciasteczka reguluje art. 399 ustawy Prawo komunikacji elektronicznej (wcześniej art. 173 Prawa telekomunikacyjnego). Wyjątek od zgody obejmuje ciasteczka ściśle niezbędne do usługi, o którą prosi użytkownik. Skrypty analityczne ładujemy dopiero po kliknięciu „Akceptuję”.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sprawdźcie w DevTools, że po wylogowaniu ciasteczko PHPSESSID znika, a powrót przyciskiem „Wstecz” i odświeżenie panelu przekierowuje do logowania.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aby identyfikator znany przed zalogowaniem nie dawał dostępu do zalogowanej sesji (ochrona przed przejęciem sesji).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Sesje, ciasteczka i logowanie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serwer „pamięta” użytkownika: cookies, $_SESSION, bezpieczne hasła i ochrona podstron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PROBLEM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HTTP nie pamięta poprzedniego żądania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Żądanie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POST /logowanie.php — login i hasło poprawne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Odpowiedź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78930"/>
            <a:ext cx="203835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serwer dołącza nagłówek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Set-Cookie: PHPSESSID=…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Żądanie 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przeglądarka sama dodaje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Cookie: PHPSESSID=…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Serwer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78930"/>
            <a:ext cx="203835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 identyfikatorze znajduje dane sesji: „to Ola, zalogowana”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096022"/>
            <a:ext cx="5207000" cy="1155601"/>
          </a:xfrm>
          <a:prstGeom prst="roundRect">
            <a:avLst>
              <a:gd name="adj" fmla="val 879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22350" y="32801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Ciasteczko (cookie)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2350" y="3587452"/>
            <a:ext cx="48260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mały tekst przechowywany w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przeglądarce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odsyłany przy każdym żądaniu do tej domeny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172200" y="3096022"/>
            <a:ext cx="5207000" cy="1155601"/>
          </a:xfrm>
          <a:prstGeom prst="roundRect">
            <a:avLst>
              <a:gd name="adj" fmla="val 879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381750" y="32801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Sesja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81750" y="3587452"/>
            <a:ext cx="48260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dane przechowywane na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serwerze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; w przeglądarce jest tylko losowy identyfikator w ciasteczku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CIASTECZKA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setcookie z nowoczesnymi atrybutami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2197695"/>
          </a:xfrm>
          <a:prstGeom prst="roundRect">
            <a:avLst>
              <a:gd name="adj" fmla="val 346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9769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setcookie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'motyw'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'ciemny'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[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'expires'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=&gt;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time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 +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24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3600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30 dni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'path'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'secure'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=&gt;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'httponly'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'samesite'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'Lax'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$_COOKIE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'motyw'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'brak ciasteczka'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003576"/>
            <a:ext cx="537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Nagłówek odpowiedzi (curl -i)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244876"/>
            <a:ext cx="5334000" cy="871934"/>
          </a:xfrm>
          <a:prstGeom prst="roundRect">
            <a:avLst>
              <a:gd name="adj" fmla="val 87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244876"/>
            <a:ext cx="50800" cy="87193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54100" y="4390926"/>
            <a:ext cx="4933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Set-Cookie: motyw=ciemny; expires=Fri, 20 Nov 2026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84204"/>
            <a:ext cx="4933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17:58:05 GMT; Max-Age=2592000; path=/; secure;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77482"/>
            <a:ext cx="4933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HttpOnly; SameSite=Lax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451600" y="1653480"/>
          <a:ext cx="4927600" cy="22808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72456"/>
                <a:gridCol w="305514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expires / Max-Age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kiedy ważne; brak = do zamknięcia przeglądarki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path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dla jakich adresów jest wysyłane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Secure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przez HTTPS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HttpOnly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niewidoczne dla JavaScript (document.cookie)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SameSite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Lax / Strict / None — czy wysyłać przy żądaniach z innych witryn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6451600" y="4089896"/>
            <a:ext cx="496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dwóch kolejnych wizyt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51600" y="4331196"/>
            <a:ext cx="4927600" cy="715566"/>
          </a:xfrm>
          <a:prstGeom prst="roundRect">
            <a:avLst>
              <a:gd name="adj" fmla="val 10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451600" y="4331196"/>
            <a:ext cx="50800" cy="71556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692900" y="4477246"/>
            <a:ext cx="45275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1. wizyta: brak ciasteczka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92900" y="4688979"/>
            <a:ext cx="45275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2. wizyta: ciemny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SESJE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session_start i tablica $_SESSION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5984" cy="1350764"/>
          </a:xfrm>
          <a:prstGeom prst="roundRect">
            <a:avLst>
              <a:gd name="adj" fmla="val 56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5076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session_start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'wizyty'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=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'wizyty'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+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Wizyta nr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'wizyty'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'Id sesji: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session_id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3156645"/>
            <a:ext cx="537408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Trzy kolejne żądania z tym samym ciasteczkiem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397945"/>
            <a:ext cx="5335984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397945"/>
            <a:ext cx="50800" cy="1562497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54100" y="3543995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Wizyta nr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55727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Id sesji: bhvop8ii59e9h2il2ak7sql5ar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67460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Wizyta nr 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79193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Id sesji: bhvop8ii59e9h2il2ak7sql5ar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90926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Wizyta nr 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02659"/>
            <a:ext cx="4935934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Id sesji: bhvop8ii59e9h2il2ak7sql5ar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82184" y="1653480"/>
            <a:ext cx="4735116" cy="229314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session_start()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na samej górze — przed jakimkolwiek HTML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PHP sam wysyła ciasteczko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PHPSESSID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z losowym identyfikatorem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dane sesji leżą na serwerze (domyślnie w plikach w katalogu tymczasowym)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 $_SESSION trzymasz liczby, teksty i tablice — nie hasła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sesja wygasa po bezczynności (session.gc_maxlifetime, domyślnie 1440 s)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BEZPIECZNA KONFIGURACJA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Wspólny początek każdej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211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// start.php — dołączany na początku każdej strony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'session.use_strict_mode'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session_set_cookie_params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([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'lifetime'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do zamknięcia przeglądarki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'path'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'/'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'secure'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=&gt;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tylko HTTPS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'httponly'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// niedostępne dla JavaScript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'samesite'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'Lax'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session_start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427041"/>
            <a:ext cx="537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Nagłówek odpowiedzi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4668341"/>
            <a:ext cx="5334000" cy="678656"/>
          </a:xfrm>
          <a:prstGeom prst="roundRect">
            <a:avLst>
              <a:gd name="adj" fmla="val 1122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4668341"/>
            <a:ext cx="50800" cy="67865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54100" y="4814391"/>
            <a:ext cx="4933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Set-Cookie: PHPSESSID=9uhb0kl8l4nmmlk8spi9ltlmng;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007670"/>
            <a:ext cx="4933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path=/; secure; HttpOnly; SameSite=Lax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6451600" y="1653480"/>
          <a:ext cx="4927600" cy="21679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73932"/>
                <a:gridCol w="31536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Ustawienie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 co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use_strict_mode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nie przyjmie identyfikatora, którego sam nie wygenerował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httponly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skrypt na stronie nie odczyta identyfikatora sesji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secure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identyfikator nie pójdzie niezaszyfrowanym HTTP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SameSite=Lax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ciasteczko nie jest dołączane do formularzy POST z obcych stron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Rounded Rectangle 22"/>
          <p:cNvSpPr/>
          <p:nvPr/>
        </p:nvSpPr>
        <p:spPr>
          <a:xfrm>
            <a:off x="6451600" y="3976985"/>
            <a:ext cx="49276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451600" y="3976985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705600" y="4129385"/>
            <a:ext cx="4508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05600" y="4345285"/>
            <a:ext cx="4508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Po zalogowaniu zawsze: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session_regenerate_id(true)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nowy identyfikator, stary unieważniony.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REJESTRACJA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Hasło zapisujemy wyłącznie jako hasz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41268" cy="2722166"/>
          </a:xfrm>
          <a:prstGeom prst="roundRect">
            <a:avLst>
              <a:gd name="adj" fmla="val 27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166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$login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trim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'login'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$haslo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'haslo'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strlen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$haslo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&lt;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'Hasło musi mieć co najmniej 12 znaków.'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$hash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password_hash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$haslo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PASSWORD_DEFAULT);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'INSERT INTO uzytkownicy (login, haslo) VALUES (?, ?)'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$login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$hash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Konto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$login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 utworzone.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$hash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528046"/>
            <a:ext cx="557936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769346"/>
            <a:ext cx="5541268" cy="660400"/>
          </a:xfrm>
          <a:prstGeom prst="roundRect">
            <a:avLst>
              <a:gd name="adj" fmla="val 1153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769346"/>
            <a:ext cx="50800" cy="6604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54100" y="4915396"/>
            <a:ext cx="5141218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Konto ola utworzone.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99546"/>
            <a:ext cx="5141218" cy="18415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450"/>
              </a:lnSpc>
            </a:pPr>
            <a:r>
              <a:rPr sz="1000" b="0" i="0" u="none">
                <a:solidFill>
                  <a:srgbClr val="142033"/>
                </a:solidFill>
                <a:latin typeface="Courier New"/>
              </a:rPr>
              <a:t>$2y$10$OlAjmYPV6RvoZrdDd/dMteoqdWQA4QNnx7KRn3v.1lPK1b8acmY22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87468" y="1653480"/>
            <a:ext cx="4529832" cy="196840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password_hash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dodaje losową sól — to samo hasło daje za każdym razem inny hasz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$2y$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= bcrypt,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10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= koszt; od PHP 8.4 domyślny koszt to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12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kolumna na hasz: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VARCHAR(255)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algorytm domyślny może się zmienić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nigdy: md5, sha1, własne „szyfrowanie”, zapis jawny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658868" y="3774281"/>
            <a:ext cx="4720332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658868" y="3774281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912868" y="3926681"/>
            <a:ext cx="43012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12868" y="4142581"/>
            <a:ext cx="4301232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Długość hasła (min. 12) liczy się bardziej niż wymuszanie znaków specjalnych.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LOGOWANIE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password_verify i nowy identyfikator sesji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438676" cy="3532188"/>
          </a:xfrm>
          <a:prstGeom prst="roundRect">
            <a:avLst>
              <a:gd name="adj" fmla="val 21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53218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'/start.php'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'/db.php'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$pdo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prepare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'SELECT id, haslo, rola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FROM uzytkownicy WHERE login = ?'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execute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'login'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fetch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$haslo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'haslo'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&amp;&amp;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password_verify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$haslo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'haslo'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]))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session_regenerate_id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'rola'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'rola'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'Location: panel.php'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37112"/>
            <a:ext cx="5038626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'Nieprawidłowy login lub hasło.'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56276" y="1653480"/>
            <a:ext cx="486102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Odpowiedzi serwera (curl)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556276" y="1894780"/>
            <a:ext cx="4822924" cy="1838325"/>
          </a:xfrm>
          <a:prstGeom prst="roundRect">
            <a:avLst>
              <a:gd name="adj" fmla="val 41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556276" y="1894780"/>
            <a:ext cx="50800" cy="183832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797576" y="2040830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złe hasło: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97576" y="2234109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Nieprawidłowy login lub hasło.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97576" y="2427387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97576" y="2620665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dobre hasło: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97576" y="2813943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HTTP/1.1 302 Found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797576" y="3007221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Set-Cookie: PHPSESSID=hqtb1381it20ikd447f8t6vkjj;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97576" y="3200499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  path=/; secure; HttpOnly; SameSite=Lax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97576" y="3393777"/>
            <a:ext cx="4422874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Location: panel.php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84876" y="3885505"/>
            <a:ext cx="4632424" cy="7941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jeden komunikat dla złego loginu i złego hasła — nie zdradzamy, które konta istnieją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sesji tylko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rola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nie hasz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OCHRONA PODSTRON I WYLOGOWANIE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Strażnik na początku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09638"/>
          </a:xfrm>
          <a:prstGeom prst="roundRect">
            <a:avLst>
              <a:gd name="adj" fmla="val 44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0963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auth.php — strażnik podstron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'/start.php'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(!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]))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'Location: login.html'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15519"/>
            <a:ext cx="5130800" cy="1102122"/>
          </a:xfrm>
          <a:prstGeom prst="roundRect">
            <a:avLst>
              <a:gd name="adj" fmla="val 691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15519"/>
            <a:ext cx="50800" cy="11021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54100" y="36615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640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panel.php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665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'/auth.php'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690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Witaj, użytkowniku nr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!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12800" y="4770041"/>
            <a:ext cx="5130800" cy="697111"/>
          </a:xfrm>
          <a:prstGeom prst="roundRect">
            <a:avLst>
              <a:gd name="adj" fmla="val 1093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812800" y="4770041"/>
            <a:ext cx="50800" cy="69711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54100" y="49160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bez logowania:  302 → login.html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11859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po logowaniu:   Witaj, użytkowniku nr 1!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653480"/>
            <a:ext cx="5130800" cy="2317155"/>
          </a:xfrm>
          <a:prstGeom prst="roundRect">
            <a:avLst>
              <a:gd name="adj" fmla="val 32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1653480"/>
            <a:ext cx="50800" cy="231715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897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// wyloguj.php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'/start.php'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[];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session_get_cookie_params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setcookie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session_name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time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 -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3600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'path'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session_destroy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897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7C3AED"/>
                </a:solidFill>
                <a:latin typeface="Courier New"/>
              </a:rPr>
              <a:t>header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'Location: login.html'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897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exit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48400" y="4123035"/>
            <a:ext cx="5130800" cy="871934"/>
          </a:xfrm>
          <a:prstGeom prst="roundRect">
            <a:avLst>
              <a:gd name="adj" fmla="val 873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ectangle 35"/>
          <p:cNvSpPr/>
          <p:nvPr/>
        </p:nvSpPr>
        <p:spPr>
          <a:xfrm>
            <a:off x="6248400" y="4123035"/>
            <a:ext cx="50800" cy="87193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6489700" y="426908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Set-Cookie: PHPSESSID=deleted; expires=Thu,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9700" y="446236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01 Jan 1970 00:00:01 GMT; Max-Age=0; path=/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89700" y="465564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po wylogowaniu panel.php: 302 → login.html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ZASTOSOWANIE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Koszyk w sesji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2563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session_start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'koszyk'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[];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= (int)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max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(int)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$_POST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'ile'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=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+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$_SESSION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'koszyk'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$szt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produkt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$pid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×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$szt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'Pozycji: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', sztuk: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array_sum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$koszyk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451600" y="1653480"/>
          <a:ext cx="4927600" cy="20042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75309"/>
                <a:gridCol w="32522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Wysłano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Odpowiedź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589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id=2, ile=1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 2 × 1</a:t>
                      </a:r>
                      <a:br/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Pozycji: 1, sztuk: 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6272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id=5, ile=2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 2 × 1</a:t>
                      </a:r>
                      <a:br/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 5 × 2</a:t>
                      </a:r>
                      <a:br/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Pozycji: 2, sztuk: 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6272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id=2, ile=3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 2 × 4</a:t>
                      </a:r>
                      <a:br/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produkt 5 × 2</a:t>
                      </a:r>
                      <a:br/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Pozycji: 2, sztuk: 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451600" y="3813274"/>
            <a:ext cx="49657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Klucz tablicy = id produktu, wartość = liczba sztuk. Ceny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zawsze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bierzemy z bazy przy zamówieniu, nie z formularza.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PRAWO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Zgoda na ciasteczka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638800" cy="13438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32112"/>
                <a:gridCol w="270668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 ciasteczek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Zgoda?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sesja logowania, koszyk, zapamiętanie wyboru zgód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niezbędne do usługi, o którą prosi użytkownik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statystyki, analityka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przed zapisaniem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reklamy, śledzenie między witrynami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przed zapisaniem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400" y="3152874"/>
            <a:ext cx="545336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Polsce: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art. 399 Prawa komunikacji elektronicznej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(od 10.11.2024 zastąpiło Prawo telekomunikacyjne)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dane osobowe w ciasteczkach — dodatkowo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RODO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odmowa musi być równie łatwa jak zgoda; zgodę można wycofać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146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Baner: „Odrzucam” obok „Akceptuję”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761460" y="1894780"/>
            <a:ext cx="4457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676781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8694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70218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717421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737741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46631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</a:t>
            </a:r>
          </a:p>
        </p:txBody>
      </p:sp>
      <p:pic>
        <p:nvPicPr>
          <p:cNvPr id="14" name="Picture 1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810" y="2231330"/>
            <a:ext cx="4445000" cy="228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52956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Zapamiętaj w ciasteczku wybrany motyw strony (jasny/ciemny) na 30 dni z atrybutami Secure, HttpOnly i SameSite=Lax.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86936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rejestrację: formularz, walidacja, password_hash, zapis do tabeli uzytkownicy (VARCHAR(255) na hasz).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56562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logowanie z password_verify, session_regenerate_id(true) i jednym komunikatem błędu.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5280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auth.php i chroniony panel; panel admina tylko dla roli „admin” (inaczej kod 403). Dodaj wylogowanie.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557172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koszyk w sesji z dodawaniem, zmianą ilości i usuwaniem pozycji.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9 · Sesje i logowanie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6310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HTTP nazywamy protokołem bezstanowym i jak sesje to obchodzą?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4486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atrybuty ciasteczka Secure, HttpOnly i SameSite?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56587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wywołuje się session_regenerate_id(true) po zalogowaniu?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3008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hasła zapisujemy przez password_hash, a nie md5?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1040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Które ciasteczka wymagają zgody użytkownika?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(Sessions, setcookie, password_hash), MDN (HTTP cookies), OWASP Session Management Cheat Sheet, ustawa Prawo komunikacji elektronicznej (Dz.U. 2024 poz. 1221)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2.09 Sesje, ciasteczka i logowanie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