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Kontynuacja lekcji 2.04. Tablice to podstawa pracy z danymi z formularzy ($_POST) i z bazy (wiersze jako tablice asocjacyjne) — lekcje 2.06 i 2.07. Wszystkie wyniki uruchomiono w PHP 8.3 (CLI lub php -S).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Zapis array('HTML', 'CSS') to starsza forma tego samego — spotyka się ją w starszych arkuszach i kodzie. Odwołanie do nieistniejącego indeksu daje Warning: Undefined array key.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Tak wyglądają dane z formularza ($_POST['imie']) i wiersz z bazy pobrany przez mysqli_fetch_assoc. Tablica asocjacyjna w PHP odpowiada obiektowi lub Map w JS.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najczęstszy schemat zadań praktycznych INF.03: dane w pętli → wiersze tabeli lub elementy listy. Klasa CSS dodana warunkowo wyróżnia wiersze — to także częsty element arkuszy.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Sortowanie zmienia tablicę w miejscu i zwraca true — typowy błąd: $posortowane = sort($t). Dla tablic asocjacyjnych sort gubi klucze — trzeba asort/ksort. array_search zwraca 0 dla pierwszego elementu, więc wynik porównujemy przez !== false.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array_filter zachowuje oryginalne klucze (widać indeksy 0 i 1, a nie zawsze 0, 1, 2) — jeśli potrzebujemy kolejnych indeksów, używamy array_values. Destrukturyzacja [$a, $b] = … działa jak w JS. explode przyda się przy czytaniu plików CSV (lekcja 2.10).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Zmienne w funkcji są lokalne. Różnica względem JS: funkcja PHP nie widzi zmiennych globalnych (np. $licznik) bez słowa global — i to dobrze, bo wymusza przekazywanie danych parametrami. Nazwy funkcji nie rozróżniają wielkości liter, ale trzymamy się jednej konwencji (camelCase lub snake_case).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Bez strict_types PHP po cichu zamieni '100' na 100.0; z declare(strict_types=1) na początku pliku dostaniemy TypeError — błąd wychodzi od razu, a nie w dziwnym wyniku. ?string oznacza string albo null, int|string to typ unijny (PHP 8.0). Typy pomagają też edytorowi (podpowiedzi, wykrywanie błędów).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Wersje include_once/require_once dołączają plik tylko raz. Stopka.php zawiera &lt;/main&gt;, &amp;lt;footer&amp;gt; z rokiem date('Y') i zamknięcie strony. Zmienne z pliku głównego są widoczne w dołączonym pliku — dlatego nagłówek zna $tytul. __DIR__ to katalog bieżącego pliku; ścieżka od niego działa niezależnie od tego, skąd skrypt uruchomiono. require_once stosujemy dla plików z funkcjami i konfiguracją (podwójne dołączenie = błąd 'Cannot redeclare function').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Strefę czasową najlepiej ustawić w php.ini (date.timezone = Europe/Warsaw) — inaczej godziny mogą się różnić o 1–2 h. DateTimeImmutable przy modify zwraca nowy obiekt i nie zmienia oryginału, co chroni przed trudnymi błędami. Polskie nazwy miesięcy można też uzyskać rozszerzeniem intl (IntlDateFormatter).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5: dzień tygodnia po polsku — tablica 7 nazw i format('N'). Koniec roku szkolnego 2026/2027 sprawdźcie w kalendarzu MEN.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Odp. 5: przy braku pliku include zgłasza ostrzeżenie i kontynuuje, require kończy skrypt błędem krytycznym.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7C3AED"/>
                </a:solidFill>
                <a:latin typeface="Arial"/>
              </a:rPr>
              <a:t>Witryny i aplikacje internetowe · Rok 2 · Lekcja 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3133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PHP — tablice, funkcje i pliki dołączane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903266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Tablice indeksowane i asocjacyjne, funkcje tablicowe, własne funkcje z typami, include/require i daty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TABLICE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Tablice indeksowane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2501702"/>
          </a:xfrm>
          <a:prstGeom prst="roundRect">
            <a:avLst>
              <a:gd name="adj" fmla="val 30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50170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$jezyki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'HTML'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'CSS'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'JS'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$jezyki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[]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'PHP'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  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dodanie na koniec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$jezyki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/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$jezyki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], PHP_EOL;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'Liczba: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count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$jezyki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PHP_EOL;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foreach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$jezyki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$j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-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$j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print_r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$jezyki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41400" y="4307582"/>
            <a:ext cx="5453360" cy="8429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indeksy od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0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;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$t[] = …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dopisuje na koniec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count($t)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liczba elementów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print_r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/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var_dump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podgląd całej tablicy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761460" y="1653480"/>
            <a:ext cx="46558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8.3, CLI)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761460" y="1894780"/>
            <a:ext cx="4617740" cy="3189982"/>
          </a:xfrm>
          <a:prstGeom prst="roundRect">
            <a:avLst>
              <a:gd name="adj" fmla="val 23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6761460" y="1894780"/>
            <a:ext cx="50800" cy="3189982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7015460" y="2053530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HTML / PHP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015460" y="227449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Liczba: 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015460" y="249545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- HTML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015460" y="271641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- CSS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015460" y="293737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- JS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15460" y="315833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- PHP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015460" y="337929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Array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15460" y="3600252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015460" y="3821212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[0] =&gt; HTML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015460" y="4042172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[1] =&gt; CSS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015460" y="4263132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[2] =&gt; JS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015460" y="4484092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[3] =&gt; PHP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015460" y="4705052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5 · PHP — tablice i funkcje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TABLICE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Tablice asocjacyjne: klucz =&gt; wartość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387380" cy="3385542"/>
          </a:xfrm>
          <a:prstGeom prst="roundRect">
            <a:avLst>
              <a:gd name="adj" fmla="val 225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38554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$uczen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[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'imie'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=&gt;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'Ola'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'nazwisko'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'Nowak'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'klasa'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   =&gt;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'2TI'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$uczen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'srednia'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4.75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$uczen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'imie'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$uczen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'nazwisko'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], PHP_EOL;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foreach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$uczen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$klucz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$wartosc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$klucz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: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$wartosc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var_dump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isset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$uczen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'email'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]));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498733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$uczen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'email'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??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'brak e-maila'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4980" y="1653480"/>
            <a:ext cx="491232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8.3, CLI)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504980" y="1894780"/>
            <a:ext cx="4874220" cy="1864221"/>
          </a:xfrm>
          <a:prstGeom prst="roundRect">
            <a:avLst>
              <a:gd name="adj" fmla="val 408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6504980" y="1894780"/>
            <a:ext cx="50800" cy="186422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758980" y="2053530"/>
            <a:ext cx="444877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Ola Nowak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758980" y="2274491"/>
            <a:ext cx="444877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imie: Ola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58980" y="2495451"/>
            <a:ext cx="444877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nazwisko: Nowak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758980" y="2716411"/>
            <a:ext cx="444877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klasa: 2TI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758980" y="2937371"/>
            <a:ext cx="444877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srednia: 4.75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758980" y="3158331"/>
            <a:ext cx="444877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bool(false)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758980" y="3379291"/>
            <a:ext cx="444877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brak e-maila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733580" y="3911402"/>
            <a:ext cx="4683720" cy="8429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klucze to teksty (lub liczby) nadane przez nas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foreach ($t as $k =&gt; $v)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klucz i wartość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isset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/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??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bezpieczny odczyt klucza, którego może nie być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5 · PHP — tablice i funkcje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TABLICE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Lista rekordów jako tabela HTML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6692900" cy="4048423"/>
          </a:xfrm>
          <a:prstGeom prst="roundRect">
            <a:avLst>
              <a:gd name="adj" fmla="val 188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4048423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$uczniowie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[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'imie'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'Ola'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'klasa'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'2TI'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'pkt'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47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'imie'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'Kuba'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'klasa'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'2TP'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'pkt'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'imie'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'Ewa'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'klasa'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'2TI'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'pkt'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],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&gt;Imię&lt;/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&gt;Klasa&lt;/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&gt;Punkty&lt;/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foreach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$uczniowie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$u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):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class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$u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'pkt'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&lt;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?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'slabo'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$u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'imie'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$u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'klasa'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$u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'pkt'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892973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5113933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endforeach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54100" y="5334893"/>
            <a:ext cx="62928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table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810500" y="1653480"/>
            <a:ext cx="360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810500" y="1894780"/>
            <a:ext cx="3568700" cy="1930400"/>
          </a:xfrm>
          <a:prstGeom prst="roundRect">
            <a:avLst>
              <a:gd name="adj" fmla="val 3947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7816850" y="1901130"/>
            <a:ext cx="355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79184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80708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ounded Rectangle 27"/>
          <p:cNvSpPr/>
          <p:nvPr/>
        </p:nvSpPr>
        <p:spPr>
          <a:xfrm>
            <a:off x="82232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Rounded Rectangle 28"/>
          <p:cNvSpPr/>
          <p:nvPr/>
        </p:nvSpPr>
        <p:spPr>
          <a:xfrm>
            <a:off x="8426450" y="1964630"/>
            <a:ext cx="284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0" name="TextBox 29"/>
          <p:cNvSpPr txBox="1"/>
          <p:nvPr/>
        </p:nvSpPr>
        <p:spPr>
          <a:xfrm>
            <a:off x="8515350" y="1977330"/>
            <a:ext cx="270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localhost/uczniowie.php</a:t>
            </a:r>
          </a:p>
        </p:txBody>
      </p:sp>
      <p:pic>
        <p:nvPicPr>
          <p:cNvPr id="31" name="Picture 30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6850" y="2231330"/>
            <a:ext cx="3556000" cy="158750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7810500" y="3977580"/>
            <a:ext cx="3606800" cy="666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Tablica tablic asocjacyjnych to dokładnie ten kształt, który dostaniemy z bazy danych — pętla po wierszach tworzy wiersze &lt;tr&gt;.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5 · PHP — tablice i funkcje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FUNKCJE TABLICOWE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Liczenie, sortowanie, szukanie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6362204" cy="2722662"/>
          </a:xfrm>
          <a:prstGeom prst="roundRect">
            <a:avLst>
              <a:gd name="adj" fmla="val 279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7226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96215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596215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$oceny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[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596215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count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$oceny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array_sum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$oceny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596215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max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$oceny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min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$oceny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PHP_EOL;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596215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round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array_sum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$oceny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/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count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$oceny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PHP_EOL;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596215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sort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$oceny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implode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','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$oceny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PHP_EOL;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596215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rsort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$oceny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implode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','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$oceny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PHP_EOL;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596215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'mysz'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80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'klawiatura'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150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'kabel'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596215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asort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implode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',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array_keys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)), PHP_EOL;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596215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ksort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implode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',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array_keys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)), PHP_EOL;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5962154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var_dump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in_array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$oceny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array_search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$oceny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479804" y="1653480"/>
            <a:ext cx="3937496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8.3, CLI)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479804" y="1894780"/>
            <a:ext cx="3899396" cy="2085181"/>
          </a:xfrm>
          <a:prstGeom prst="roundRect">
            <a:avLst>
              <a:gd name="adj" fmla="val 365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7479804" y="1894780"/>
            <a:ext cx="50800" cy="208518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7733804" y="2053530"/>
            <a:ext cx="3473946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5 23 6 3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733804" y="2274491"/>
            <a:ext cx="3473946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4.6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733804" y="2495451"/>
            <a:ext cx="3473946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3,4,5,5,6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733804" y="2716411"/>
            <a:ext cx="3473946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6,5,5,4,3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733804" y="2937371"/>
            <a:ext cx="3473946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kabel, mysz, klawiatura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733804" y="3158331"/>
            <a:ext cx="3473946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kabel, klawiatura, mysz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733804" y="3379291"/>
            <a:ext cx="3473946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bool(true)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733804" y="3600252"/>
            <a:ext cx="3473946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int(0)</a:t>
            </a:r>
          </a:p>
        </p:txBody>
      </p:sp>
      <p:graphicFrame>
        <p:nvGraphicFramePr>
          <p:cNvPr id="28" name="Table 27"/>
          <p:cNvGraphicFramePr>
            <a:graphicFrameLocks noGrp="1"/>
          </p:cNvGraphicFramePr>
          <p:nvPr/>
        </p:nvGraphicFramePr>
        <p:xfrm>
          <a:off x="812800" y="4630142"/>
          <a:ext cx="10566400" cy="875308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01924"/>
                <a:gridCol w="3381177"/>
                <a:gridCol w="1901924"/>
                <a:gridCol w="3381375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Funkcja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Działanie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Funkcja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Działanie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sort / rsort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 wartościach, nowe indeksy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asort / ksort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 wartościach / kluczach, klucze zostają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in_array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czy wartość jest w tablicy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array_search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klucz znalezionej wartości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5 · PHP — tablice i funkcje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FUNKCJE TABLICOWE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array_map, array_filter, explode, implode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3385542"/>
          </a:xfrm>
          <a:prstGeom prst="roundRect">
            <a:avLst>
              <a:gd name="adj" fmla="val 225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38554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[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250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$brutto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array_map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(fn(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$c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=&gt;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$c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*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1.23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print_r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$brutto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$drogie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array_filter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$ceny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fn(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$c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=&gt;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$c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&gt;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print_r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$drogie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$csv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'Ola;Nowak;2TI;47'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$imie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$nazwisko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$klasa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$pkt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explode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';'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$csv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$nazwisko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$imie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 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$klasa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):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$pkt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 pkt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\n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$tagi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[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'php'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'mysql'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'html'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implode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|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array_map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'strtoupper'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$tagi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761460" y="1653480"/>
            <a:ext cx="46558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8.3, CLI)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761460" y="1894780"/>
            <a:ext cx="4617740" cy="3189982"/>
          </a:xfrm>
          <a:prstGeom prst="roundRect">
            <a:avLst>
              <a:gd name="adj" fmla="val 23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6761460" y="1894780"/>
            <a:ext cx="50800" cy="3189982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7015460" y="2053530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Array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015460" y="227449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15460" y="249545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[0] =&gt; 123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015460" y="271641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[1] =&gt; 307.5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15460" y="293737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[2] =&gt; 49.2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015460" y="315833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015460" y="337929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Array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015460" y="3600252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015460" y="3821212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[0] =&gt; 100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015460" y="4042172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[1] =&gt; 250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015460" y="4263132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015460" y="4484092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Nowak Ola (2TI): 47 pkt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015460" y="4705052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PHP | MYSQL | HTML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12800" y="5338762"/>
            <a:ext cx="10604500" cy="222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fn($x) =&gt; …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funkcja strzałkowa PHP (jak w JS).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explode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dzieli tekst na tablicę,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implode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skleja tablicę w tekst.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5 · PHP — tablice i funkcje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FUNKCJE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Własne funkcje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51599" cy="3827462"/>
          </a:xfrm>
          <a:prstGeom prst="roundRect">
            <a:avLst>
              <a:gd name="adj" fmla="val 1990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82746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5154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525154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powitanie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$imie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$pora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'dzień'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525154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Dzień dobry,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$imie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! Miłego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$pora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525154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525154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powitanie(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'Ola'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PHP_EOL;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525154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powitanie(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'Kuba'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'wieczoru'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PHP_EOL;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525154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$licznik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525154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zwieksz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525154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++;     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kopia — oryginał bez zmian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525154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525154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525154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zwieksz(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$licznik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$licznik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PHP_EOL;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525154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dodajPunkt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array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&amp;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$lista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$lista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[] =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525154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$pkt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[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892973"/>
            <a:ext cx="525154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dodajPunkt(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$pkt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54100" y="5113933"/>
            <a:ext cx="5251549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implode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','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$pkt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769199" y="1653480"/>
            <a:ext cx="4648101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8.3, CLI)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769199" y="1894780"/>
            <a:ext cx="4610001" cy="1201341"/>
          </a:xfrm>
          <a:prstGeom prst="roundRect">
            <a:avLst>
              <a:gd name="adj" fmla="val 63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6769199" y="1894780"/>
            <a:ext cx="50800" cy="120134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7023199" y="2053530"/>
            <a:ext cx="4184551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Dzień dobry, Ola! Miłego dzień.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023199" y="2274491"/>
            <a:ext cx="4184551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Dzień dobry, Kuba! Miłego wieczoru.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23199" y="2495451"/>
            <a:ext cx="4184551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11 10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023199" y="2716411"/>
            <a:ext cx="4184551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3,5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997799" y="3248521"/>
            <a:ext cx="4419501" cy="8152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67640" indent="-167640">
              <a:lnSpc>
                <a:spcPts val="1739"/>
              </a:lnSpc>
              <a:buClr>
                <a:srgbClr val="38445A"/>
              </a:buClr>
              <a:buFont typeface="Arial"/>
              <a:buChar char="•"/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return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zwraca wynik; bez niego funkcja zwraca </a:t>
            </a:r>
            <a:r>
              <a:rPr sz="1200" b="1" i="0" u="none">
                <a:solidFill>
                  <a:srgbClr val="38445A"/>
                </a:solidFill>
                <a:latin typeface="Arial"/>
              </a:rPr>
              <a:t>null</a:t>
            </a:r>
          </a:p>
          <a:p>
            <a:pPr algn="l" marL="167640" indent="-167640">
              <a:lnSpc>
                <a:spcPts val="1739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parametr z wartością domyślną piszemy na końcu</a:t>
            </a:r>
          </a:p>
          <a:p>
            <a:pPr algn="l" marL="167640" indent="-167640">
              <a:lnSpc>
                <a:spcPts val="1739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00" b="1" i="0" u="none">
                <a:solidFill>
                  <a:srgbClr val="38445A"/>
                </a:solidFill>
                <a:latin typeface="Arial"/>
              </a:rPr>
              <a:t>&amp;$x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— przekazanie przez referencję (funkcja zmienia oryginał)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5 · PHP — tablice i funkcje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TYPOWANIE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Typy parametrów i wyniku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2501702"/>
          </a:xfrm>
          <a:prstGeom prst="roundRect">
            <a:avLst>
              <a:gd name="adj" fmla="val 30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50170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&lt;?php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declare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(strict_types=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brutto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(float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$netto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float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$vat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0.23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): float 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round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$netto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* 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+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$vat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opis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(?string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): string {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??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'(brak)'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function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1D4ED8"/>
                </a:solidFill>
                <a:latin typeface="Courier New"/>
              </a:rPr>
              <a:t>id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(int|string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$x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): string {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return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ID-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$x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}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brutto(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brutto(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19.99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0.08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PHP_EOL;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opis(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null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id(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id(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'A7'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PHP_EOL;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try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brutto(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'100'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}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10166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catch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(TypeError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 {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getMessage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(); 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4409182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8.3, CLI)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12800" y="4650482"/>
            <a:ext cx="10566400" cy="980380"/>
          </a:xfrm>
          <a:prstGeom prst="roundRect">
            <a:avLst>
              <a:gd name="adj" fmla="val 77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812800" y="4650482"/>
            <a:ext cx="50800" cy="980380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1066800" y="480923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123 21.59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66800" y="503019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(brak) ID-7 ID-A7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66800" y="5251152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brutto(): Argument #1 ($netto) must be of type float, string given, called in index.php on line 9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5 · PHP — tablice i funkcje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PLIKI DOŁĄCZANE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Wspólny nagłówek i stopka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9372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kontakt.php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899150" cy="1838821"/>
          </a:xfrm>
          <a:prstGeom prst="roundRect">
            <a:avLst>
              <a:gd name="adj" fmla="val 414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1838821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54991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61791"/>
            <a:ext cx="54991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$tytul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'Kontakt'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82751"/>
            <a:ext cx="54991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require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__DIR__ .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'/naglowek.php'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03711"/>
            <a:ext cx="54991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24671"/>
            <a:ext cx="54991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&gt;Kontakt&lt;/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45631"/>
            <a:ext cx="54991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&gt;sekretariat@szkola.example&lt;/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66591"/>
            <a:ext cx="54991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&lt;?php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require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__DIR__ .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'/stopka.php'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3886002"/>
            <a:ext cx="59372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naglowek.php (fragment)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4127302"/>
            <a:ext cx="5899150" cy="734020"/>
          </a:xfrm>
          <a:prstGeom prst="roundRect">
            <a:avLst>
              <a:gd name="adj" fmla="val 1038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812800" y="4127302"/>
            <a:ext cx="50800" cy="734020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54100" y="4273352"/>
            <a:ext cx="54991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header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&gt;Technikum nr 1 · 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&lt;?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$tytul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?&gt;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header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94312"/>
            <a:ext cx="549910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main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016750" y="1653480"/>
            <a:ext cx="4114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016750" y="1894780"/>
            <a:ext cx="4076700" cy="1803400"/>
          </a:xfrm>
          <a:prstGeom prst="roundRect">
            <a:avLst>
              <a:gd name="adj" fmla="val 4225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7023100" y="1901130"/>
            <a:ext cx="4064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712470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727710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742950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ounded Rectangle 24"/>
          <p:cNvSpPr/>
          <p:nvPr/>
        </p:nvSpPr>
        <p:spPr>
          <a:xfrm>
            <a:off x="7632700" y="1964630"/>
            <a:ext cx="3352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7721600" y="1977330"/>
            <a:ext cx="3213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localhost/kontakt.php</a:t>
            </a:r>
          </a:p>
        </p:txBody>
      </p:sp>
      <p:pic>
        <p:nvPicPr>
          <p:cNvPr id="27" name="Picture 26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3100" y="2231330"/>
            <a:ext cx="4064000" cy="1460500"/>
          </a:xfrm>
          <a:prstGeom prst="rect">
            <a:avLst/>
          </a:prstGeom>
        </p:spPr>
      </p:pic>
      <p:graphicFrame>
        <p:nvGraphicFramePr>
          <p:cNvPr id="28" name="Table 27"/>
          <p:cNvGraphicFramePr>
            <a:graphicFrameLocks noGrp="1"/>
          </p:cNvGraphicFramePr>
          <p:nvPr/>
        </p:nvGraphicFramePr>
        <p:xfrm>
          <a:off x="7016750" y="3850580"/>
          <a:ext cx="4362450" cy="875308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744960"/>
                <a:gridCol w="261749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Instrukcja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Brak pliku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include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Warning, strona działa dalej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require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Fatal error, koniec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5 · PHP — tablice i funkcje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DATY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date() i DateTimeImmutable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6413500" cy="3606502"/>
          </a:xfrm>
          <a:prstGeom prst="roundRect">
            <a:avLst>
              <a:gd name="adj" fmla="val 211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606502"/>
          </a:xfrm>
          <a:prstGeom prst="rect">
            <a:avLst/>
          </a:prstGeom>
          <a:solidFill>
            <a:srgbClr val="7C3AED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&lt;?php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7C3AED"/>
                </a:solidFill>
                <a:latin typeface="Courier New"/>
              </a:rPr>
              <a:t>date_default_timezone_set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'Europe/Warsaw'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strtotime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'2026-10-22 08:15'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date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'd.m.Y H:i'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date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'N l'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PHP_EOL;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$start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DateTimeImmutable(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'2026-10-22'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$ferie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</a:t>
            </a:r>
            <a:r>
              <a:rPr sz="1200" b="1" i="0" u="none">
                <a:solidFill>
                  <a:srgbClr val="7C3AED"/>
                </a:solidFill>
                <a:latin typeface="Courier New"/>
              </a:rPr>
              <a:t>new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DateTimeImmutable(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'2027-01-18'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$start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modify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'+2 weeks'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)-&gt;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format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'Y-m-d'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PHP_EOL;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'Do ferii: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$start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diff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$ferie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)-&gt;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days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dni'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PHP_EOL;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$mies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[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=&gt;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'stycznia'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'lutego'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'marca'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'kwietnia'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'maja'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'czerwca'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'lipca'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'sierpnia'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'września'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45105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'października'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'listopada'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'grudnia'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672012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9A3412"/>
                </a:solidFill>
                <a:latin typeface="Courier New"/>
              </a:rPr>
              <a:t>$n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 (int)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$start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format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'n'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892973"/>
            <a:ext cx="60134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7C3AED"/>
                </a:solidFill>
                <a:latin typeface="Courier New"/>
              </a:rPr>
              <a:t>echo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$start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format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'j 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$mies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[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],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$start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-&gt;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format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 Y'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531100" y="1653480"/>
            <a:ext cx="38862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(PHP 8.3, CLI)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531100" y="1894780"/>
            <a:ext cx="3848100" cy="1201341"/>
          </a:xfrm>
          <a:prstGeom prst="roundRect">
            <a:avLst>
              <a:gd name="adj" fmla="val 634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7531100" y="1894780"/>
            <a:ext cx="50800" cy="120134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7785100" y="2053530"/>
            <a:ext cx="34226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22.10.2026 08:15 4 Thursday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785100" y="2274491"/>
            <a:ext cx="34226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2026-11-05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785100" y="2495451"/>
            <a:ext cx="34226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Do ferii: 88 dni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785100" y="2716411"/>
            <a:ext cx="34226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22 października 2026</a:t>
            </a:r>
          </a:p>
        </p:txBody>
      </p:sp>
      <p:graphicFrame>
        <p:nvGraphicFramePr>
          <p:cNvPr id="28" name="Table 27"/>
          <p:cNvGraphicFramePr>
            <a:graphicFrameLocks noGrp="1"/>
          </p:cNvGraphicFramePr>
          <p:nvPr/>
        </p:nvGraphicFramePr>
        <p:xfrm>
          <a:off x="7531100" y="3248521"/>
          <a:ext cx="3848099" cy="14567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923528"/>
                <a:gridCol w="1770062"/>
                <a:gridCol w="1154509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7C3AED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d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 /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j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dzień z zerem / bez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05 / 5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m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 /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miesiąc z zerem / bez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03 / 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H:i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godzina 24 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08:15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dzień tygodnia 1–7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 = czw.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5 · PHP — tablice i funkcje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7C3AED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25338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52438" y="1653480"/>
            <a:ext cx="10164862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Zapisz w tablicy asocjacyjnej dane 5 produktów (nazwa, cena, ilość) i wypisz je w tabeli HTML z wartością każdej pozycji i sumą na dole.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278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278162"/>
            <a:ext cx="752891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funkcję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srednia(array $oceny): float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i wyróżnij w tabeli uczniów ze średnią poniżej 2,0.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654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654002"/>
            <a:ext cx="820727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 tekstu „HTML,CSS,JS,PHP,SQL” utwórz listę &lt;ul&gt; posortowaną alfabetycznie (explode, sort, foreach).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29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3029843"/>
            <a:ext cx="881221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Podziel prostą stronę szkoły na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naglowek.php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,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menu.php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,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stopka.php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i trzy podstrony korzystające z require.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05684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7C3AED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405684"/>
            <a:ext cx="865425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Wypisz dzisiejszą datę po polsku (np. „czwartek, 22 października 2026”) i liczbę dni do końca roku szkolnego.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2 · Lekcja 5 · PHP — tablice i funkcje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7C3AED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451713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tablica indeksowana od asocjacyjnej?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628501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po sort() tablica asocjacyjna traci klucze i co zamiast tego użyć?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239970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robią explode i implode?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381287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daje declare(strict_types=1) i typ ?string?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296048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include od require?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php.net (Manual: Arrays, Array Functions, Functions, include/require, DateTimeImmutable), arkusze CKE INF.03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2.05 PHP — tablice, funkcje i pliki dołączane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