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interfejsach dysków. PATA i SCSI w skrócie (historia), SAS i SATA szczegółowo, na końcu praktyczne wskazówki: tryby AHCI/RAID i co wybrać dziś.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Daty początkowe podawane są różnie: IDE powstało w połowie lat 80. (Western Digital i Compaq), a normę ANSI ATA-1 przyjęto w 1994 r. NVMe omawialiśmy w lekcji 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Kolory na 80-żyłowej taśmie: niebieska wtyczka do płyty, czarna do urządzenia master, szara do slave. Norma przestała się rozwijać na ATA/133.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SCSI pozwalało podłączyć jeden dysk do dwóch komputerów albo skopiować macierz na taśmę bez udziału komputera. Zestaw poleceń SCSI to jeden z najdłużej żyjących standardów w informatyce.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miała osobne slajdy na podział i odmiany — tu połączone w jedną tabelę. Transmisja asynchroniczna lub synchroniczna zależała od wersji i ustawień.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SAS opisuje warstwy: aplikacji, transportową, łącza danych i fizyczną. Kable SAS mogą być dłuższe niż SATA (kilka metrów wobec 1 m).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podawała SAS-4 jako „prawdopodobny w 2018”. Według SCSI Trade Association (2023) kolejnego podwojenia prędkości nie planuje się.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 pominięty został mniej popularny SFF-8086. Złącze SFF-8482 ma wypełnioną przerwę między stykami danych i zasilania — dlatego nie wejdzie do gniazda SATA.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Kodowanie 8b/10b: 6 Gb/s daje 600 MB/s danych. Stare dyski SATA II miały czasem zworkę ograniczającą do 1,5 Gb/s dla zgodności ze starymi kontrolerami.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NCQ daje dyskom HDD kilka–kilkanaście procent wydajności przy wielu jednoczesnych operacjach. SATA 3.0 dodało też polecenia strumieniowe dla wideo (transfer izochroniczny).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prezentacji: xSATA (kabel do 8 m) był niszową odmianą eSATA. eSATA miało sens, gdy USB 2.0 dawało tylko ok. 30 MB/s.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AHCI to specyfikacja programowania kontrolerów SATA. W Windows 10/11 można przełączyć IDE/RAID → AHCI bez reinstalacji: ustawić rozruch w trybie awaryjnym (bcdedit /set {current} safeboot minimal), zmienić tryb w UEFI, uruchomić system i usunąć to ustawienie.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Zadanie: dobierz dyski do trzech scenariuszy — laptop ucznia, szkolny serwer plików, stary komputer do odświeżenia.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2: dysk SAS na SATA — nie; dysk SATA na kontrolerze SAS — tak.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B4236E"/>
                </a:solidFill>
                <a:latin typeface="Arial"/>
              </a:rPr>
              <a:t>Lekcja 8 · Złącza napędów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PATA, SCSI, SAS i SATA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taśmy IDE do serwerowych złączy U.3 — i dlaczego przyszłość należy do NVMe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Interfejsy dysków na osi czasu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1143000"/>
                <a:gridCol w="3556000"/>
                <a:gridCol w="307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Od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Maks. przepustowość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PATA (IDE, ATA)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133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SCSI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równoległy, magistrala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640 MB/s (Ultra-640)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szeregowy, punkt–punkt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 Gb/s (ok. 600 MB/s)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szeregowy, punkt–punkt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24G (22,5 Gb/s)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NVMe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protokół na PCIe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kilkanaście GB/s i więcej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PATA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PATA (IDE, ATA)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6276340" cy="1600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40-stykowa taśma; od ATA/66 — 80 żył (dodatkowe masy)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Dwa urządzenia na kanał: </a:t>
            </a:r>
            <a:r>
              <a:rPr sz="1400" b="1" i="0" u="none">
                <a:solidFill>
                  <a:srgbClr val="B4236E"/>
                </a:solidFill>
                <a:latin typeface="Arial"/>
              </a:rPr>
              <a:t>master i slave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ustawiane zworkami albo Cable Select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Wolniejsze urządzenie spowalniało szybsze na tym samym kanale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Krótka (do 46 cm), szeroka taśma utrudniała chłodzenie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Tryby ATA/33, 66, 100, 133 — liczba to MB/s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69200" y="1874441"/>
            <a:ext cx="3810000" cy="1371600"/>
          </a:xfrm>
          <a:prstGeom prst="roundRect">
            <a:avLst>
              <a:gd name="adj" fmla="val 5555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569200" y="1874441"/>
            <a:ext cx="38100" cy="1371600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835900" y="2026841"/>
            <a:ext cx="3352800" cy="1066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zniknęło? Bity wysłane równolegle </a:t>
            </a:r>
            <a:r>
              <a:rPr sz="1500" b="1" i="0" u="none">
                <a:solidFill>
                  <a:srgbClr val="B4236E"/>
                </a:solidFill>
                <a:latin typeface="Arial"/>
              </a:rPr>
              <a:t>rozjeżdżają się w czasie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na długim kablu — to samo zjawisko zakończyło epokę PCI i LPT.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3705" y="3779441"/>
            <a:ext cx="3175000" cy="1244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55925" y="5100241"/>
            <a:ext cx="25705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wtyczka IDE: 40 styków, taśma 80 żył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401" y="3779441"/>
            <a:ext cx="1905000" cy="12446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698655" y="5100241"/>
            <a:ext cx="285859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zasilanie Molex: 12 V · masa · masa · 5 V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SCSI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SCSI: magistrala równorzędna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331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Inicjator i cel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157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Każde urządzenie może rozpoczynać operację albo ją wykonywać — dane mogą płynąć między urządzeniami bez komputera.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236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331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SCSI ID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157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Adres na magistrali: 0–7 (8 bitów) lub 0–15 (16 bitów). Kontroler zwykle ma ID 7 — to też najwyższy priorytet.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043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139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LUN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5964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Urządzenie fizyczne dzieli się na logiczne, np. zmieniarka płyt: magazynek i czytniki.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043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139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Terminator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5964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Oba końce magistrali muszą mieć terminator — inaczej sygnał się odbija i powstają błędy.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486672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486672"/>
            <a:ext cx="38100" cy="518120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4639072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Protokół SCSI przetrwał! Korzystają z niego SAS, pendrive'y (USB Mass Storage) i iSCSI w sieciach.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SCSI · WERSJE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równoległego SCSI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797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21000"/>
                <a:gridCol w="2159000"/>
                <a:gridCol w="1905000"/>
                <a:gridCol w="35814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Prędkość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Szyna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SCSI-1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 bitów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Centronics 50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Fast SCSI (SCSI-2)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 bitów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50-stykowe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Fast Wide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bitów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68-stykowe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Ultra / Ultra Wide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 / 40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 / 16 bitów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50 / 68-stykowe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Ultra2 (LVD)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bitów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68-stykowe, kabel do 12 m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Ultra160 / Ultra320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160 / 320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bitów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68 / 80-stykowe (SCA)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Ultra-640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640 MB/s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 bitów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rzadko wdrażany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8589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858941"/>
            <a:ext cx="38100" cy="518120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50113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Sterowanie sygnałem: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SE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(napięciowe),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HVD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(różnicowe 5 V, do 25 m),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LVD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(różnicowe 3,3 V, do 12 m).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SAS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Serial Attached SCSI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Następca SCSI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2004: polecenia SCSI, ale łącze szeregowe punkt–punkt.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Dwa porty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 SAS ma dwa porty — gdy zawiedzie kontroler lub kabel, działa druga ścieżka.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Ekspandery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Rozgałęziacze pozwalają podłączyć setki dysków do jednego kontrolera.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307556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307556"/>
            <a:ext cx="38100" cy="731441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459956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Zgodność w jedną stronę: dysk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SATA działa na kontrolerze SAS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ale dysk SAS nie ruszy na kontrolerze SATA. Protokoły: SSP (SAS), STP (tunel SATA), SMP (zarządzanie ekspanderami).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SAS · WERSJE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SAS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4826000"/>
                <a:gridCol w="307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Prędkość na linię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SAS-1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2004–2005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SAS-2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2009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SAS-3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SAS-4 („24G”)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22,5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24G+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22,5 Gb/s — nowe funkcje, bez przyspieszenia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rozwoju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838200"/>
          </a:xfrm>
          <a:prstGeom prst="roundRect">
            <a:avLst>
              <a:gd name="adj" fmla="val 9090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838200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Plan 48G porzucono. Szybkie SSD przeszły na </a:t>
            </a:r>
            <a:r>
              <a:rPr sz="1500" b="1" i="0" u="none">
                <a:solidFill>
                  <a:srgbClr val="B4236E"/>
                </a:solidFill>
                <a:latin typeface="Arial"/>
              </a:rPr>
              <a:t>NVMe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, a SAS 12G został głównie dla pojemnych dysków HDD w serwerach.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SAS · ZŁĄCZA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Złącza SAS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3048000"/>
                <a:gridCol w="497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Złącze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SFF-8482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złącze dysku SAS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przyjmie też dysk 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SFF-8087 / 8088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mini-SAS wewn. / zewn.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dyski na kabel; macierze, biblioteki taśmowe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SFF-8643 / 8644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Mini-SAS HD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wewn. / zewn., od SAS 12G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SFF-8654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SlimSAS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nowe serwery, także NVMe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SFF-8639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U.2 / U.3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dyski 2,5 cala: NVMe, SAS i 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338241"/>
            <a:ext cx="4445000" cy="635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67680" y="5049441"/>
            <a:ext cx="413514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 SATA — przerwa wolna: pasuje do gniazda SATA i SAS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200" y="4338241"/>
            <a:ext cx="4445000" cy="635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93037" y="5049441"/>
            <a:ext cx="432722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 SAS — przerwa wypełniona: nie wejdzie do gniazda SATA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SATA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Serial 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5895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Następca PATA (2003), rozwijany przez </a:t>
            </a:r>
            <a:r>
              <a:rPr sz="1400" b="1" i="0" u="none">
                <a:solidFill>
                  <a:srgbClr val="B4236E"/>
                </a:solidFill>
                <a:latin typeface="Arial"/>
              </a:rPr>
              <a:t>SATA-IO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7-stykowy przewód danych do 1 m, 15-stykowa wtyczka zasilania (3,3, 5 i 12 V)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Punkt–punkt: jeden dysk na kabel, bez zworek master/slave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Hot-plug — podłączanie na gorąco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188200" y="1874441"/>
          <a:ext cx="41910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70000"/>
                <a:gridCol w="1397000"/>
                <a:gridCol w="1524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Łącze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Dane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SATA 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1,5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150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SATA 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300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SATA III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600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7188200" y="3461941"/>
            <a:ext cx="41910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7188200" y="3461941"/>
            <a:ext cx="38100" cy="731441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454900" y="3614341"/>
            <a:ext cx="3733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Ostatnia rewizja: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SATA 3.5 (2020)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Szybszego SATA nie będzie — rolę przejęło NVMe.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4498181"/>
            <a:ext cx="4826000" cy="8509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03450" y="5412581"/>
            <a:ext cx="156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dane · 7 styków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17950" y="5412581"/>
            <a:ext cx="2514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zasilanie · 15 styków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4498181"/>
            <a:ext cx="2540000" cy="889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879854" y="5450681"/>
            <a:ext cx="202019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wtyczki kabli: dane i zasilanie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SATA · FUNKCJE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potrafi SATA?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NCQ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Kolejka do 32 poleceń: dysk sam układa kolejność, żeby głowica mniej skakała.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TRIM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System informuje SSD, które bloki są wolne — dysk utrzymuje wydajność.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Port Multiplier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Jeden port kontrolera → do 15 dysków (np. w obudowach NAS).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Port Selector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Dwie ścieżki do jednego dysku — redundancja w macierzach.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SATA · WARIANTY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Odmiany SATA i ich los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4826000"/>
                <a:gridCol w="345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Wariant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Co to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zewnętrzny SATA, kabel do 2 m, bez zasilania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wyparty przez USB 3.x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eSATAp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eSATA z zasilaniem z USB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wyparty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mała karta SSD do laptopów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zastąpiony przez M.2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SATA Express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SATA + 2 linie PCIe (2013)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porażka rynkowa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M.2 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SSD SATA w formacie M.2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wciąż spotykany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BIOS / UEFI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Tryby kontrolera: IDE, AHCI, RAID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IDE / Legacy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Emulacja PATA — dla bardzo starych systemów (Windows XP). Bez NCQ i hot-plug.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AHCI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Standardowy tryb SATA: NCQ, hot-plug. Wsparcie od Windows Vista i jądra Linux 2.6.19.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RAID / Intel RST / VMD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Tryb producenta — czasem wymaga sterownika podczas instalacji Windows.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731441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Zmiana trybu po instalacji systemu → niebieski ekran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0x7B INACCESSIBLE_BOOT_DEVICE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Rozwiązanie: przywrócić poprzedni tryb albo przygotować Windows przed zmianą (np. start w trybie awaryjnym).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wybrać w 2026 roku?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080000"/>
                <a:gridCol w="5486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System w PC lub laptopie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NVMe M.2 (PCIe 4.0 lub 5.0)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Tani magazyn danych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dysk HDD 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Stary komputer bez M.2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SSD SATA 2,5 cala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Wydajny serwer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NVMe U.2, U.3 lub E3.S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Serwer pojemnościowy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dyski HDD SAS 12G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Odzyskiwanie danych ze starego dysku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przejściówka PATA/SATA → USB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8 · Złącza napędów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A9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30887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PATA potrzebowało zworek, a SATA nie?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4099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dysk SAS zadziała na płycie z portami SATA? A odwrotnie?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38792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nie powstanie SATA 12 Gb/s?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57556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się stanie po przełączeniu AHCI → RAID po instalacji Windows?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SATA-IO, SCSI Trade Association, T10 (SAS), Blocks and Files (2023)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8: Złącza napędów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