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9"/>
    <p:sldId id="258" r:id="rId10"/>
    <p:sldId id="259" r:id="rId11"/>
    <p:sldId id="260" r:id="rId12"/>
    <p:sldId id="261" r:id="rId13"/>
    <p:sldId id="262" r:id="rId14"/>
    <p:sldId id="263" r:id="rId15"/>
    <p:sldId id="264" r:id="rId16"/>
    <p:sldId id="265" r:id="rId17"/>
    <p:sldId id="266" r:id="rId18"/>
  </p:sldIdLst>
  <p:sldSz cx="12192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notesMaster" Target="notesMasters/notesMaster1.xml"/><Relationship Id="rId9" Type="http://schemas.openxmlformats.org/officeDocument/2006/relationships/slide" Target="slides/slide2.xml"/><Relationship Id="rId10" Type="http://schemas.openxmlformats.org/officeDocument/2006/relationships/slide" Target="slides/slide3.xml"/><Relationship Id="rId11" Type="http://schemas.openxmlformats.org/officeDocument/2006/relationships/slide" Target="slides/slide4.xml"/><Relationship Id="rId12" Type="http://schemas.openxmlformats.org/officeDocument/2006/relationships/slide" Target="slides/slide5.xml"/><Relationship Id="rId13" Type="http://schemas.openxmlformats.org/officeDocument/2006/relationships/slide" Target="slides/slide6.xml"/><Relationship Id="rId14" Type="http://schemas.openxmlformats.org/officeDocument/2006/relationships/slide" Target="slides/slide7.xml"/><Relationship Id="rId15" Type="http://schemas.openxmlformats.org/officeDocument/2006/relationships/slide" Target="slides/slide8.xml"/><Relationship Id="rId16" Type="http://schemas.openxmlformats.org/officeDocument/2006/relationships/slide" Target="slides/slide9.xml"/><Relationship Id="rId17" Type="http://schemas.openxmlformats.org/officeDocument/2006/relationships/slide" Target="slides/slide10.xml"/><Relationship Id="rId18" Type="http://schemas.openxmlformats.org/officeDocument/2006/relationships/slide" Target="slides/slide11.xml"/></Relationships>
</file>

<file path=ppt/notesMasters/_rels/notesMaster1.xml.rels><?xml version='1.0' encoding='UTF-8' standalone='yes'?>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p="http://schemas.openxmlformats.org/presentationml/2006/main" xmlns:r="http://schemas.openxmlformats.org/officeDocument/2006/relationships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89C1C7-3DCD-1040-A9CF-14679D8B5DDD}" type="datetimeFigureOut">
              <a:rPr lang="en-US" smtClean="0"/>
              <a:t>10/17/16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B5E49A5-4136-284D-997B-48E1D791AD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32521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4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5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6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7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8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9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10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_rels/notesSlide1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Na podstawie dawnej lekcji 'Indexy' (15 slajdów). Zostały: idea indeksu, indeks na jednej i wielu kolumnach (zasada lewego prefiksu, dawny przykład last_name/first_name), indeks prefiksowy, FULLTEXT, przestrzenny. Poprawione: indeksy przestrzenne R-tree są dziś także w InnoDB (od MySQL 5.7), długość prefiksu InnoDB to 3072 bajty (nie 767). Doszły pomiary na tabeli z milionem wierszy (baza demo, tabela odwiedziny), koszty indeksów i przypadki, gdy indeks nie działa. Czasy zmierzone na serwerze testowym MariaDB 10.11 — na komputerach w pracowni będą inne, ale proporcje podobne.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Dawna prezentacja: 'Indeksy to struktury danych na dysku umożliwiające szybkie wyszukiwanie danych na podstawie wartości kluczy'. Węzeł B-tree mieści setki kluczy (strona InnoDB ma 16 KB), dlatego drzewo dla miliona wierszy ma tylko kilka poziomów.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Czasy: najlepszy z pięciu pomiarów na serwerze testowym. Kolumna rows w EXPLAIN to szacunek optymalizatora, a nie dokładna liczba. 'Using index' oznacza, że do policzenia wystarczył sam indeks — serwer nie zaglądał do wierszy tabeli. Pokaz w pracowni: wygenerować tabelę skryptem demo.sql (w MariaDB generator seq_1_to_1000000; w MySQL — rekurencyjne CTE) i zmierzyć czas w konsoli przed i po CREATE INDEX.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Dawna prezentacja podawała, że indeksy przestrzenne R-tree obsługuje tylko MyISAM — to nieaktualne: InnoDB ma je od MySQL 5.7 i MariaDB 10.2. Limit: do 64 indeksów na tabelę w InnoDB, do 16 kolumn w indeksie złożonym.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Indeks prefiksowy kolumna(N) indeksuje tylko pierwsze N znaków — mniejszy, ale nie może służyć do sortowania całej wartości. Dla TEXT i BLOB prefiks jest obowiązkowy. Maksymalna długość klucza w InnoDB: 3072 bajty (utf8mb4 = do 4 bajtów na znak).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Zasada lewego prefiksu z dawnej prezentacji: indeks name (last_name, first_name) obsłuży WHERE last_name = 'Widenius' oraz last_name + first_name, ale nie samo first_name = 'Michael'. Zmierzony czas zapytania z dwoma warunkami: ok. 3 ms. LIKE '/kon%' też użyje indeksu (zakres od początku napisu).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Optymalizator może też świadomie pominąć indeks, gdy warunek pasuje do dużej części tabeli (np. 40% wierszy) — wtedy pełny skan bywa szybszy niż skakanie po indeksie. MySQL 8.0.13+ obsługuje indeksy funkcyjne: CREATE INDEX … ((DATE(czas))); MariaDB — przez kolumnę wirtualną z indeksem.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Wartości zmierzone na serwerze testowym (information_schema.TABLES: data_length i index_length; czas INSERT … SELECT do kopii tabeli bez i z trzema indeksami). Dawna prezentacja: 'początkującym najlepszym rozwiązaniem wydaje się tworzenie indeksów dla wszystkich kolumn używanych w zapytaniu. Takie postępowanie prowadzi do utraty miejsca i opóźnień'.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Domyślnie InnoDB pomija słowa krótsze niż 3 znaki (innodb_ft_min_token_size) i słowa z listy stop-words. Do dużych sklepów używa się osobnych wyszukiwarek (Elasticsearch, OpenSearch, Meilisearch).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Zad. 3 przykładowe zapytania: WHERE id_klienta = 7 (tak), WHERE id_klienta = 7 AND czas &gt; '2026-06-01' (tak, obie kolumny), WHERE czas &gt; '2026-06-01' (nie ten indeks).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Odpowiedź 1: indeks jest posortowany i zorganizowany w drzewo, więc wystarczy kilka kroków zamiast przeglądania wszystkich wierszy.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3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4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5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6.xml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7.xml"/></Relationships>
</file>

<file path=ppt/slides/_rels/slide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8.xml"/></Relationships>
</file>

<file path=ppt/slides/_rels/slide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9.xml"/></Relationships>
</file>

<file path=ppt/slides/_rels/slide1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0.xml"/></Relationships>
</file>

<file path=ppt/slides/_rels/slide1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1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203200" cy="6858000"/>
          </a:xfrm>
          <a:prstGeom prst="rect">
            <a:avLst/>
          </a:prstGeom>
          <a:solidFill>
            <a:srgbClr val="C2410C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812800" y="812800"/>
            <a:ext cx="10604500" cy="2159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00"/>
              </a:lnSpc>
            </a:pPr>
            <a:r>
              <a:rPr sz="1500" b="1" i="0" u="none">
                <a:solidFill>
                  <a:srgbClr val="C2410C"/>
                </a:solidFill>
                <a:latin typeface="Arial"/>
              </a:rPr>
              <a:t>Bazy danych · Rok 2 · Lekcja 9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2825155"/>
            <a:ext cx="10604500" cy="6933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5460"/>
              </a:lnSpc>
            </a:pPr>
            <a:r>
              <a:rPr sz="5200" b="1" i="0" u="none">
                <a:solidFill>
                  <a:srgbClr val="142033"/>
                </a:solidFill>
                <a:latin typeface="Arial"/>
              </a:rPr>
              <a:t>Indeksy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812800" y="3721695"/>
            <a:ext cx="10604500" cy="3302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600"/>
              </a:lnSpc>
            </a:pPr>
            <a:r>
              <a:rPr sz="2000" b="0" i="0" u="none">
                <a:solidFill>
                  <a:srgbClr val="38445A"/>
                </a:solidFill>
                <a:latin typeface="Arial"/>
              </a:rPr>
              <a:t>Jak baza znajduje jeden wiersz wśród miliona — rodzaje indeksów, indeks złożony i koszty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12800" y="5848350"/>
            <a:ext cx="10604500" cy="1968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60"/>
              </a:lnSpc>
            </a:pPr>
            <a:r>
              <a:rPr sz="1300" b="0" i="0" u="none">
                <a:solidFill>
                  <a:srgbClr val="5A6475"/>
                </a:solidFill>
                <a:latin typeface="Arial"/>
              </a:rPr>
              <a:t>Technikum · informatyk i programista · MySQL 8.4 / 9.7 LTS i MariaDB · stan wiedzy: październik 2026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C2410C"/>
                </a:solidFill>
                <a:latin typeface="Arial"/>
              </a:rPr>
              <a:t>POJĘCIE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Indeks działa jak skorowidz w książce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5207000" cy="1155601"/>
          </a:xfrm>
          <a:prstGeom prst="roundRect">
            <a:avLst>
              <a:gd name="adj" fmla="val 8791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1022350" y="1837630"/>
            <a:ext cx="4826000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Bez indeksu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22350" y="2144911"/>
            <a:ext cx="4826000" cy="48002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89"/>
              </a:lnSpc>
            </a:pPr>
            <a:r>
              <a:rPr sz="1350" b="0" i="0" u="none">
                <a:solidFill>
                  <a:srgbClr val="38445A"/>
                </a:solidFill>
                <a:latin typeface="Arial"/>
              </a:rPr>
              <a:t>serwer czyta tabelę wiersz po wierszu (pełny skan) — przy milionie wierszy milion porównań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6172200" y="1653480"/>
            <a:ext cx="5207000" cy="1155601"/>
          </a:xfrm>
          <a:prstGeom prst="roundRect">
            <a:avLst>
              <a:gd name="adj" fmla="val 8791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6381750" y="1837630"/>
            <a:ext cx="4826000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Z indeksem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381750" y="2144911"/>
            <a:ext cx="4826000" cy="48002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89"/>
              </a:lnSpc>
            </a:pPr>
            <a:r>
              <a:rPr sz="1350" b="0" i="0" u="none">
                <a:solidFill>
                  <a:srgbClr val="38445A"/>
                </a:solidFill>
                <a:latin typeface="Arial"/>
              </a:rPr>
              <a:t>posortowana kopia kolumny z „adresami” wierszy; drzewo B-tree pozwala dojść do wartości w kilku krokach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812800" y="3063081"/>
            <a:ext cx="3420566" cy="1321991"/>
          </a:xfrm>
          <a:prstGeom prst="roundRect">
            <a:avLst>
              <a:gd name="adj" fmla="val 7685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1022350" y="3247231"/>
            <a:ext cx="3039566" cy="4572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600"/>
              </a:lnSpc>
            </a:pPr>
            <a:r>
              <a:rPr sz="3600" b="1" i="0" u="none">
                <a:solidFill>
                  <a:srgbClr val="C2410C"/>
                </a:solidFill>
                <a:latin typeface="Arial"/>
              </a:rPr>
              <a:t>1 000 000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2350" y="3755231"/>
            <a:ext cx="3039566" cy="22284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55"/>
              </a:lnSpc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wierszy w tabeli odwiedziny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4385766" y="3063081"/>
            <a:ext cx="3420566" cy="1321991"/>
          </a:xfrm>
          <a:prstGeom prst="roundRect">
            <a:avLst>
              <a:gd name="adj" fmla="val 7685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4" name="TextBox 13"/>
          <p:cNvSpPr txBox="1"/>
          <p:nvPr/>
        </p:nvSpPr>
        <p:spPr>
          <a:xfrm>
            <a:off x="4595316" y="3247231"/>
            <a:ext cx="3039566" cy="4572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600"/>
              </a:lnSpc>
            </a:pPr>
            <a:r>
              <a:rPr sz="3600" b="1" i="0" u="none">
                <a:solidFill>
                  <a:srgbClr val="C2410C"/>
                </a:solidFill>
                <a:latin typeface="Arial"/>
              </a:rPr>
              <a:t>≈ 20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4595316" y="3755231"/>
            <a:ext cx="3039566" cy="44569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55"/>
              </a:lnSpc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kroków wyszukiwania binarnego (2²⁰ ≈ milion)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7958733" y="3063081"/>
            <a:ext cx="3420566" cy="1321991"/>
          </a:xfrm>
          <a:prstGeom prst="roundRect">
            <a:avLst>
              <a:gd name="adj" fmla="val 7685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7" name="TextBox 16"/>
          <p:cNvSpPr txBox="1"/>
          <p:nvPr/>
        </p:nvSpPr>
        <p:spPr>
          <a:xfrm>
            <a:off x="8168283" y="3247231"/>
            <a:ext cx="3039566" cy="4572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600"/>
              </a:lnSpc>
            </a:pPr>
            <a:r>
              <a:rPr sz="3600" b="1" i="0" u="none">
                <a:solidFill>
                  <a:srgbClr val="C2410C"/>
                </a:solidFill>
                <a:latin typeface="Arial"/>
              </a:rPr>
              <a:t>3–4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8168283" y="3755231"/>
            <a:ext cx="3039566" cy="22284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55"/>
              </a:lnSpc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poziomy drzewa B-tree w praktyce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Bazy danych · Rok 2 · Lekcja 9 · Indeksy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C2410C"/>
                </a:solidFill>
                <a:latin typeface="Arial"/>
              </a:rPr>
              <a:t>POMIAR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Ta sama liczba, tysiąc razy szybciej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551880"/>
            <a:ext cx="10566400" cy="980380"/>
          </a:xfrm>
          <a:prstGeom prst="roundRect">
            <a:avLst>
              <a:gd name="adj" fmla="val 777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551880"/>
            <a:ext cx="50800" cy="980380"/>
          </a:xfrm>
          <a:prstGeom prst="rect">
            <a:avLst/>
          </a:prstGeom>
          <a:solidFill>
            <a:srgbClr val="C2410C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66800" y="1710630"/>
            <a:ext cx="101409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1" i="0" u="none">
                <a:solidFill>
                  <a:srgbClr val="C2410C"/>
                </a:solidFill>
                <a:latin typeface="Courier New"/>
              </a:rPr>
              <a:t>SELECT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COUNT(*) </a:t>
            </a:r>
            <a:r>
              <a:rPr sz="1200" b="1" i="0" u="none">
                <a:solidFill>
                  <a:srgbClr val="C2410C"/>
                </a:solidFill>
                <a:latin typeface="Courier New"/>
              </a:rPr>
              <a:t>FROM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odwiedziny </a:t>
            </a:r>
            <a:r>
              <a:rPr sz="1200" b="1" i="0" u="none">
                <a:solidFill>
                  <a:srgbClr val="C2410C"/>
                </a:solidFill>
                <a:latin typeface="Courier New"/>
              </a:rPr>
              <a:t>WHERE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id_klienta = 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4242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;   </a:t>
            </a:r>
            <a:r>
              <a:rPr sz="1200" b="0" i="0" u="none">
                <a:solidFill>
                  <a:srgbClr val="667085"/>
                </a:solidFill>
                <a:latin typeface="Courier New"/>
              </a:rPr>
              <a:t>-- wynik: 20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66800" y="1931591"/>
            <a:ext cx="101409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66800" y="2152551"/>
            <a:ext cx="101409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1" i="0" u="none">
                <a:solidFill>
                  <a:srgbClr val="C2410C"/>
                </a:solidFill>
                <a:latin typeface="Courier New"/>
              </a:rPr>
              <a:t>CREATE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200" b="1" i="0" u="none">
                <a:solidFill>
                  <a:srgbClr val="C2410C"/>
                </a:solidFill>
                <a:latin typeface="Courier New"/>
              </a:rPr>
              <a:t>INDEX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idx_klient </a:t>
            </a:r>
            <a:r>
              <a:rPr sz="1200" b="1" i="0" u="none">
                <a:solidFill>
                  <a:srgbClr val="C2410C"/>
                </a:solidFill>
                <a:latin typeface="Courier New"/>
              </a:rPr>
              <a:t>ON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odwiedziny (id_klienta);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812800" y="2684661"/>
            <a:ext cx="51689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EXPLAIN przed</a:t>
            </a:r>
          </a:p>
        </p:txBody>
      </p:sp>
      <p:graphicFrame>
        <p:nvGraphicFramePr>
          <p:cNvPr id="10" name="Table 9"/>
          <p:cNvGraphicFramePr>
            <a:graphicFrameLocks noGrp="1"/>
          </p:cNvGraphicFramePr>
          <p:nvPr/>
        </p:nvGraphicFramePr>
        <p:xfrm>
          <a:off x="812800" y="2925961"/>
          <a:ext cx="5130801" cy="578247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858540"/>
                <a:gridCol w="949226"/>
                <a:gridCol w="1265734"/>
                <a:gridCol w="2057301"/>
              </a:tblGrid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type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C2410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key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C2410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rows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C2410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Extra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C2410C"/>
                      </a:solidFill>
                    </a:lnB>
                    <a:noFill/>
                  </a:tcPr>
                </a:tc>
              </a:tr>
              <a:tr h="287536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ALL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NULL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997542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Using where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11" name="TextBox 10"/>
          <p:cNvSpPr txBox="1"/>
          <p:nvPr/>
        </p:nvSpPr>
        <p:spPr>
          <a:xfrm>
            <a:off x="6248400" y="2684661"/>
            <a:ext cx="51689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EXPLAIN po CREATE INDEX idx_klient</a:t>
            </a:r>
          </a:p>
        </p:txBody>
      </p:sp>
      <p:graphicFrame>
        <p:nvGraphicFramePr>
          <p:cNvPr id="12" name="Table 11"/>
          <p:cNvGraphicFramePr>
            <a:graphicFrameLocks noGrp="1"/>
          </p:cNvGraphicFramePr>
          <p:nvPr/>
        </p:nvGraphicFramePr>
        <p:xfrm>
          <a:off x="6248400" y="2925961"/>
          <a:ext cx="5130800" cy="578247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766564"/>
                <a:gridCol w="1695351"/>
                <a:gridCol w="831850"/>
                <a:gridCol w="1837035"/>
              </a:tblGrid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type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C2410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key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C2410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rows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C2410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Extra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C2410C"/>
                      </a:solidFill>
                    </a:lnB>
                    <a:noFill/>
                  </a:tcPr>
                </a:tc>
              </a:tr>
              <a:tr h="287536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ref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idx_klient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20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Using index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13" name="Rounded Rectangle 12"/>
          <p:cNvSpPr/>
          <p:nvPr/>
        </p:nvSpPr>
        <p:spPr>
          <a:xfrm>
            <a:off x="812800" y="3659783"/>
            <a:ext cx="3420566" cy="1321991"/>
          </a:xfrm>
          <a:prstGeom prst="roundRect">
            <a:avLst>
              <a:gd name="adj" fmla="val 7685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4" name="TextBox 13"/>
          <p:cNvSpPr txBox="1"/>
          <p:nvPr/>
        </p:nvSpPr>
        <p:spPr>
          <a:xfrm>
            <a:off x="1022350" y="3843933"/>
            <a:ext cx="3039566" cy="4572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600"/>
              </a:lnSpc>
            </a:pPr>
            <a:r>
              <a:rPr sz="3600" b="1" i="0" u="none">
                <a:solidFill>
                  <a:srgbClr val="C2410C"/>
                </a:solidFill>
                <a:latin typeface="Arial"/>
              </a:rPr>
              <a:t>≈ 100 ms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2350" y="4351933"/>
            <a:ext cx="3039566" cy="44569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55"/>
              </a:lnSpc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bez indeksu: type = ALL — przeczytany cały milion wierszy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4385766" y="3659783"/>
            <a:ext cx="3420566" cy="1321991"/>
          </a:xfrm>
          <a:prstGeom prst="roundRect">
            <a:avLst>
              <a:gd name="adj" fmla="val 7685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7" name="TextBox 16"/>
          <p:cNvSpPr txBox="1"/>
          <p:nvPr/>
        </p:nvSpPr>
        <p:spPr>
          <a:xfrm>
            <a:off x="4595316" y="3843933"/>
            <a:ext cx="3039566" cy="4572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600"/>
              </a:lnSpc>
            </a:pPr>
            <a:r>
              <a:rPr sz="3600" b="1" i="0" u="none">
                <a:solidFill>
                  <a:srgbClr val="C2410C"/>
                </a:solidFill>
                <a:latin typeface="Arial"/>
              </a:rPr>
              <a:t>≈ 0,1 ms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4595316" y="4351933"/>
            <a:ext cx="3039566" cy="44569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55"/>
              </a:lnSpc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z indeksem: type = ref — odczytano 20 wpisów</a:t>
            </a:r>
          </a:p>
        </p:txBody>
      </p:sp>
      <p:sp>
        <p:nvSpPr>
          <p:cNvPr id="19" name="Rounded Rectangle 18"/>
          <p:cNvSpPr/>
          <p:nvPr/>
        </p:nvSpPr>
        <p:spPr>
          <a:xfrm>
            <a:off x="7958733" y="3659783"/>
            <a:ext cx="3420566" cy="1321991"/>
          </a:xfrm>
          <a:prstGeom prst="roundRect">
            <a:avLst>
              <a:gd name="adj" fmla="val 7685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0" name="TextBox 19"/>
          <p:cNvSpPr txBox="1"/>
          <p:nvPr/>
        </p:nvSpPr>
        <p:spPr>
          <a:xfrm>
            <a:off x="8168283" y="3843933"/>
            <a:ext cx="3039566" cy="4572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600"/>
              </a:lnSpc>
            </a:pPr>
            <a:r>
              <a:rPr sz="3600" b="1" i="0" u="none">
                <a:solidFill>
                  <a:srgbClr val="C2410C"/>
                </a:solidFill>
                <a:latin typeface="Arial"/>
              </a:rPr>
              <a:t>≈ 1000×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8168283" y="4351933"/>
            <a:ext cx="3039566" cy="22284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55"/>
              </a:lnSpc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przyspieszenie na serwerze testowym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Bazy danych · Rok 2 · Lekcja 9 · Indeksy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C2410C"/>
                </a:solidFill>
                <a:latin typeface="Arial"/>
              </a:rPr>
              <a:t>RODZAJE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Indeksy w MySQL i MariaDB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812800" y="1653480"/>
          <a:ext cx="10566400" cy="1812925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2113260"/>
                <a:gridCol w="3169841"/>
                <a:gridCol w="5283299"/>
              </a:tblGrid>
              <a:tr h="301625"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1" i="0" u="none">
                          <a:solidFill>
                            <a:srgbClr val="142033"/>
                          </a:solidFill>
                          <a:latin typeface="Arial"/>
                        </a:rPr>
                        <a:t>Rodzaj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C2410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1" i="0" u="none">
                          <a:solidFill>
                            <a:srgbClr val="142033"/>
                          </a:solidFill>
                          <a:latin typeface="Arial"/>
                        </a:rPr>
                        <a:t>Tworzenie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C2410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1" i="0" u="none">
                          <a:solidFill>
                            <a:srgbClr val="142033"/>
                          </a:solidFill>
                          <a:latin typeface="Arial"/>
                        </a:rPr>
                        <a:t>Zastosowanie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C2410C"/>
                      </a:solidFill>
                    </a:lnB>
                    <a:noFill/>
                  </a:tcPr>
                </a:tc>
              </a:tr>
              <a:tr h="304800"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PRIMARY KEY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PRIMARY KEY (id)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klucz główny; w InnoDB wiersze są fizycznie ułożone według niego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01625"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UNIQUE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UNIQUE (email)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szybkie wyszukiwanie + brak duplikatów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01625"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INDEX (KEY)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INDEX idx (kolumna)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zwykły indeks do wyszukiwania i sortowania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01625"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FULLTEXT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FULLTEXT (opis)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wyszukiwanie słów w tekście: MATCH … AGAINST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01625"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SPATIAL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SPATIAL (polozenie)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dane przestrzenne (R-tree): punkty, obszary — lekcja 2.16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812800" y="3723580"/>
            <a:ext cx="10604500" cy="2310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20"/>
              </a:lnSpc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Klucz obcy w InnoDB </a:t>
            </a:r>
            <a:r>
              <a:rPr sz="1300" b="1" i="0" u="none">
                <a:solidFill>
                  <a:srgbClr val="38445A"/>
                </a:solidFill>
                <a:latin typeface="Arial"/>
              </a:rPr>
              <a:t>automatycznie</a:t>
            </a:r>
            <a:r>
              <a:rPr sz="1300" b="0" i="0" u="none">
                <a:solidFill>
                  <a:srgbClr val="38445A"/>
                </a:solidFill>
                <a:latin typeface="Arial"/>
              </a:rPr>
              <a:t> dostaje indeks, jeśli go nie miał — dlatego złączenia po kluczach obcych są szybkie.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Bazy danych · Rok 2 · Lekcja 9 · Indeksy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C2410C"/>
                </a:solidFill>
                <a:latin typeface="Arial"/>
              </a:rPr>
              <a:t>SKŁADNIA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Tworzenie, podgląd i usuwanie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539180"/>
            <a:ext cx="10566400" cy="1643261"/>
          </a:xfrm>
          <a:prstGeom prst="roundRect">
            <a:avLst>
              <a:gd name="adj" fmla="val 4637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539180"/>
            <a:ext cx="50800" cy="1643261"/>
          </a:xfrm>
          <a:prstGeom prst="rect">
            <a:avLst/>
          </a:prstGeom>
          <a:solidFill>
            <a:srgbClr val="C2410C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66800" y="1697930"/>
            <a:ext cx="101409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1" i="0" u="none">
                <a:solidFill>
                  <a:srgbClr val="C2410C"/>
                </a:solidFill>
                <a:latin typeface="Courier New"/>
              </a:rPr>
              <a:t>CREATE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200" b="1" i="0" u="none">
                <a:solidFill>
                  <a:srgbClr val="C2410C"/>
                </a:solidFill>
                <a:latin typeface="Courier New"/>
              </a:rPr>
              <a:t>INDEX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idx_czas </a:t>
            </a:r>
            <a:r>
              <a:rPr sz="1200" b="1" i="0" u="none">
                <a:solidFill>
                  <a:srgbClr val="C2410C"/>
                </a:solidFill>
                <a:latin typeface="Courier New"/>
              </a:rPr>
              <a:t>ON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odwiedziny (czas);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66800" y="1918891"/>
            <a:ext cx="101409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1" i="0" u="none">
                <a:solidFill>
                  <a:srgbClr val="C2410C"/>
                </a:solidFill>
                <a:latin typeface="Courier New"/>
              </a:rPr>
              <a:t>ALTER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200" b="1" i="0" u="none">
                <a:solidFill>
                  <a:srgbClr val="C2410C"/>
                </a:solidFill>
                <a:latin typeface="Courier New"/>
              </a:rPr>
              <a:t>TABLE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odwiedziny </a:t>
            </a:r>
            <a:r>
              <a:rPr sz="1200" b="1" i="0" u="none">
                <a:solidFill>
                  <a:srgbClr val="C2410C"/>
                </a:solidFill>
                <a:latin typeface="Courier New"/>
              </a:rPr>
              <a:t>ADD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200" b="1" i="0" u="none">
                <a:solidFill>
                  <a:srgbClr val="C2410C"/>
                </a:solidFill>
                <a:latin typeface="Courier New"/>
              </a:rPr>
              <a:t>INDEX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idx_strona_czas (strona, czas);   </a:t>
            </a:r>
            <a:r>
              <a:rPr sz="1200" b="0" i="0" u="none">
                <a:solidFill>
                  <a:srgbClr val="667085"/>
                </a:solidFill>
                <a:latin typeface="Courier New"/>
              </a:rPr>
              <a:t>-- to samo inaczej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66800" y="2139851"/>
            <a:ext cx="101409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1" i="0" u="none">
                <a:solidFill>
                  <a:srgbClr val="C2410C"/>
                </a:solidFill>
                <a:latin typeface="Courier New"/>
              </a:rPr>
              <a:t>CREATE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200" b="1" i="0" u="none">
                <a:solidFill>
                  <a:srgbClr val="C2410C"/>
                </a:solidFill>
                <a:latin typeface="Courier New"/>
              </a:rPr>
              <a:t>TABLE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test (opis </a:t>
            </a:r>
            <a:r>
              <a:rPr sz="1200" b="1" i="0" u="none">
                <a:solidFill>
                  <a:srgbClr val="C2410C"/>
                </a:solidFill>
                <a:latin typeface="Courier New"/>
              </a:rPr>
              <a:t>TEXT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, </a:t>
            </a:r>
            <a:r>
              <a:rPr sz="1200" b="1" i="0" u="none">
                <a:solidFill>
                  <a:srgbClr val="C2410C"/>
                </a:solidFill>
                <a:latin typeface="Courier New"/>
              </a:rPr>
              <a:t>INDEX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(opis(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20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)));                  </a:t>
            </a:r>
            <a:r>
              <a:rPr sz="1200" b="0" i="0" u="none">
                <a:solidFill>
                  <a:srgbClr val="667085"/>
                </a:solidFill>
                <a:latin typeface="Courier New"/>
              </a:rPr>
              <a:t>-- indeks prefiksowy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66800" y="2360811"/>
            <a:ext cx="101409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66800" y="2581771"/>
            <a:ext cx="101409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1" i="0" u="none">
                <a:solidFill>
                  <a:srgbClr val="C2410C"/>
                </a:solidFill>
                <a:latin typeface="Courier New"/>
              </a:rPr>
              <a:t>SHOW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200" b="1" i="0" u="none">
                <a:solidFill>
                  <a:srgbClr val="C2410C"/>
                </a:solidFill>
                <a:latin typeface="Courier New"/>
              </a:rPr>
              <a:t>INDEX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200" b="1" i="0" u="none">
                <a:solidFill>
                  <a:srgbClr val="C2410C"/>
                </a:solidFill>
                <a:latin typeface="Courier New"/>
              </a:rPr>
              <a:t>FROM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odwiedziny;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66800" y="2802731"/>
            <a:ext cx="101409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1" i="0" u="none">
                <a:solidFill>
                  <a:srgbClr val="C2410C"/>
                </a:solidFill>
                <a:latin typeface="Courier New"/>
              </a:rPr>
              <a:t>DROP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200" b="1" i="0" u="none">
                <a:solidFill>
                  <a:srgbClr val="C2410C"/>
                </a:solidFill>
                <a:latin typeface="Courier New"/>
              </a:rPr>
              <a:t>INDEX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idx_czas </a:t>
            </a:r>
            <a:r>
              <a:rPr sz="1200" b="1" i="0" u="none">
                <a:solidFill>
                  <a:srgbClr val="C2410C"/>
                </a:solidFill>
                <a:latin typeface="Courier New"/>
              </a:rPr>
              <a:t>ON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odwiedziny;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2800" y="3322141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SHOW INDEX FROM odwiedziny (wybrane kolumny)</a:t>
            </a:r>
          </a:p>
        </p:txBody>
      </p:sp>
      <p:graphicFrame>
        <p:nvGraphicFramePr>
          <p:cNvPr id="13" name="Table 12"/>
          <p:cNvGraphicFramePr>
            <a:graphicFrameLocks noGrp="1"/>
          </p:cNvGraphicFramePr>
          <p:nvPr/>
        </p:nvGraphicFramePr>
        <p:xfrm>
          <a:off x="812800" y="3563441"/>
          <a:ext cx="10566400" cy="1585911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2740124"/>
                <a:gridCol w="2053828"/>
                <a:gridCol w="2172891"/>
                <a:gridCol w="1873945"/>
                <a:gridCol w="1725612"/>
              </a:tblGrid>
              <a:tr h="269081"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1" i="0" u="none">
                          <a:solidFill>
                            <a:srgbClr val="142033"/>
                          </a:solidFill>
                          <a:latin typeface="Arial"/>
                        </a:rPr>
                        <a:t>Key_name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C2410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1" i="0" u="none">
                          <a:solidFill>
                            <a:srgbClr val="142033"/>
                          </a:solidFill>
                          <a:latin typeface="Arial"/>
                        </a:rPr>
                        <a:t>Seq_in_index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C2410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1" i="0" u="none">
                          <a:solidFill>
                            <a:srgbClr val="142033"/>
                          </a:solidFill>
                          <a:latin typeface="Arial"/>
                        </a:rPr>
                        <a:t>Column_name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C2410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1" i="0" u="none">
                          <a:solidFill>
                            <a:srgbClr val="142033"/>
                          </a:solidFill>
                          <a:latin typeface="Arial"/>
                        </a:rPr>
                        <a:t>Non_unique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C2410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1" i="0" u="none">
                          <a:solidFill>
                            <a:srgbClr val="142033"/>
                          </a:solidFill>
                          <a:latin typeface="Arial"/>
                        </a:rPr>
                        <a:t>Index_type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C2410C"/>
                      </a:solidFill>
                    </a:lnB>
                    <a:noFill/>
                  </a:tcPr>
                </a:tc>
              </a:tr>
              <a:tr h="265906"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PRIMARY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1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id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0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BTREE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62731"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idx_czas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1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czas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1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BTREE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62731"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idx_klient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1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id_klienta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1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BTREE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62731"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idx_strona_czas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1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strona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1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BTREE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62731"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idx_strona_czas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2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czas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1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BTREE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14" name="TextBox 13"/>
          <p:cNvSpPr txBox="1"/>
          <p:nvPr/>
        </p:nvSpPr>
        <p:spPr>
          <a:xfrm>
            <a:off x="812800" y="5216029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5 wierszy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Bazy danych · Rok 2 · Lekcja 9 · Indeksy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C2410C"/>
                </a:solidFill>
                <a:latin typeface="Arial"/>
              </a:rPr>
              <a:t>INDEKS ZŁOŻONY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Kolejność kolumn ma znaczenie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551880"/>
            <a:ext cx="5130800" cy="759420"/>
          </a:xfrm>
          <a:prstGeom prst="roundRect">
            <a:avLst>
              <a:gd name="adj" fmla="val 10033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551880"/>
            <a:ext cx="50800" cy="759420"/>
          </a:xfrm>
          <a:prstGeom prst="rect">
            <a:avLst/>
          </a:prstGeom>
          <a:solidFill>
            <a:srgbClr val="C2410C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66800" y="1710630"/>
            <a:ext cx="4705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1" i="0" u="none">
                <a:solidFill>
                  <a:srgbClr val="C2410C"/>
                </a:solidFill>
                <a:latin typeface="Courier New"/>
              </a:rPr>
              <a:t>CREATE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200" b="1" i="0" u="none">
                <a:solidFill>
                  <a:srgbClr val="C2410C"/>
                </a:solidFill>
                <a:latin typeface="Courier New"/>
              </a:rPr>
              <a:t>INDEX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idx_strona_czas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66800" y="1931591"/>
            <a:ext cx="4705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1" i="0" u="none">
                <a:solidFill>
                  <a:srgbClr val="C2410C"/>
                </a:solidFill>
                <a:latin typeface="Courier New"/>
              </a:rPr>
              <a:t>ON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odwiedziny (strona, czas);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248400" y="1551880"/>
            <a:ext cx="5168900" cy="4621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20"/>
              </a:lnSpc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Indeks złożony jest posortowany jak książka telefoniczna: najpierw według pierwszej kolumny, a w jej obrębie według drugiej.</a:t>
            </a:r>
          </a:p>
        </p:txBody>
      </p:sp>
      <p:graphicFrame>
        <p:nvGraphicFramePr>
          <p:cNvPr id="9" name="Table 8"/>
          <p:cNvGraphicFramePr>
            <a:graphicFrameLocks noGrp="1"/>
          </p:cNvGraphicFramePr>
          <p:nvPr/>
        </p:nvGraphicFramePr>
        <p:xfrm>
          <a:off x="812800" y="2463701"/>
          <a:ext cx="10566400" cy="1166019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5811441"/>
                <a:gridCol w="4754959"/>
              </a:tblGrid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Warunek w WHERE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C2410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Czy użyje idx_strona_czas?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C2410C"/>
                      </a:solidFill>
                    </a:lnB>
                    <a:noFill/>
                  </a:tcPr>
                </a:tc>
              </a:tr>
              <a:tr h="293886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strona = '/koszyk'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tak — pierwsza kolumna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strona = '/koszyk' AND czas &gt;= '2026-09-01'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tak — obie kolumny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czas &gt;= '2026-09-01'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nie — brak pierwszej kolumny (użyje idx_czas)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812800" y="3785295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EXPLAIN dla warunku na obu kolumnach</a:t>
            </a:r>
          </a:p>
        </p:txBody>
      </p:sp>
      <p:graphicFrame>
        <p:nvGraphicFramePr>
          <p:cNvPr id="11" name="Table 10"/>
          <p:cNvGraphicFramePr>
            <a:graphicFrameLocks noGrp="1"/>
          </p:cNvGraphicFramePr>
          <p:nvPr/>
        </p:nvGraphicFramePr>
        <p:xfrm>
          <a:off x="812800" y="4026595"/>
          <a:ext cx="10566400" cy="578247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1297484"/>
                <a:gridCol w="4819848"/>
                <a:gridCol w="3151485"/>
                <a:gridCol w="1297583"/>
              </a:tblGrid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type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C2410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possible_keys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C2410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key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C2410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rows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C2410C"/>
                      </a:solidFill>
                    </a:lnB>
                    <a:noFill/>
                  </a:tcPr>
                </a:tc>
              </a:tr>
              <a:tr h="287536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range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idx_czas,idx_strona_czas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idx_strona_czas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23544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12" name="TextBox 11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Bazy danych · Rok 2 · Lekcja 9 · Indeksy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C2410C"/>
                </a:solidFill>
                <a:latin typeface="Arial"/>
              </a:rPr>
              <a:t>PUŁAPKI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Kiedy indeks nie pomoże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812800" y="1551880"/>
          <a:ext cx="10566399" cy="1892100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3592512"/>
                <a:gridCol w="3803848"/>
                <a:gridCol w="3170039"/>
              </a:tblGrid>
              <a:tr h="279995">
                <a:tc>
                  <a:txBody>
                    <a:bodyPr wrap="square"/>
                    <a:lstStyle/>
                    <a:p>
                      <a:pPr algn="l">
                        <a:lnSpc>
                          <a:spcPts val="1380"/>
                        </a:lnSpc>
                      </a:pPr>
                      <a:r>
                        <a:rPr sz="1150" b="1" i="0" u="none">
                          <a:solidFill>
                            <a:srgbClr val="142033"/>
                          </a:solidFill>
                          <a:latin typeface="Arial"/>
                        </a:rPr>
                        <a:t>Zapytanie</a:t>
                      </a:r>
                    </a:p>
                  </a:txBody>
                  <a:tcPr marL="87630" marT="51118" marR="87630" marB="51118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C2410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80"/>
                        </a:lnSpc>
                      </a:pPr>
                      <a:r>
                        <a:rPr sz="1150" b="1" i="0" u="none">
                          <a:solidFill>
                            <a:srgbClr val="142033"/>
                          </a:solidFill>
                          <a:latin typeface="Arial"/>
                        </a:rPr>
                        <a:t>Dlaczego bez indeksu</a:t>
                      </a:r>
                    </a:p>
                  </a:txBody>
                  <a:tcPr marL="87630" marT="51118" marR="87630" marB="51118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C2410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80"/>
                        </a:lnSpc>
                      </a:pPr>
                      <a:r>
                        <a:rPr sz="1150" b="1" i="0" u="none">
                          <a:solidFill>
                            <a:srgbClr val="142033"/>
                          </a:solidFill>
                          <a:latin typeface="Arial"/>
                        </a:rPr>
                        <a:t>Lepiej</a:t>
                      </a:r>
                    </a:p>
                  </a:txBody>
                  <a:tcPr marL="87630" marT="51118" marR="87630" marB="51118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C2410C"/>
                      </a:solidFill>
                    </a:lnB>
                    <a:noFill/>
                  </a:tcPr>
                </a:tc>
              </a:tr>
              <a:tr h="454620">
                <a:tc>
                  <a:txBody>
                    <a:bodyPr wrap="square"/>
                    <a:lstStyle/>
                    <a:p>
                      <a:pPr algn="l">
                        <a:lnSpc>
                          <a:spcPts val="1380"/>
                        </a:lnSpc>
                      </a:pPr>
                      <a:r>
                        <a:rPr sz="115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WHERE DATE(czas) = '2026-09-01'</a:t>
                      </a:r>
                    </a:p>
                  </a:txBody>
                  <a:tcPr marL="87630" marT="51118" marR="87630" marB="51118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80"/>
                        </a:lnSpc>
                      </a:pPr>
                      <a:r>
                        <a:rPr sz="1150" b="0" i="0" u="none">
                          <a:solidFill>
                            <a:srgbClr val="38445A"/>
                          </a:solidFill>
                          <a:latin typeface="Arial"/>
                        </a:rPr>
                        <a:t>funkcja na kolumnie — indeks zawiera czas, nie DATE(czas)</a:t>
                      </a:r>
                    </a:p>
                  </a:txBody>
                  <a:tcPr marL="87630" marT="51118" marR="87630" marB="51118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80"/>
                        </a:lnSpc>
                      </a:pPr>
                      <a:r>
                        <a:rPr sz="115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czas &gt;= '2026-09-01' AND czas &lt; '2026-09-02'</a:t>
                      </a:r>
                    </a:p>
                  </a:txBody>
                  <a:tcPr marL="87630" marT="51118" marR="87630" marB="51118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79995">
                <a:tc>
                  <a:txBody>
                    <a:bodyPr wrap="square"/>
                    <a:lstStyle/>
                    <a:p>
                      <a:pPr algn="l">
                        <a:lnSpc>
                          <a:spcPts val="1380"/>
                        </a:lnSpc>
                      </a:pPr>
                      <a:r>
                        <a:rPr sz="115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WHERE id_klienta + 0 = 4242</a:t>
                      </a:r>
                    </a:p>
                  </a:txBody>
                  <a:tcPr marL="87630" marT="51118" marR="87630" marB="51118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80"/>
                        </a:lnSpc>
                      </a:pPr>
                      <a:r>
                        <a:rPr sz="1150" b="0" i="0" u="none">
                          <a:solidFill>
                            <a:srgbClr val="38445A"/>
                          </a:solidFill>
                          <a:latin typeface="Arial"/>
                        </a:rPr>
                        <a:t>wyrażenie na kolumnie</a:t>
                      </a:r>
                    </a:p>
                  </a:txBody>
                  <a:tcPr marL="87630" marT="51118" marR="87630" marB="51118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80"/>
                        </a:lnSpc>
                      </a:pPr>
                      <a:r>
                        <a:rPr sz="115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id_klienta = 4242</a:t>
                      </a:r>
                    </a:p>
                  </a:txBody>
                  <a:tcPr marL="87630" marT="51118" marR="87630" marB="51118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438745">
                <a:tc>
                  <a:txBody>
                    <a:bodyPr wrap="square"/>
                    <a:lstStyle/>
                    <a:p>
                      <a:pPr algn="l">
                        <a:lnSpc>
                          <a:spcPts val="1380"/>
                        </a:lnSpc>
                      </a:pPr>
                      <a:r>
                        <a:rPr sz="115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WHERE nazwisko LIKE '%ski'</a:t>
                      </a:r>
                    </a:p>
                  </a:txBody>
                  <a:tcPr marL="87630" marT="51118" marR="87630" marB="51118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80"/>
                        </a:lnSpc>
                      </a:pPr>
                      <a:r>
                        <a:rPr sz="1150" b="0" i="0" u="none">
                          <a:solidFill>
                            <a:srgbClr val="38445A"/>
                          </a:solidFill>
                          <a:latin typeface="Arial"/>
                        </a:rPr>
                        <a:t>nie znamy początku napisu</a:t>
                      </a:r>
                    </a:p>
                  </a:txBody>
                  <a:tcPr marL="87630" marT="51118" marR="87630" marB="51118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80"/>
                        </a:lnSpc>
                      </a:pPr>
                      <a:r>
                        <a:rPr sz="115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FULLTEXT albo inna organizacja danych</a:t>
                      </a:r>
                    </a:p>
                  </a:txBody>
                  <a:tcPr marL="87630" marT="51118" marR="87630" marB="51118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438745">
                <a:tc>
                  <a:txBody>
                    <a:bodyPr wrap="square"/>
                    <a:lstStyle/>
                    <a:p>
                      <a:pPr algn="l">
                        <a:lnSpc>
                          <a:spcPts val="1380"/>
                        </a:lnSpc>
                      </a:pPr>
                      <a:r>
                        <a:rPr sz="115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WHERE czas_ms &gt; 1990</a:t>
                      </a:r>
                    </a:p>
                  </a:txBody>
                  <a:tcPr marL="87630" marT="51118" marR="87630" marB="51118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80"/>
                        </a:lnSpc>
                      </a:pPr>
                      <a:r>
                        <a:rPr sz="1150" b="0" i="0" u="none">
                          <a:solidFill>
                            <a:srgbClr val="38445A"/>
                          </a:solidFill>
                          <a:latin typeface="Arial"/>
                        </a:rPr>
                        <a:t>brak indeksu na kolumnie</a:t>
                      </a:r>
                    </a:p>
                  </a:txBody>
                  <a:tcPr marL="87630" marT="51118" marR="87630" marB="51118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80"/>
                        </a:lnSpc>
                      </a:pPr>
                      <a:r>
                        <a:rPr sz="115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indeks — jeśli zapytanie jest częste</a:t>
                      </a:r>
                    </a:p>
                  </a:txBody>
                  <a:tcPr marL="87630" marT="51118" marR="87630" marB="51118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812800" y="3599557"/>
            <a:ext cx="10604500" cy="4621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20"/>
              </a:lnSpc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Na serwerze testowym: </a:t>
            </a:r>
            <a:r>
              <a:rPr sz="1300" b="1" i="0" u="none">
                <a:solidFill>
                  <a:srgbClr val="38445A"/>
                </a:solidFill>
                <a:latin typeface="Arial"/>
              </a:rPr>
              <a:t>DATE(czas) = …</a:t>
            </a:r>
            <a:r>
              <a:rPr sz="1300" b="0" i="0" u="none">
                <a:solidFill>
                  <a:srgbClr val="38445A"/>
                </a:solidFill>
                <a:latin typeface="Arial"/>
              </a:rPr>
              <a:t> — ok. 130 ms (skan całego indeksu), zakres </a:t>
            </a:r>
            <a:r>
              <a:rPr sz="1300" b="1" i="0" u="none">
                <a:solidFill>
                  <a:srgbClr val="38445A"/>
                </a:solidFill>
                <a:latin typeface="Arial"/>
              </a:rPr>
              <a:t>czas &gt;= … AND czas &lt; …</a:t>
            </a:r>
            <a:r>
              <a:rPr sz="1300" b="0" i="0" u="none">
                <a:solidFill>
                  <a:srgbClr val="38445A"/>
                </a:solidFill>
                <a:latin typeface="Arial"/>
              </a:rPr>
              <a:t> — ok. 0,5 ms. Ten sam wynik: 2335 odwiedzin.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Bazy danych · Rok 2 · Lekcja 9 · Indeksy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C2410C"/>
                </a:solidFill>
                <a:latin typeface="Arial"/>
              </a:rPr>
              <a:t>KOSZTY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Indeks nie jest za darmo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3420566" cy="1321991"/>
          </a:xfrm>
          <a:prstGeom prst="roundRect">
            <a:avLst>
              <a:gd name="adj" fmla="val 7685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1022350" y="1837630"/>
            <a:ext cx="3039566" cy="4572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600"/>
              </a:lnSpc>
            </a:pPr>
            <a:r>
              <a:rPr sz="3600" b="1" i="0" u="none">
                <a:solidFill>
                  <a:srgbClr val="C2410C"/>
                </a:solidFill>
                <a:latin typeface="Arial"/>
              </a:rPr>
              <a:t>44,6 MB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22350" y="2345630"/>
            <a:ext cx="3039566" cy="22284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55"/>
              </a:lnSpc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dane tabeli odwiedziny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4385766" y="1653480"/>
            <a:ext cx="3420566" cy="1321991"/>
          </a:xfrm>
          <a:prstGeom prst="roundRect">
            <a:avLst>
              <a:gd name="adj" fmla="val 7685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4595316" y="1837630"/>
            <a:ext cx="3039566" cy="4572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600"/>
              </a:lnSpc>
            </a:pPr>
            <a:r>
              <a:rPr sz="3600" b="1" i="0" u="none">
                <a:solidFill>
                  <a:srgbClr val="C2410C"/>
                </a:solidFill>
                <a:latin typeface="Arial"/>
              </a:rPr>
              <a:t>56,6 MB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595316" y="2345630"/>
            <a:ext cx="3039566" cy="22284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55"/>
              </a:lnSpc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jej trzy indeksy — więcej niż same dane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7958733" y="1653480"/>
            <a:ext cx="3420566" cy="1321991"/>
          </a:xfrm>
          <a:prstGeom prst="roundRect">
            <a:avLst>
              <a:gd name="adj" fmla="val 7685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8168283" y="1837630"/>
            <a:ext cx="3039566" cy="4572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600"/>
              </a:lnSpc>
            </a:pPr>
            <a:r>
              <a:rPr sz="3600" b="1" i="0" u="none">
                <a:solidFill>
                  <a:srgbClr val="C2410C"/>
                </a:solidFill>
                <a:latin typeface="Arial"/>
              </a:rPr>
              <a:t>3 s → 10 s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68283" y="2345630"/>
            <a:ext cx="3039566" cy="44569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55"/>
              </a:lnSpc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wstawienie miliona wierszy bez indeksów i z nimi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41400" y="3229471"/>
            <a:ext cx="10375900" cy="898029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 marL="188595" indent="-188595">
              <a:lnSpc>
                <a:spcPts val="1957"/>
              </a:lnSpc>
              <a:buClr>
                <a:srgbClr val="38445A"/>
              </a:buClr>
              <a:buFont typeface="Arial"/>
              <a:buChar char="•"/>
            </a:pPr>
            <a:r>
              <a:rPr sz="1350" b="0" i="0" u="none">
                <a:solidFill>
                  <a:srgbClr val="38445A"/>
                </a:solidFill>
                <a:latin typeface="Arial"/>
              </a:rPr>
              <a:t>każdy INSERT, UPDATE i DELETE musi zaktualizować także wszystkie indeksy</a:t>
            </a:r>
          </a:p>
          <a:p>
            <a:pPr algn="l" marL="188595" indent="-188595">
              <a:lnSpc>
                <a:spcPts val="1957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350" b="0" i="0" u="none">
                <a:solidFill>
                  <a:srgbClr val="38445A"/>
                </a:solidFill>
                <a:latin typeface="Arial"/>
              </a:rPr>
              <a:t>zbędne indeksy spowalniają zapisy i zajmują pamięć RAM (bufor InnoDB)</a:t>
            </a:r>
          </a:p>
          <a:p>
            <a:pPr algn="l" marL="188595" indent="-188595">
              <a:lnSpc>
                <a:spcPts val="1957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350" b="0" i="0" u="none">
                <a:solidFill>
                  <a:srgbClr val="38445A"/>
                </a:solidFill>
                <a:latin typeface="Arial"/>
              </a:rPr>
              <a:t>indeksuj kolumny z </a:t>
            </a:r>
            <a:r>
              <a:rPr sz="1350" b="1" i="0" u="none">
                <a:solidFill>
                  <a:srgbClr val="38445A"/>
                </a:solidFill>
                <a:latin typeface="Arial"/>
              </a:rPr>
              <a:t>WHERE, JOIN, ORDER BY</a:t>
            </a:r>
            <a:r>
              <a:rPr sz="1350" b="0" i="0" u="none">
                <a:solidFill>
                  <a:srgbClr val="38445A"/>
                </a:solidFill>
                <a:latin typeface="Arial"/>
              </a:rPr>
              <a:t> w częstych zapytaniach — nie „wszystko na wszelki wypadek”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Bazy danych · Rok 2 · Lekcja 9 · Indeksy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C2410C"/>
                </a:solidFill>
                <a:latin typeface="Arial"/>
              </a:rPr>
              <a:t>FULLTEXT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Wyszukiwarka słów w tekście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5130800" cy="2306141"/>
          </a:xfrm>
          <a:prstGeom prst="roundRect">
            <a:avLst>
              <a:gd name="adj" fmla="val 330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653480"/>
            <a:ext cx="50800" cy="2306141"/>
          </a:xfrm>
          <a:prstGeom prst="rect">
            <a:avLst/>
          </a:prstGeom>
          <a:solidFill>
            <a:srgbClr val="C2410C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66800" y="1812230"/>
            <a:ext cx="4705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1" i="0" u="none">
                <a:solidFill>
                  <a:srgbClr val="C2410C"/>
                </a:solidFill>
                <a:latin typeface="Courier New"/>
              </a:rPr>
              <a:t>CREATE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200" b="1" i="0" u="none">
                <a:solidFill>
                  <a:srgbClr val="C2410C"/>
                </a:solidFill>
                <a:latin typeface="Courier New"/>
              </a:rPr>
              <a:t>FULLTEXT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200" b="1" i="0" u="none">
                <a:solidFill>
                  <a:srgbClr val="C2410C"/>
                </a:solidFill>
                <a:latin typeface="Courier New"/>
              </a:rPr>
              <a:t>INDEX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ft_nazwa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66800" y="2033191"/>
            <a:ext cx="4705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1" i="0" u="none">
                <a:solidFill>
                  <a:srgbClr val="C2410C"/>
                </a:solidFill>
                <a:latin typeface="Courier New"/>
              </a:rPr>
              <a:t>ON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produkty (nazwa);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66800" y="2254151"/>
            <a:ext cx="4705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66800" y="2475111"/>
            <a:ext cx="4705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1" i="0" u="none">
                <a:solidFill>
                  <a:srgbClr val="C2410C"/>
                </a:solidFill>
                <a:latin typeface="Courier New"/>
              </a:rPr>
              <a:t>SELECT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nazwa,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66800" y="2696071"/>
            <a:ext cx="4705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200" b="1" i="0" u="none">
                <a:solidFill>
                  <a:srgbClr val="C2410C"/>
                </a:solidFill>
                <a:latin typeface="Courier New"/>
              </a:rPr>
              <a:t>MATCH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(nazwa) </a:t>
            </a:r>
            <a:r>
              <a:rPr sz="1200" b="1" i="0" u="none">
                <a:solidFill>
                  <a:srgbClr val="C2410C"/>
                </a:solidFill>
                <a:latin typeface="Courier New"/>
              </a:rPr>
              <a:t>AGAINST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(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'monitor oled'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)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66800" y="2917031"/>
            <a:ext cx="4705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  </a:t>
            </a:r>
            <a:r>
              <a:rPr sz="1200" b="1" i="0" u="none">
                <a:solidFill>
                  <a:srgbClr val="C2410C"/>
                </a:solidFill>
                <a:latin typeface="Courier New"/>
              </a:rPr>
              <a:t>AS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trafnosc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66800" y="3137991"/>
            <a:ext cx="4705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1" i="0" u="none">
                <a:solidFill>
                  <a:srgbClr val="C2410C"/>
                </a:solidFill>
                <a:latin typeface="Courier New"/>
              </a:rPr>
              <a:t>FROM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produkty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6800" y="3358952"/>
            <a:ext cx="4705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1" i="0" u="none">
                <a:solidFill>
                  <a:srgbClr val="C2410C"/>
                </a:solidFill>
                <a:latin typeface="Courier New"/>
              </a:rPr>
              <a:t>WHERE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200" b="1" i="0" u="none">
                <a:solidFill>
                  <a:srgbClr val="C2410C"/>
                </a:solidFill>
                <a:latin typeface="Courier New"/>
              </a:rPr>
              <a:t>MATCH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(nazwa)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66800" y="3579912"/>
            <a:ext cx="4705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    </a:t>
            </a:r>
            <a:r>
              <a:rPr sz="1200" b="1" i="0" u="none">
                <a:solidFill>
                  <a:srgbClr val="C2410C"/>
                </a:solidFill>
                <a:latin typeface="Courier New"/>
              </a:rPr>
              <a:t>AGAINST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(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'monitor oled'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);</a:t>
            </a:r>
          </a:p>
        </p:txBody>
      </p:sp>
      <p:graphicFrame>
        <p:nvGraphicFramePr>
          <p:cNvPr id="15" name="Table 14"/>
          <p:cNvGraphicFramePr>
            <a:graphicFrameLocks noGrp="1"/>
          </p:cNvGraphicFramePr>
          <p:nvPr/>
        </p:nvGraphicFramePr>
        <p:xfrm>
          <a:off x="6248400" y="1653480"/>
          <a:ext cx="5130800" cy="1060449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3820616"/>
                <a:gridCol w="1310184"/>
              </a:tblGrid>
              <a:tr h="269081"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1" i="0" u="none">
                          <a:solidFill>
                            <a:srgbClr val="142033"/>
                          </a:solidFill>
                          <a:latin typeface="Arial"/>
                        </a:rPr>
                        <a:t>nazwa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C2410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1" i="0" u="none">
                          <a:solidFill>
                            <a:srgbClr val="142033"/>
                          </a:solidFill>
                          <a:latin typeface="Arial"/>
                        </a:rPr>
                        <a:t>trafnosc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C2410C"/>
                      </a:solidFill>
                    </a:lnB>
                    <a:noFill/>
                  </a:tcPr>
                </a:tc>
              </a:tr>
              <a:tr h="265906"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Monitor 32" OLED 240 Hz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1.872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62731"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Monitor 27" IPS 165 Hz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0.489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62731"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Monitor 24" biurowy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0.489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16" name="TextBox 15"/>
          <p:cNvSpPr txBox="1"/>
          <p:nvPr/>
        </p:nvSpPr>
        <p:spPr>
          <a:xfrm>
            <a:off x="6248400" y="2780605"/>
            <a:ext cx="51689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3 wiersze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6248400" y="3110805"/>
            <a:ext cx="5168900" cy="4445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50"/>
              </a:lnSpc>
            </a:pPr>
            <a:r>
              <a:rPr sz="1250" b="0" i="0" u="none">
                <a:solidFill>
                  <a:srgbClr val="38445A"/>
                </a:solidFill>
                <a:latin typeface="Arial"/>
              </a:rPr>
              <a:t>Wyniki są posortowane według trafności. Tryb </a:t>
            </a:r>
            <a:r>
              <a:rPr sz="1250" b="1" i="0" u="none">
                <a:solidFill>
                  <a:srgbClr val="38445A"/>
                </a:solidFill>
                <a:latin typeface="Arial"/>
              </a:rPr>
              <a:t>IN BOOLEAN MODE</a:t>
            </a:r>
            <a:r>
              <a:rPr sz="1250" b="0" i="0" u="none">
                <a:solidFill>
                  <a:srgbClr val="38445A"/>
                </a:solidFill>
                <a:latin typeface="Arial"/>
              </a:rPr>
              <a:t> pozwala pisać </a:t>
            </a:r>
            <a:r>
              <a:rPr sz="1250" b="1" i="0" u="none">
                <a:solidFill>
                  <a:srgbClr val="38445A"/>
                </a:solidFill>
                <a:latin typeface="Arial"/>
              </a:rPr>
              <a:t>'+laptop -pro'</a:t>
            </a:r>
            <a:r>
              <a:rPr sz="1250" b="0" i="0" u="none">
                <a:solidFill>
                  <a:srgbClr val="38445A"/>
                </a:solidFill>
                <a:latin typeface="Arial"/>
              </a:rPr>
              <a:t> (musi być „laptop”, nie może być „pro”).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Bazy danych · Rok 2 · Lekcja 9 · Indeksy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C2410C"/>
                </a:solidFill>
                <a:latin typeface="Arial"/>
              </a:rPr>
              <a:t>DO ZROBIENIA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Ćwiczenia w bazie sklep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1653480"/>
            <a:ext cx="342900" cy="2349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C2410C"/>
                </a:solidFill>
                <a:latin typeface="Arial"/>
              </a:rPr>
              <a:t>1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270000" y="1653480"/>
            <a:ext cx="9273084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Wygeneruj tabelę odwiedziny (skrypt demo.sql) i zmierz czas zapytania o jednego klienta przed i po CREATE INDEX.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12800" y="2029321"/>
            <a:ext cx="342900" cy="2349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C2410C"/>
                </a:solidFill>
                <a:latin typeface="Arial"/>
              </a:rPr>
              <a:t>2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270000" y="2029321"/>
            <a:ext cx="6596559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Sprawdź EXPLAIN dla zapytania z DATE(czas) i przepisz je tak, aby użyło indeksu.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12800" y="2405162"/>
            <a:ext cx="342900" cy="2349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C2410C"/>
                </a:solidFill>
                <a:latin typeface="Arial"/>
              </a:rPr>
              <a:t>3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270000" y="2405162"/>
            <a:ext cx="6817122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Utwórz indeks złożony (id_klienta, czas) i sprawdź, które z trzech zapytań go używają.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12800" y="2781002"/>
            <a:ext cx="342900" cy="2349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C2410C"/>
                </a:solidFill>
                <a:latin typeface="Arial"/>
              </a:rPr>
              <a:t>4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270000" y="2781002"/>
            <a:ext cx="5993805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Porównaj rozmiar danych i indeksów tabeli w information_schema.TABLES.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2800" y="3156843"/>
            <a:ext cx="342900" cy="2349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C2410C"/>
                </a:solidFill>
                <a:latin typeface="Arial"/>
              </a:rPr>
              <a:t>5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270000" y="3156843"/>
            <a:ext cx="8638977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Dodaj indeks FULLTEXT na nazwach produktów i wyszukaj produkty ze słowem „laptop”, ale bez słowa „pro”.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Bazy danych · Rok 2 · Lekcja 9 · Indeksy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C2410C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FFFFFF"/>
                </a:solidFill>
                <a:latin typeface="Arial"/>
              </a:rPr>
              <a:t>SPRAWDŹ SIĘ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FFFFFF"/>
                </a:solidFill>
                <a:latin typeface="Arial"/>
              </a:rPr>
              <a:t>Pytania na koniec lekcji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1678880"/>
            <a:ext cx="3937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FFFFFF"/>
                </a:solidFill>
                <a:latin typeface="Arial"/>
              </a:rPr>
              <a:t>1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346200" y="1710630"/>
            <a:ext cx="5819676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FFFFFF"/>
                </a:solidFill>
                <a:latin typeface="Arial"/>
              </a:rPr>
              <a:t>Dlaczego wyszukiwanie z indeksem jest szybsze od pełnego skanu?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12800" y="2129730"/>
            <a:ext cx="3937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FFFFFF"/>
                </a:solidFill>
                <a:latin typeface="Arial"/>
              </a:rPr>
              <a:t>2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346200" y="2161480"/>
            <a:ext cx="5353645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FFFFFF"/>
                </a:solidFill>
                <a:latin typeface="Arial"/>
              </a:rPr>
              <a:t>Na czym polega zasada lewego prefiksu w indeksie złożonym?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12800" y="2580580"/>
            <a:ext cx="3937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FFFFFF"/>
                </a:solidFill>
                <a:latin typeface="Arial"/>
              </a:rPr>
              <a:t>3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346200" y="2612330"/>
            <a:ext cx="6752134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FFFFFF"/>
                </a:solidFill>
                <a:latin typeface="Arial"/>
              </a:rPr>
              <a:t>Dlaczego WHERE DATE(czas) = … nie korzysta ze zwykłego indeksu na czas?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12800" y="3031430"/>
            <a:ext cx="3937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FFFFFF"/>
                </a:solidFill>
                <a:latin typeface="Arial"/>
              </a:rPr>
              <a:t>4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346200" y="3063180"/>
            <a:ext cx="3744317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FFFFFF"/>
                </a:solidFill>
                <a:latin typeface="Arial"/>
              </a:rPr>
              <a:t>Jakie są koszty posiadania wielu indeksów?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2800" y="6146800"/>
            <a:ext cx="10604500" cy="3556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FFFFFF"/>
                </a:solidFill>
                <a:latin typeface="Arial"/>
              </a:rPr>
              <a:t>Źródła: dokumentacja MySQL 9.7: How MySQL Uses Indexes, Multiple-Column Indexes, Full-Text Search Functions; MariaDB KB: Getting Started with Indexes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Bazy danych 2.09: Indeksy</dc:title>
  <dc:subject/>
  <dc:creator>Damian Radzik</dc:creator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