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Stan na październik 2026: aktualna wersja WordPressa to 7.1.3 (wydana 6 października 2026; tylko najnowsze wydanie z serii 7.1 jest uznawane za bezpieczne). Zalecane: PHP 8.3+, MariaDB 10.11+ lub MySQL 8.0+. Wszystkie zrzuty to prawdziwy WordPress 7.1.3 zainstalowany lokalnie z bazą MariaDB 10.11 (domyślny motyw Twenty Twenty-Five). Panel jest po angielsku, bo środowisko testowe nie miało dostępu do pakietów językowych — w szkole przy instalacji wybieramy „Polski” i menu będzie po polsku (Kokpit, Wpisy, Strony, Wygląd, Wtyczki, Użytkownicy).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WordPress jest open source (licencja GPL) — można go pobrać i postawić na własnym serwerze. Usługa hostowana WordPress.com to co innego niż oprogramowanie z wordpress.org. Pytanie do klasy: jakie strony znacie, które mogą być zrobione na CMS?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XAMPP root bez hasła wystarcza tylko lokalnie. Prefiks tabel wp_ można zmienić, gdy w jednej bazie ma działać kilka instalacji. WP_DEBUG ustawiamy na true tylko podczas tworzenia motywu lub wtyczki — na serwerze produkcyjnym zawsze false.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zapytania SELECT ID, post_title, post_type, post_status FROM wp_posts z instalacji testowej (pominięto automatyczny szkic edytora). Wpisy 1–3 tworzy instalator. Wniosek dla lekcji baz danych: elastyczny, ale nie w pełni znormalizowany schemat — za to jeden model dla każdego rodzaju treści.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zrzucie panel po angielsku (środowisko testowe bez pakietu językowego); po polsku Dashboard to Kokpit. Pokazać uczniom na żywo: zmiana tytułu witryny w Ustawienia → Ogólne i natychmiastowy efekt na froncie.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Typowy błąd: dodawanie „Kontakt” jako wpisu — trafia wtedy na listę aktualności i ma datę. Szkice, zaplanowane publikacje i kosz działają w obu typach.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Edytor blokowy (dawniej projekt Gutenberg) jest domyślny od WordPressa 5.0. Komentarze &lt;!-- wp:… --&gt; są niewidoczne dla przeglądarki, a edytor odtwarza z nich bloki. Zawartość kolumny post_content odczytano prosto z bazy instalacji testowej.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Motyw Twenty Twenty-Five jest domyślnym motywem w instalacji testowej 7.1.3. Ostrzec: „darmowe” wersje płatnych motywów z przypadkowych stron często zawierają złośliwy kod. Motyw to też kod PHP — wykonuje się na serwerze z pełnymi uprawnieniami.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Większość zgłaszanych luk bezpieczeństwa w ekosystemie WordPressa dotyczy wtyczek i motywów, a nie samego rdzenia. Nieużywane wtyczki usuwamy, a nie tylko dezaktywujemy. W świeżej instalacji z repozytorium testowego była tylko przykładowa wtyczka Hello Dolly.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Liczby uprawnień (capabilities) policzono w instalacji testowej funkcją wp_roles(). To ta sama idea co GRANT w bazach danych (lekcja o uprawnieniach) i kontrola dostępu z lekcji 2.11. Konta redaktor_ola i autor_kuba utworzono na potrzeby zrzutu.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Przed dużą aktualizacją zawsze kopia. W wp-config.php można wyłączyć edytor plików w panelu: define('DISALLOW_FILE_EDIT', true); — wtedy nawet przejęte konto administratora nie zmieni kodu motywu z przeglądarki.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WordPress ma wbudowane REST API (adres /wp-json/wp/v2/posts) — można pobrać z niego wpisy przez fetch, jak w lekcjach 2.03 i 2.13. Pytanie do klasy: co wybierzecie dla szkolnej strony z aktualnościami, a co dla systemu zapisów na zajęcia?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4 dobrze pokazuje kontrolę dostępu: Autor nie widzi Wtyczek, Wyglądu ani Ustawień. Zad. 5 przyda się w lekcji 2.18 przy przenoszeniu witryny na hosting.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Odp. 5: pliki (przede wszystkim wp-content i wp-config.php) oraz baza danych.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17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CMS WordPress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Instalacja na XAMPP, panel administracyjny, wpisy i strony, edytor blokowy, motywy, wtyczki, role, kopie i aktualizacje — i kiedy CMS, a kiedy własna aplikacja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WPROWADZENIE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Czym jest CMS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Content Management System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system zarządzania treścią: strona, którą redaguje się w przeglądarce, bez znajomości HTML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Dwie części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front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strona dla odwiedzających;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panel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(wp-admin) — dla redaktorów i administratora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Pod spodem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to zwykła aplikacja PHP + MySQL/MariaDB — dokładnie technologie z tego roku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812800" y="3276302"/>
          <a:ext cx="10566400" cy="120967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35932"/>
                <a:gridCol w="8030468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CMS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Charakterystyka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WordPress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najpopularniejszy; blogi, firmy, sklepy (WooCommerce); ogromna liczba motywów i wtyczek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Joomla, Drupal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PHP; Drupal częsty w dużych portalach i administracji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CMS „headless”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panel i API (JSON), wygląd robi osobny front-end, np. w React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17 · WordPress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INSTALACJA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WordPress na XAMPP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Pobierz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66230"/>
            <a:ext cx="203835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archiwum z pl.wordpress.org, rozpakuj do htdocs/sklep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208567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Baza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66230"/>
            <a:ext cx="203835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w phpMyAdmin utwórz pustą bazę, np. sklep_wp (utf8mb4)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208567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Kreator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66230"/>
            <a:ext cx="2038350" cy="591443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localhost/sklep — język, dane bazy, tytuł, konto administratora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208567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Gotowe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66230"/>
            <a:ext cx="203835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front: localhost/sklep, panel: localhost/sklep/wp-admin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3057723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wp-config.php (tworzy go kreator)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12800" y="3299023"/>
            <a:ext cx="5130800" cy="1985962"/>
          </a:xfrm>
          <a:prstGeom prst="roundRect">
            <a:avLst>
              <a:gd name="adj" fmla="val 383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812800" y="3299023"/>
            <a:ext cx="50800" cy="19859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1054100" y="344507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define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'DB_NAME'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'sklep_wp'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);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54100" y="365680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define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'DB_USER'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'root'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);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54100" y="386853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define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'DB_PASSWORD'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);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54100" y="4080272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define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'DB_HOST'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);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54100" y="4292005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define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'DB_CHARSET'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'utf8mb4'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);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54100" y="4503738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54100" y="471547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$table_prefix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'wp_'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54100" y="492720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define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'WP_DEBUG'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false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);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77000" y="3057723"/>
            <a:ext cx="4940300" cy="11096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login administratora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inny niż admin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i silne hasło (lekcja 2.09)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 hostingu: osobny użytkownik bazy z hasłem, nigdy root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wp-config.php zawiera też unikalne klucze bezpieczeństwa (salts) — generuje je kreator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17 · WordPress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POD MASKĄ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Baza danych WordPressa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SHOW TABLES — 12 tabel po instalacji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1587897"/>
          </a:xfrm>
          <a:prstGeom prst="roundRect">
            <a:avLst>
              <a:gd name="adj" fmla="val 47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587897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wp_commentmeta      wp_postmeta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6526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wp_comments         wp_posts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6996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wp_links            wp_term_relationships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88729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wp_options          wp_term_taxonomy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00462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wp_usermeta         wp_termmeta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12195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wp_users            wp_terms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812800" y="3635077"/>
          <a:ext cx="5130800" cy="184864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10369"/>
                <a:gridCol w="2462808"/>
                <a:gridCol w="1026120"/>
                <a:gridCol w="1231503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ID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post_title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post_type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post_status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Hello world!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post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publish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Sample Page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page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publish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Privacy Policy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page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draft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Nowa dostawa myszek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post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publish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Godziny otwarcia w święta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post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publish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Kontakt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page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publish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477000" y="1653480"/>
            <a:ext cx="4940300" cy="142517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wpisy, strony, a nawet menu i zapisane wersje to wiersze w jednej tabeli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wp_posts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rodzaj w kolumnie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post_type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dodatkowe pola: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wp_postmeta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(klucz–wartość)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kategorie i tagi: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wp_terms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+ tabele powiązań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ustawienia witryny: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wp_options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(np. siteurl, template)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17 · WordPress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PANEL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Kokpit (Dashboard)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76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Kokpit WordPress 7.1.3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727700" cy="3587750"/>
          </a:xfrm>
          <a:prstGeom prst="roundRect">
            <a:avLst>
              <a:gd name="adj" fmla="val 2123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19150" y="1901130"/>
            <a:ext cx="571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920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1073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2255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428750" y="1964630"/>
            <a:ext cx="500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517650" y="1977330"/>
            <a:ext cx="486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localhost/sklep/wp-admin/</a:t>
            </a:r>
          </a:p>
        </p:txBody>
      </p:sp>
      <p:pic>
        <p:nvPicPr>
          <p:cNvPr id="12" name="Picture 1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2231330"/>
            <a:ext cx="5715000" cy="32448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617222" y="1653480"/>
            <a:ext cx="3800078" cy="20701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menu po lewej: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Wpisy, Media, Strony, Komentarze, Wygląd, Wtyczki, Użytkownicy, Narzędzia, Ustawienia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zawartość menu zależy od roli zalogowanej osoby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Ustawienia → Bezpośrednie odnośniki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: ładne adresy (/kontakt zamiast ?page_id=7)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Ustawienia → Czytanie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: strona główna jako lista wpisów albo wybrana strona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17 · WordPress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TREŚĆ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Wpisy a strony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24586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33996"/>
                <a:gridCol w="1898352"/>
                <a:gridCol w="1898452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Wpis (post)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Strona (page)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aktualność, artykuł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Kontakt, O nas, Regulamin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data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ważna, sortowanie od najnowszych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nieistotna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kategorie, tagi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hierarchia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strony nadrzędne i podstrony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gdzie widać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lista wpisów, archiwa, RSS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menu nawigacji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Wpisy → Wszystkie wpisy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48400" y="1894780"/>
            <a:ext cx="4838700" cy="3086100"/>
          </a:xfrm>
          <a:prstGeom prst="roundRect">
            <a:avLst>
              <a:gd name="adj" fmla="val 246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localhost/sklep/wp-admin/edit.php</a:t>
            </a:r>
          </a:p>
        </p:txBody>
      </p:sp>
      <p:pic>
        <p:nvPicPr>
          <p:cNvPr id="13" name="Picture 1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27432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17 · WordPress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EDYTOR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Edytor blokowy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511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Edycja strony Kontakt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473700" cy="3448050"/>
          </a:xfrm>
          <a:prstGeom prst="roundRect">
            <a:avLst>
              <a:gd name="adj" fmla="val 220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19150" y="1901130"/>
            <a:ext cx="5461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920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1073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2255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428750" y="1964630"/>
            <a:ext cx="4749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517650" y="1977330"/>
            <a:ext cx="4610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localhost/sklep/wp-admin/post.php</a:t>
            </a:r>
          </a:p>
        </p:txBody>
      </p:sp>
      <p:pic>
        <p:nvPicPr>
          <p:cNvPr id="12" name="Picture 1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2231330"/>
            <a:ext cx="5461000" cy="31051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591300" y="1653480"/>
            <a:ext cx="48260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Ta sama strona w kolumnie post_content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591300" y="1894780"/>
            <a:ext cx="4787900" cy="1367036"/>
          </a:xfrm>
          <a:prstGeom prst="roundRect">
            <a:avLst>
              <a:gd name="adj" fmla="val 557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591300" y="1894780"/>
            <a:ext cx="50800" cy="1367036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845300" y="2053530"/>
            <a:ext cx="43624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&lt;!-- wp:heading --&gt;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45300" y="2228453"/>
            <a:ext cx="43624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&lt;h2 class="wp-block-heading"&gt;Napisz do nas&lt;/h2&gt;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45300" y="2403376"/>
            <a:ext cx="43624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&lt;!-- /wp:heading --&gt;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45300" y="2578298"/>
            <a:ext cx="43624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&lt;!-- wp:paragraph --&gt;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45300" y="2753221"/>
            <a:ext cx="43624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&lt;p&gt;ul. Szkolna 1, tel. 123 456 789&lt;/p&gt;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45300" y="2928144"/>
            <a:ext cx="43624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&lt;!-- /wp:paragraph --&gt;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19900" y="3414216"/>
            <a:ext cx="4597400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każdy akapit, nagłówek, obraz to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blok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; „+” dodaje nowy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bloki zapisywane jako zwykły HTML z komentarzami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wp: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wzorce (patterns) — gotowe układy z wielu bloków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17 · WordPress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WYGLĄD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Motywy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511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Front witryny — motyw Twenty Twenty-Five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473700" cy="3448050"/>
          </a:xfrm>
          <a:prstGeom prst="roundRect">
            <a:avLst>
              <a:gd name="adj" fmla="val 220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19150" y="1901130"/>
            <a:ext cx="5461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920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1073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2255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428750" y="1964630"/>
            <a:ext cx="4749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517650" y="1977330"/>
            <a:ext cx="4610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localhost/sklep/</a:t>
            </a:r>
          </a:p>
        </p:txBody>
      </p:sp>
      <p:pic>
        <p:nvPicPr>
          <p:cNvPr id="12" name="Picture 1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2231330"/>
            <a:ext cx="5461000" cy="31051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819900" y="1653480"/>
            <a:ext cx="4597400" cy="183991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motyw = szablony + style; zmiana motywu nie usuwa treści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motywy blokowe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: cały układ (nagłówek, stopka, szablony) edytuje się w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Wygląd → Edytor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własne zmiany w cudzym motywie — w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motywie potomnym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(child theme), inaczej znikną po aktualizacji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źródło: katalog na wordpress.org; płatne tylko od sprawdzonych autorów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17 · WordPress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ROZSZERZENIA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Wtyczki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511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Wtyczki zainstalowane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473700" cy="3448050"/>
          </a:xfrm>
          <a:prstGeom prst="roundRect">
            <a:avLst>
              <a:gd name="adj" fmla="val 220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19150" y="1901130"/>
            <a:ext cx="5461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920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1073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2255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428750" y="1964630"/>
            <a:ext cx="4749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517650" y="1977330"/>
            <a:ext cx="4610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localhost/sklep/wp-admin/plugins.php</a:t>
            </a:r>
          </a:p>
        </p:txBody>
      </p:sp>
      <p:pic>
        <p:nvPicPr>
          <p:cNvPr id="12" name="Picture 1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2231330"/>
            <a:ext cx="5461000" cy="310515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6591300" y="1653480"/>
            <a:ext cx="4787900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800850" y="1837630"/>
            <a:ext cx="44069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Do czego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00850" y="2144911"/>
            <a:ext cx="44069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formularze kontaktowe, sklep (WooCommerce), SEO, kopie zapasowe, wielojęzyczność, cache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591300" y="2908102"/>
            <a:ext cx="4787900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800850" y="3092252"/>
            <a:ext cx="44069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Jak wybierać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00850" y="3399532"/>
            <a:ext cx="44069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aktualizowana w ostatnich miesiącach, zgodna z bieżącą wersją, dużo instalacji i dobre oceny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591300" y="4162723"/>
            <a:ext cx="4787900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800850" y="4346873"/>
            <a:ext cx="44069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Zasada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00850" y="4654153"/>
            <a:ext cx="44069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minimum wtyczek: każda to cudzy kod PHP, możliwa luka i spowolnienie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17 · WordPress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UŻYTKOWNICY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Użytkownicy i role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1" cy="254039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496219"/>
                <a:gridCol w="2712641"/>
                <a:gridCol w="921941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Rola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Może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Uprawnień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5462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Administrator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wszystko: wtyczki, motywy, użytkownicy, ustawienia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Redaktor (Editor)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publikować i edytować wszystkie wpisy i strony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Autor (Author)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publikować własne wpisy, dodawać media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Współtwórca (Contributor)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pisać własne wpisy, bez publikacji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Subskrybent (Subscriber)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czytać i edytować swój profil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Użytkownicy z rolami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48400" y="1894780"/>
            <a:ext cx="4457700" cy="2870200"/>
          </a:xfrm>
          <a:prstGeom prst="roundRect">
            <a:avLst>
              <a:gd name="adj" fmla="val 265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localhost/sklep/wp-admin/users.php</a:t>
            </a:r>
          </a:p>
        </p:txBody>
      </p:sp>
      <p:pic>
        <p:nvPicPr>
          <p:cNvPr id="13" name="Picture 1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25273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6248400" y="4917380"/>
            <a:ext cx="5130800" cy="947341"/>
          </a:xfrm>
          <a:prstGeom prst="roundRect">
            <a:avLst>
              <a:gd name="adj" fmla="val 8043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248400" y="4917380"/>
            <a:ext cx="50800" cy="94734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02400" y="50697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5285680"/>
            <a:ext cx="47117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Najmniejsze uprawnienia: osoba pisząca aktualności dostaje rolę Autor, nie Administrator.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17 · WordPress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UTRZYMANIE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Kopie zapasowe, aktualizacje, bezpieczeństwo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564580"/>
          </a:xfrm>
          <a:prstGeom prst="roundRect">
            <a:avLst>
              <a:gd name="adj" fmla="val 649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Kopia = pliki + baza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8890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katalog wp-content (motywy, wtyczki, uploads) i eksport bazy (phpMyAdmin / mysqldump lub wtyczka). Trzymana poza serwerem.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564580"/>
          </a:xfrm>
          <a:prstGeom prst="roundRect">
            <a:avLst>
              <a:gd name="adj" fmla="val 649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Test przywracania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kopia, której nie dało się przywrócić, nie istnieje — sprawdź na kopii testowej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564580"/>
          </a:xfrm>
          <a:prstGeom prst="roundRect">
            <a:avLst>
              <a:gd name="adj" fmla="val 649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Aktualizacje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rdzeń, motywy i wtyczki; drobne wydania bezpieczeństwa rdzenia instalują się automatycznie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472061"/>
            <a:ext cx="3420566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65621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Konta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963491"/>
            <a:ext cx="3039566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silne hasła, uwierzytelnianie dwuskładnikowe (wtyczka), brak wspólnego konta admin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3472061"/>
            <a:ext cx="3420566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65621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Serwer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963491"/>
            <a:ext cx="3039566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HTTPS, aktualne PHP, osobny użytkownik bazy, uprawnienia plików bez zapisu tam, gdzie niepotrzebny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3472061"/>
            <a:ext cx="3420566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65621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Porządek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963491"/>
            <a:ext cx="3039566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usuwaj nieużywane wtyczki i motywy; WP_DEBUG=false na produkcji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17 · WordPress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DECYZJA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CMS czy własna aplikacja?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283200"/>
                <a:gridCol w="5283200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Wybierz CMS, gdy…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Wybierz własną aplikację (PHP/Laravel/React), gdy…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treścią zarządzają osoby nietechniczne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logika jest nietypowa (rezerwacje, oceny, obliczenia)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to strona firmowa, blog, prosty sklep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potrzebna jest pełna kontrola nad bazą i wydajnością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liczy się szybkie uruchomienie i niski koszt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aplikacja ma API dla aplikacji mobilnej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wystarczą gotowe motywy i wtyczki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wymagania bezpieczeństwa wykluczają cudze wtyczki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507284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507284"/>
            <a:ext cx="50800" cy="9828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65968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875584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Na egzaminie INF.03 nie ma WordPressa — piszesz HTML, CSS, JS i PHP sam. W pracy często spotkasz oba światy, także razem (WordPress jako „headless” CMS z REST API).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17 · WordPress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18611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Zainstaluj WordPress na XAMPP (baza utf8mb4, język polski, własny login administratora).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37989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strony „O nas” i „Kontakt”, trzy wpisy w kategorii „Aktualności” i dodaj strony do menu.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597753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Włącz ładne odnośniki i ustaw stronę „O nas” jako statyczną stronę główną.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695622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użytkownika z rolą Autor, zaloguj się na niego i sprawdź, czego nie widzi w menu.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54191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Wykonaj kopię: eksport bazy w phpMyAdmin + spakowany wp-content; opisz, jak ją przywrócić.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17 · WordPress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638671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jest CMS i z jakich dwóch części składa się witryna na WordPressie?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266362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wpis od strony?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703738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Jakie informacje zawiera wp-config.php i dlaczego jest ważny dla bezpieczeństwa?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70155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warto ograniczać liczbę wtyczek?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475744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Z czego składa się pełna kopia zapasowa WordPressa?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wordpress.org (dokumentacja, wymagania, wydania), developer.wordpress.org, MDN, php.net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2.17 CMS WordPress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