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Pierwsza lekcja serii o urządzeniach wejściowych i wskazujących. Najważniejsze nowości od starej prezentacji: przełączniki magnetyczne (Hall effect) z regulowanym punktem aktywacji, hot-swap i firmware QMK/VIA.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Dlatego ta sama klawiatura może pisać „z” albo „y” — zależy od układu wybranego w systemie, nie od nadruku na klawiszu.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Dawniej klawiatury łączono też przez DIN-5 (AT). PS/2 bywa nadal ceniony za brak ograniczeń liczby jednocześnie wciśniętych klawiszy w starych implementacjach USB.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Podział ze starej prezentacji (mechaniczne, stykowe, bezstykowe, ekranowe) — tu w wersji praktycznej. Klawiatury ekranowe omawiamy przy ekranach dotykowych.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Membrana: kopułka dociska górną folię przez otwór w przekładce i zwiera ścieżki. Mechaniczny: występ trzpienia odsuwa ruchomą blaszkę — po wciśnięciu blaszka dotyka nieruchomej i zamyka obwód, a sprężyna oddaje klawisz.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Kolory przełączników są umowne i różnią się między producentami. Warto przynieść tester przełączników — uczniowie sami poczują różnicę.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Ze starej prezentacji: próg aktywacji i skok to dwa różne parametry — w klawiaturach magnetycznych pierwszy można ustawić programowo dla każdego klawisza.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Klawiatury magnetyczne (Wooting, a później wielu producentów) stały się w latach 2024–2026 standardem wśród klawiatur do gier e-sportowych.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definiowała antighosting jako liczbę klawiszy wciśniętych naraz — dokładniej mówi o tym rollover (KRO). Antyghosting to diody lub układ matrycy zapobiegający fałszywym klawiszom.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Układ „polski maszynistki” (QWERTZ) jest dostępny w Windows, ale praktycznie nikt go nie używa. Blok numeryczny często pomija się, by zmniejszyć klawiaturę i cenę.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Dla programistów: QMK to firmware w C — można zbudować własną klawiaturę z mikrokontrolerem (np. RP2040) i napisać jej oprogramowanie.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Szybki test sprawności klawiatury: strony z testerem klawiszy w przeglądarce (keyboard tester) — pokazują też ghosting i rollover.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prawy Alt (AltGr) + litera, np. AltGr + a = 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Urządzenia wejściowe · Lekcja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616200"/>
            <a:ext cx="60071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Klawiatura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6195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Od membrany do przełączników magnetycznych — budowa, parametry i układy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Czym jest klawiatura?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520"/>
              </a:lnSpc>
            </a:pPr>
            <a:r>
              <a:rPr sz="1800" b="0" i="0" u="none">
                <a:solidFill>
                  <a:srgbClr val="142033"/>
                </a:solidFill>
                <a:latin typeface="Arial"/>
              </a:rPr>
              <a:t>Uporządkowany zestaw klawiszy do wprowadzania danych i sterowania urządzeniem. Wewnątrz: </a:t>
            </a:r>
            <a:r>
              <a:rPr sz="1800" b="1" i="0" u="none">
                <a:solidFill>
                  <a:srgbClr val="1D5FD0"/>
                </a:solidFill>
                <a:latin typeface="Arial"/>
              </a:rPr>
              <a:t>matryca klawiszy</a:t>
            </a:r>
            <a:r>
              <a:rPr sz="1800" b="0" i="0" u="none">
                <a:solidFill>
                  <a:srgbClr val="142033"/>
                </a:solidFill>
                <a:latin typeface="Arial"/>
              </a:rPr>
              <a:t> i mikrokontroler, który ją skanuje i wysyła kody do komputera.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819202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47750" y="3028752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Matryca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311327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Klawisze połączone w wiersze i kolumny — kontroler sprawdza je setki lub tysiące razy na sekundę.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2819202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37584" y="3028752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Kody klawiszy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7584" y="3311327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Klawiatura wysyła numer klawisza (scan code), a system zamienia go na znak według wybranego układu.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992467" y="2819202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227417" y="3028752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HID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7417" y="3311327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Klawiatury USB i Bluetooth to urządzenia klasy HID — działają bez dodatkowych sterowników.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1 · Klawiatura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POŁĄCZENIE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Interfejsy klawiatur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4064000"/>
                <a:gridCol w="3708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Interfejs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Stan dziś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PS/2 (mini-DIN 6)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przerwania sprzętowe, pełny NKRO, brak hot-plug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rzadkość — czasem na płytach głównych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USB (HID)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standard, zasilanie z portu, polling 125–8000 Hz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najpopularniejszy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2,4 GHz (odbiornik USB)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niskie opóźnienie, odbiornik w porcie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klawiatury bezprzewodowe dla graczy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Bluetooth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bez odbiornika, wiele urządzeń (przełączanie)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biuro, tablety, telefony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1 · Klawiatura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działa klawisz?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4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02000"/>
                <a:gridCol w="4064000"/>
                <a:gridCol w="3200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Zasada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Membranowa (gumowa kopułka)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kopułka dociska ścieżki na foliach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tania, cicha, mniej precyzyjna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Nożycowa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membrana + mechanizm nożycowy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laptopy, niski profil, stabilny klawisz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Mechaniczna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osobny przełącznik ze sprężyną dla każdego klawisza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trwała, precyzyjna, różne odczucia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Optyczna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trzpień przerywa wiązkę światła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styków, bardzo szybka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Magnetyczna (Hall effect)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czujnik mierzy położenie magnesu w trzpieniu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regulowany punkt aktywacji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Pojemnościowa, kontaktronowa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zmiana pojemności / zwarcie przez magnes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historyczne lub niszowe (np. Topre)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1 · Klawiatura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Membrana kontra przełącznik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81600" cy="3609975"/>
          </a:xfrm>
          <a:prstGeom prst="roundRect">
            <a:avLst>
              <a:gd name="adj" fmla="val 281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58591"/>
            <a:ext cx="298063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Membranowa (gumowa kopułka)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600" y="2379266"/>
            <a:ext cx="4572000" cy="228600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1917105" y="477956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2145705" y="4766866"/>
            <a:ext cx="118179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gumowa kopułka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467199" y="477956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3695799" y="4766866"/>
            <a:ext cx="1232297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folie ze ścieżkami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548136" y="513516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9B0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2776736" y="5122466"/>
            <a:ext cx="152042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przekładka z otworem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97600" y="1874441"/>
            <a:ext cx="5181600" cy="3609975"/>
          </a:xfrm>
          <a:prstGeom prst="roundRect">
            <a:avLst>
              <a:gd name="adj" fmla="val 281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32550" y="2058591"/>
            <a:ext cx="2769295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Mechaniczna (przełącznik MX)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2400" y="2379266"/>
            <a:ext cx="4572000" cy="2286000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6937871" y="477956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AD8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166471" y="4766866"/>
            <a:ext cx="49559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trzpień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801769" y="477956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8792A2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030369" y="4766866"/>
            <a:ext cx="65653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sprężyna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826599" y="477956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D9A520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055199" y="4766866"/>
            <a:ext cx="90199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blaszki styku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10096897" y="477956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3E9B63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10325497" y="4766866"/>
            <a:ext cx="3515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PCB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1 · Klawiatura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MECHANICZNE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Przełączniki mechaniczne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449116"/>
          </a:xfrm>
          <a:prstGeom prst="roundRect">
            <a:avLst>
              <a:gd name="adj" fmla="val 414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794000" cy="1016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1634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linear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4047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Liniowe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7750" y="36873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Płynny ruch bez wyczuwalnego progu — lubiane przez graczy (np. „red”).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402634" y="1874441"/>
            <a:ext cx="3386634" cy="2449116"/>
          </a:xfrm>
          <a:prstGeom prst="roundRect">
            <a:avLst>
              <a:gd name="adj" fmla="val 414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794000" cy="1016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37584" y="31634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tactile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37584" y="34047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Taktylne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37584" y="36873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Wyczuwalny garb w momencie aktywacji — dobre do pisania („brown”).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992467" y="1874441"/>
            <a:ext cx="3386634" cy="2449116"/>
          </a:xfrm>
          <a:prstGeom prst="roundRect">
            <a:avLst>
              <a:gd name="adj" fmla="val 414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794000" cy="1016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227417" y="31634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clicky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27417" y="34047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Klikające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27417" y="36873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Garb i słyszalne kliknięcie („blue”) — głośne, nie do pracowni.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4628356"/>
            <a:ext cx="4340721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Oś pozioma: skok klawisza (0–4 mm) · oś pionowa: siła nacisku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369421" y="464105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5598021" y="4628356"/>
            <a:ext cx="184199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punkt aktywacji (ok. 2 mm)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12800" y="5110956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812800" y="5110956"/>
            <a:ext cx="38100" cy="51812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1079500" y="5263356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Hot-swap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: przełączniki wymienia się bez lutowania. Popularny standard trzpienia to MX (krzyżak) — pasują do niego tysiące nakładek.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1 · Klawiatura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PARAMETRY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Skok, aktywacja i siła nacisku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442641"/>
          </a:xfrm>
          <a:prstGeom prst="roundRect">
            <a:avLst>
              <a:gd name="adj" fmla="val 70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D5FD0"/>
                </a:solidFill>
                <a:latin typeface="Arial"/>
              </a:rPr>
              <a:t>ok. 4 mm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pełny skok klawisza mechanicznego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442641"/>
          </a:xfrm>
          <a:prstGeom prst="roundRect">
            <a:avLst>
              <a:gd name="adj" fmla="val 70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62984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D5FD0"/>
                </a:solidFill>
                <a:latin typeface="Arial"/>
              </a:rPr>
              <a:t>ok. 2 mm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2984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typowy punkt aktywacji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442641"/>
          </a:xfrm>
          <a:prstGeom prst="roundRect">
            <a:avLst>
              <a:gd name="adj" fmla="val 70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52817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D5FD0"/>
                </a:solidFill>
                <a:latin typeface="Arial"/>
              </a:rPr>
              <a:t>0,1–4 mm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52817" y="2655491"/>
            <a:ext cx="29040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regulowana aktywacja w klawiaturach magnetycznych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62188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47750" y="383143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Skok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7750" y="411400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Maksymalna odległość, na jaką wciśniemy klawisz. Laptopy: ok. 1–1,5 mm.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402634" y="362188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637584" y="383143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Punkt aktywacji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37584" y="411400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Odległość, przy której klawisz zostaje zarejestrowany.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92467" y="362188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227417" y="383143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Siła nacisku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27417" y="411400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Np. 45 g — lżejsze szybsze, cięższe zapobiegają przypadkowym wciśnięciom.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1 · Klawiatura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Klawiatury magnetyczne i Rapid Trigger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Hall effect / TMR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Czujnik mierzy położenie magnesu analogowo — klawiatura wie, jak głęboko jest wciśnięty klawisz.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Rapid Trigger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Klawisz zwalnia się, gdy tylko zacznie wracać do góry — szybsze reakcje w grach FPS.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Klawisz analogowy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Płynne sterowanie jak gałką pada — np. powolne skradanie się postaci.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7314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Kontrowersja: funkcje typu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SOCD / Snap Tap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(automatyczne rozstrzyganie dwóch przeciwnych klawiszy) Valve uznało w CS2 za niedozwolone (2024).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1 · Klawiatura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PARAMETRY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Ghosting, rollover i polling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75000"/>
                <a:gridCol w="7391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Pojęcie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Ghosting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rejestrowanie klawisza, którego nie wciśnięto — efekt połączeń w matrycy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Blokowanie (jamming)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klawisz niezarejestrowany, gdy wciśniętych jest kilka innych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n-Key Rollover (NKRO)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każda kombinacja klawiszy jest rozpoznana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6KRO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6 klawiszy + modyfikatory — ograniczenie trybu zgodności USB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Polling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często klawiatura raportuje: 1000 Hz = co 1 ms, 8000 Hz = co 0,125 ms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1 · Klawiatura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UKŁADY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Układy i rozmiary klawiatur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Układ klawiszy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QWERTY, QWERTZ (Niemcy), AZERTY (Francja), Dvorak, Colemak. W Polsce: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Polski (programisty)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z polskimi znakami przez prawy Alt.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ANSI i ISO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Różny kształt Enter i lewego Shift. W Polsce najczęściej ANSI (amerykański).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Rozmiary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Pełna (100%), TKL (bez bloku numerycznego, ok. 80%), 75%, 65%, 60% — mniej miejsca, więcej miejsca na mysz.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1 · Klawiatura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FUNKCJE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Dodatkowe funkcje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Podświetlenie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Jednolite, strefowe, RGB per klawisz. Sterowane programem lub firmware.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Makra i warstwy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Jeden klawisz wykonuje sekwencję; klawisz Fn przełącza warstwy funkcji.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Firmware QMK / VIA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Otwarte oprogramowanie klawiatur: przemapowanie każdego klawisza z poziomu przeglądarki.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Ergonomia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Klawiatury dzielone (split), ortolinearne, z podpórką pod nadgarstki, wyspowe klawisze w laptopach.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1 · Klawiatura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Konserwacja i ergonomia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Czystość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Klawiatura bywa brudniejsza niż deska klozetowa — czyścimy alkoholem izopropylowym, nakładki można zdjąć.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Rozlany płyn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Odłącz natychmiast, odwróć, wysusz. Słodkie napoje wymagają rozebrania i umycia.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Postawa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Nadgarstki proste, łokcie ok. 90°, klawiatura na wysokości łokci — mniejsze ryzyko zespołu cieśni nadgarstka.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1 · Klawiatura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9CC8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99318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klawiatura membranowa od mechanicznej?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38973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to jest Rapid Trigger i jakiej klawiatury wymaga?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175339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oznacza NKRO?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20975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wpisać polskie znaki w układzie programisty?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materiały producentów (Cherry, Wooting), dokumentacja QMK, Valve (CS2)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Wejście 1: Klawiatura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