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PCI i AGP w skrócie, potem PCI Express od 1.0 do 8.0, zasilanie (w tym 12V-2x6) i wyjścia obrazu. Nawiązanie do lekcji o technologiach NVIDIA, AMD i Intel.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Wniosek z tabeli: przez 40 lat przepustowość wzrosła ok. 30 000 razy. Przełomem było przejście z magistral równoległych na szeregowe łącza punkt–punkt.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Złącze PCI ma 62 styki z każdej strony (64-bitowe — o 32 więcej). Klucz w gnieździe odróżnia karty 5 V i 3,3 V. PCI-X było wstecznie zgodne z PCI, ale nie z PCI Express.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AGP powstało, bo pamięć VRAM była droga, a PCI za wolne na przesyłanie tekstur. Przewaga nad PCI była widoczna dopiero w grach z dużymi teksturami i rozdzielczościami od 1024×768.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uniwersalna lekcja elektroniki: przy dużych częstotliwościach kilka centymetrów różnicy w długości ścieżki ma znaczenie. Dlatego na płytach głównych widać ścieżki prowadzone wężykiem — wyrównują długość.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Formalnie PCIe nie jest magistralą, tylko siecią łączy punkt–punkt (switched fabric). Standard opracowały m.in. Intel, Dell, HP, IBM i Microsoft.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kończyła się na „wstępnej definicji 5.0 z 2017 r.”. PCIe 7.0 wydano w czerwcu 2025 r.; pierwsze urządzenia spodziewane są ok. 2028–2029, najpierw w serwerach AI. PCIe 8.0 ma powstać do 2028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Porównanie: NRZ to lampka zapalona lub zgaszona, PAM4 to lampka z czterema poziomami jasności — więcej informacji, ale łatwiej się pomylić. Dlatego potrzebna jest korekcja błędów.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Nawiązanie do lekcji o DLSS/FSR: to, jak karta radzi sobie z brakiem VRAM, zależy też od magistrali. Ćwiczenie: odczytaj w GPU-Z pole „Bus Interface”.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PCI-SIG ogłosiło też prace nad optycznym PCIe — sygnał przez światłowód zamiast miedzi, na większe odległości w centrach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z 3,3 V wszystkie karty razem mogą pobrać do 3 A (9,9 W). Karta ×16 dostaje 75 W dopiero po inicjalizacji jako urządzenie wysokiej mocy.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Styki sense mówią karcie, ile mocy może pobrać (np. 150, 300, 450 lub 600 W). Kable się nie zmieniły — zmieniły się gniazda w karcie i zasilaczu.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Nawiązanie do lekcji 3 (następcy VGA). Wyższe pasmo pozwala na 4K przy 240 Hz czy 8K bez kompresji. W praktyce często stosuje się bezstratną wizualnie kompresję DSC.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zastępuje trzy slajdy porównawcze z dawnej prezentacji. Warto zapytać: dlaczego AGP było szybsze od PCI, skoro obie są równoległe? (punkt–punkt i potokowanie).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600 W + 75 W = 675 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Lekcja 7 · Złącza kart graficznych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Od PCI do PCI Express 7.0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Magistrale, zasilanie i wyjścia obrazu współczesnych kart graficznych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podłączano karty graficzne?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1143000"/>
                <a:gridCol w="3302000"/>
                <a:gridCol w="320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Magistrala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Przepustowość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ISA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8 lub 16 bitów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8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VLB (VESA Local Bus)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32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130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współdzielona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133–533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AGP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tylko grafika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266 MB/s – 2,1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 Express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szeregowa, punkt–punkt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250 MB/s na linię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 7.0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szeregowa, PAM4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256 GB/s (×16, w jedną stronę)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PCI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PCI w pigułce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5245100" cy="1143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1992, następca ISA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Magistrala </a:t>
            </a:r>
            <a:r>
              <a:rPr sz="1500" b="1" i="0" u="none">
                <a:solidFill>
                  <a:srgbClr val="C42B1F"/>
                </a:solidFill>
                <a:latin typeface="Arial"/>
              </a:rPr>
              <a:t>współdzielona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: wszystkie karty dzielą pasmo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Plug and Play: rejestry konfiguracyjne opisują kartę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Karty przesyłają dane bez udziału CPU (bus mastering)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553200" y="1874441"/>
          <a:ext cx="48260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1651000"/>
                <a:gridCol w="1778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Szyna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 (1993)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 bity, 33 MHz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2.1 (1994)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266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2.2 / 2.3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bity, 66 MHz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PCI-X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4,3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AGP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AGP: port tylko dla grafiki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6149340" cy="1066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Intel, 1997 (chipset 440LX, Pentium II)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Połączenie punkt–punkt z chipsetem, niedzielone z innymi kartami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Sideband addressing: osobne 8 bitów na adresy i potokowanie żądań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42B1F"/>
                </a:solidFill>
                <a:latin typeface="Arial"/>
              </a:rPr>
              <a:t>DiME / GART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tekstury w pamięci RAM komputera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442200" y="1874441"/>
          <a:ext cx="39370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889000"/>
                <a:gridCol w="1651000"/>
                <a:gridCol w="1397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Tryb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Napięcie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266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3,3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3,3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1066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2133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0,8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442200" y="3823891"/>
            <a:ext cx="3975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Ostatnie karty AGP: GeForce serii 7 i Radeon HD 4000.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DLACZEGO SZEREGOWO?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Równoległa magistrala dochodzi do ściany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Problem: przesunięcie (skew)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wysokich częstotliwościach bity wysłane jednocześnie docierają w różnym czasie. Trzeba zwolnić zegar albo skrócić przewody.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Rozwiązanie: łącze szeregowe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Para różnicowa z zegarem ukrytym w danych pracuje z szybkością wielu gigabitów na sekundę.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 sama historia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PATA → SATA, LPT → USB, PCI → PCIe. Mniej przewodów, ale dużo szybciej.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PCI EXPRESS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Linie, sloty i punkt–punkt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Linia (lane)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Dwie pary różnicowe: jedna nadaje, druga odbiera — pełny dupleks.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Szerokość łącza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×1, ×2, ×4, ×8, ×16 (×12 i ×32 są w specyfikacji, prawie niespotykane). Więcej linii = więcej pasma.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Punkt–punkt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Każde urządzenie ma własne łącze do przełącznika lub procesora — nie dzieli pasma z innymi.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Slot </a:t>
            </a:r>
            <a:r>
              <a:rPr sz="1200" b="1" i="0" u="none">
                <a:solidFill>
                  <a:srgbClr val="C42B1F"/>
                </a:solidFill>
                <a:latin typeface="Arial"/>
              </a:rPr>
              <a:t>fizyczny ≠ elektryczny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długi slot ×16 bywa podłączony tylko 4 liniami. Krótszą kartę włożysz w dłuższy slot.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350147"/>
            <a:ext cx="736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×1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693047"/>
            <a:ext cx="736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×4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5035947"/>
            <a:ext cx="736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×8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5378847"/>
            <a:ext cx="736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×16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00" y="4343797"/>
            <a:ext cx="8166100" cy="13335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804400" y="4623197"/>
            <a:ext cx="1308100" cy="5941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sloty w tej samej skali; ×16 ma zatrzask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PCI EXPRESS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PCIe 1.0 do 8.0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901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43000"/>
                <a:gridCol w="1524000"/>
                <a:gridCol w="1778000"/>
                <a:gridCol w="2159000"/>
                <a:gridCol w="1905000"/>
                <a:gridCol w="2057400"/>
              </a:tblGrid>
              <a:tr h="3175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Transfer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Kodowanie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×1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×16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206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2,5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8b/10b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250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2007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8b/10b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500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128b/130b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16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128b/130b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32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128b/130b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4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64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2022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PAM4 + FLIT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8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128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7.0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PAM4 + FLIT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16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256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06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8.0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2028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256 GT/s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opracowaniu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32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512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50811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5081191"/>
            <a:ext cx="38100" cy="51812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52335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Wartości w jedną stronę; producenci często podają sumę obu kierunków (</a:t>
            </a:r>
            <a:r>
              <a:rPr sz="1200" b="1" i="0" u="none">
                <a:solidFill>
                  <a:srgbClr val="C42B1F"/>
                </a:solidFill>
                <a:latin typeface="Arial"/>
              </a:rPr>
              <a:t>512 GB/s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dla 7.0 ×16).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PCIE 6.0 I 7.0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NRZ, PAM4 i FLIT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NRZ (do PCIe 5.0)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Dwa poziomy napięcia = 1 bit na symbol.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PAM4 (od PCIe 6.0)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Cztery poziomy = 2 bity na symbol. Dwa razy więcej danych przy tej samej częstotliwości, ale większa wrażliwość na zakłócenia.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FLIT i FEC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w pakietach stałej wielkości z korekcją błędów (FEC) — odpowiedź na gorszy stosunek sygnału do szumu.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734197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PCIe 7.0 celuje w </a:t>
            </a:r>
            <a:r>
              <a:rPr sz="1500" b="1" i="0" u="none">
                <a:solidFill>
                  <a:srgbClr val="C42B1F"/>
                </a:solidFill>
                <a:latin typeface="Arial"/>
              </a:rPr>
              <a:t>AI, sieci 800G i chmurę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w domowych komputerach pojawi się najwcześniej za kilka lat.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05697"/>
            <a:ext cx="4826000" cy="1206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357636" y="5588397"/>
            <a:ext cx="173622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NRZ: 8 symboli = 8 bitów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4305697"/>
            <a:ext cx="4826000" cy="1206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010426" y="5588397"/>
            <a:ext cx="191154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PAM4: 8 symboli = 16 bitów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Ile linii ma twoja karta graficzna?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937000"/>
                <a:gridCol w="2667000"/>
                <a:gridCol w="396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Karty (przykłady)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RTX 5090, RX 9070 XT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5.0 ×16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pełne 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RTX 4060, RTX 5060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×8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mniej linii = tańsza płytka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Radeon RX 6500 XT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4.0 ×4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głośny przykład oszczędności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10566400" cy="838200"/>
          </a:xfrm>
          <a:prstGeom prst="roundRect">
            <a:avLst>
              <a:gd name="adj" fmla="val 9090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14341"/>
            <a:ext cx="38100" cy="83820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3766741"/>
            <a:ext cx="101092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Karta ×8 w starej płycie </a:t>
            </a:r>
            <a:r>
              <a:rPr sz="1500" b="1" i="0" u="none">
                <a:solidFill>
                  <a:srgbClr val="C42B1F"/>
                </a:solidFill>
                <a:latin typeface="Arial"/>
              </a:rPr>
              <a:t>PCIe 3.0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ma do dyspozycji tylko ok. 8 GB/s. Gdy zabraknie VRAM i dane płyną przez magistralę, spadki FPS są wyraźne.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PCI EXPRESS POZA SLOTEM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jeszcze jest PCIe?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M.2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Dyski NVMe — zwykle PCIe ×4 (lekcja 6).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OCuLink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Zewnętrzne PCIe ×4 przez kabel — popularne przy eGPU do mini-PC.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CXL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Compute Express Link: działa na warstwie fizycznej PCIe; rozszerzanie pamięci i akceleratory w serwerach.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Thunderbolt / USB4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PCIe tunelowane w kablu USB-C (lekcja 5).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ZASILANIE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Ile prądu dostaje karta?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45000"/>
                <a:gridCol w="612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Źródło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Moc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Slot PCIe ×16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75 W (66 W z linii 12 V + 3,3 V)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Wtyczka 6-pin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75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Wtyczka 8-pin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Slot + 6-pin + 8-pin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Slot + 2 × 8-pin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375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12V-2x6 (16-pin)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600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7001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700191"/>
            <a:ext cx="38100" cy="51812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8525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Slot ×1 daje do 10 W (25 W po skonfigurowaniu jako urządzenie wysokiej mocy).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ZASILANIE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12VHPWR i 12V-2x6: 600 W w jednej wtyczce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2022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12VHPWR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16 styków: 12 zasilających i 4 sygnałowe (sense). Do 600 W. Nadtopione wtyczki w RTX 4090 — zwykle niedociśnięte.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2023 · PCIe CEM 5.1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12V-2x6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Krótsze styki sense: karta dostaje moc tylko przy w pełni wciśniętej wtyczce. Przypadki nadtopienia wciąż jednak zgłaszano.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ATX 3.1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Zasilacze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Nowe zasilacze mają montować tylko 12V-2x6. Muszą znosić krótkie skoki poboru mocy.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97549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3975497"/>
            <a:ext cx="38100" cy="51812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12789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Montaż: wtyczkę </a:t>
            </a:r>
            <a:r>
              <a:rPr sz="1200" b="1" i="0" u="none">
                <a:solidFill>
                  <a:srgbClr val="C42B1F"/>
                </a:solidFill>
                <a:latin typeface="Arial"/>
              </a:rPr>
              <a:t>wciskamy do końca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i nie zginamy przewodu tuż przy złączu.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BONUS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Wyjścia obrazu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2413000"/>
                <a:gridCol w="2286000"/>
                <a:gridCol w="3708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Maks. pasmo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VGA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sygnał analogowy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zniknęło z kart graficznych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DVI-D Dual Link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8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coraz rzadsze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HDMI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telewizory, konsole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HDMI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2.2 (2025)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96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nowe urządzenia, kable Ultra96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DisplayPort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2.1 (UHBR20)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 gamingowe, najnowsze karty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USB-C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DP Alt Mode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DisplayPort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laptopy, niektóre karty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4522391"/>
            <a:ext cx="1981200" cy="88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87785" y="5487591"/>
            <a:ext cx="11392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VGA (D-Sub 15)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125" y="4522391"/>
            <a:ext cx="2381250" cy="889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58234" y="5487591"/>
            <a:ext cx="45303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DVI-D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1500" y="4903391"/>
            <a:ext cx="984250" cy="50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99809" y="5487591"/>
            <a:ext cx="427534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HDMI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1875" y="4871641"/>
            <a:ext cx="1111250" cy="5397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798818" y="5487591"/>
            <a:ext cx="817364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DisplayPort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9250" y="4903391"/>
            <a:ext cx="615950" cy="50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561042" y="5487591"/>
            <a:ext cx="51226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USB-C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PCI, AGP i PCI Express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2667000"/>
                <a:gridCol w="2667000"/>
                <a:gridCol w="281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AGP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PCI Express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współdzielona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równoległa, punkt–punkt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szeregowa, punkt–punkt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Maks. przepustowość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2,1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256 GB/s (7.0 ×16)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Urządzenia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na magistrali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— tylko grafika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wiele, każde z własnym łączem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Zasilanie karty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25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40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75 W + wtyczki, do 600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przestarzałe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przestarzałe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7 · Złącza kart graficznych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9A9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7391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szeregowe PCIe wygrało z równoległym PCI?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6015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slot ×16 fizycznie od ×16 elektrycznie?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04772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daje sygnalizacja PAM4 i jaka jest jej wada?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2158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Ile mocy może dostać karta z gniazda 12V-2x6 i slotu razem?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PCI-SIG (PCIe 7.0 i 8.0), specyfikacja ATX 3.1, HDMI Forum, VESA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7: Złącza kart graficznych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