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lekcja PHP. Wszystkie przykłady uruchomiono w PHP 8.3 (wiersz poleceń lub wbudowany serwer php -S) — wyniki na slajdach są prawdziwe; w ścieżkach plików skrócono początek do …/htdocs. Na lekcji uczniowie pracują w XAMPP: pliki w C:\xampp\htdocs, strona pod adresem http://localhost/.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 na pierwszej lekcji: otwieranie pliku z dysku i zdziwienie, że widać kod PHP albo pustą stronę. Pytanie: czy użytkownik może zobaczyć hasło do bazy zapisane w kodzie PHP? (nie przez przeglądarkę — dostaje tylko wynik; ale plik źródłowy nadal trzeba chronić).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Pokazać Ctrl+U w przeglądarce — w źródle nie ma ani śladu PHP. echo przyjmuje kilka argumentów po przecinku albo jeden tekst złożony kropką. Data na zrzucie to dzień wygenerowania slajdów.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PHP ma typowanie dynamiczne: zmienna nie ma zadeklarowanego typu, a przy działaniach PHP próbuje przekształcić wartości ('18' + 2 = 20). Rzutowanie (int) '12abc' daje 12. Nazwy zmiennych rozróżniają wielkość liter: $imie i $Imie to dwie różne zmienne.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strlen liczy bajty — 'źdźbło' ma 6 liter, ale w UTF-8 więcej bajtów; do polskiego tekstu używamy funkcji mb_*. Typowy błąd z JS: łączenie plusem — 'a' + 'b' w PHP 8 kończy się błędem TypeError (nieliczbowy tekst).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 PHP 8 porównanie liczby z nieliczbowym tekstem porównuje teksty, więc 0 == 'a' to false (w PHP 7 było true). Mimo to zalecamy ===, szczególnie przy wynikach funkcji, które mogą zwrócić 0 albo false (np. strpos). Operator ?? przyda się przy danych z formularzy (lekcja 2.06).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PHP piszemy elseif (razem) albo else if — oba działają. Operator warunkowy ? : znany z JS działa tak samo. Pytanie: co wypisze match dla $dzien = '6' (tekst)? — 'błędny numer dnia', bo match porównuje ściśle.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Pętla for w PHP wygląda jak w JS i C++, tylko zmienne mają $. foreach to podstawowa pętla po tablicach — szczegóły w lekcji 2.05. Typowe zadanie egzaminacyjne: wygenerować wiersze tabeli HTML w pętli.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Składnię z dwukropkiem spotkamy w szablonach WordPressa (lekcja 2.17), a podobną ideę — w szablonach Blade w Laravelu. htmlspecialchars przy wypisywaniu danych to dobry nawyk od pierwszego dnia — szczegóły w lekcji 2.06.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XAMPP ustawienia są w pliku php.ini (Config → PHP (php.ini)), po zmianie trzeba zrestartować Apache. Na serwerze produkcyjnym komunikaty błędów zdradzają ścieżki i szczegóły kodu, dlatego ich nie pokazujemy użytkownikom — tylko zapisujemy w logu.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 przyzwyczaić uczniów do czytania komunikatów błędów od końca: typ, opis, plik, linia. Parse error często wskazuje linię PO faktycznym błędzie.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1: rok bieżący najlepiej pobrać funkcją date('Y'). Zad. 4 sprawdza operator % i kolejność warunków.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3: 5 == '5' → true, 5 === '5' → false (różne typy).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PHP — podstawy języka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Skrypty po stronie serwera: echo, zmienne i typy, operatory, warunki, pętle i PHP wstawiany w HTML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 STRONIE SERWERA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działa PHP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1. Żądanie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59880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przeglądarka prosi o </a:t>
            </a:r>
            <a:r>
              <a:rPr sz="1100" b="1" i="0" u="none">
                <a:solidFill>
                  <a:srgbClr val="38445A"/>
                </a:solidFill>
                <a:latin typeface="Arial"/>
              </a:rPr>
              <a:t>http://localhost/index.php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069604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2. Apache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59880"/>
            <a:ext cx="203835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widzi rozszerzenie .php i przekazuje plik do interpretera PHP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069604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3. PHP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59880"/>
            <a:ext cx="203835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wykonuje kod, może czytać bazę i pliki — tworzy </a:t>
            </a:r>
            <a:r>
              <a:rPr sz="1100" b="1" i="0" u="none">
                <a:solidFill>
                  <a:srgbClr val="38445A"/>
                </a:solidFill>
                <a:latin typeface="Arial"/>
              </a:rPr>
              <a:t>tekst HTML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069604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1117997"/>
          </a:xfrm>
          <a:prstGeom prst="roundRect">
            <a:avLst>
              <a:gd name="adj" fmla="val 6815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4. Odpowiedź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59880"/>
            <a:ext cx="2038350" cy="565547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przeglądarka dostaje sam HTML — kodu PHP nie widać w „Pokaż źródło”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812800" y="3025477"/>
          <a:ext cx="51308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52241"/>
                <a:gridCol w="30785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Element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 XAMPP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 WWW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Apache (panel XAMPP → Start)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katalog strony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C:\xampp\htdocs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adres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http://localhost/plik.php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baza danych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MariaDB + phpMyAdmin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477000" y="3025477"/>
            <a:ext cx="4940300" cy="5365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JavaScript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działa w przeglądarce — widać go w kodzie strony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PHP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działa na serwerze — użytkownik widzi tylko wynik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812800" y="4739382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812800" y="4739382"/>
            <a:ext cx="50800" cy="75178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1066800" y="489178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66800" y="5107682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Plik .php otwarty z dysku (file:///…) nie zadziała — tylko przez serwer: http://localhost/…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4 · PHP — podstawy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PIERWSZY SKRYPT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 echo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witaj.php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2722662"/>
          </a:xfrm>
          <a:prstGeom prst="roundRect">
            <a:avLst>
              <a:gd name="adj" fmla="val 2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27226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&lt;!DOCTYPE html&gt;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617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html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lang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"pl"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827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037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&gt;Witaj w PHP&lt;/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246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456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komentarz jednowierszowy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665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&lt;p&gt;Dziś jest: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'd.m.Y'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.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&lt;/p&gt;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875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'&lt;p&gt;Wersja PHP: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PHP_VERSION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'&lt;/p&gt;'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085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294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504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html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48400" y="1653480"/>
            <a:ext cx="4368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48400" y="1894780"/>
            <a:ext cx="4330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254750" y="1901130"/>
            <a:ext cx="4318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864350" y="1964630"/>
            <a:ext cx="3606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953250" y="1977330"/>
            <a:ext cx="3467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localhost/witaj.php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318000" cy="12700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477000" y="3660080"/>
            <a:ext cx="494030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kod PHP tylko między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&lt;?php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?&gt;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reszta pliku idzie bez zmian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każda instrukcja kończy się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;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 pliku z samym PHP nie zamykamy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?&gt;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na końcu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4 · PHP — podstawy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ZMIENNE I TYPY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Zmienne zaczynają się od $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900440" cy="3164582"/>
          </a:xfrm>
          <a:prstGeom prst="roundRect">
            <a:avLst>
              <a:gd name="adj" fmla="val 24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16458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'Ola'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string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$wiek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int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$srednia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4.75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float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$zdal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bool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$telefon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null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null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array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$wiek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$srednia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$zdal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$telefon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gettype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Rok urodzenia: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2026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-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$wiek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PHP_EOL;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$wiek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'18'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typ może się zmienić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55003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$wiek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$wiek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(int)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'12abc'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4970462"/>
            <a:ext cx="5938540" cy="222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var_dump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pokazuje typ i wartość — najlepsze narzędzie do szukania błędów.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18040" y="1653480"/>
            <a:ext cx="439926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018040" y="1894780"/>
            <a:ext cx="4361160" cy="2306141"/>
          </a:xfrm>
          <a:prstGeom prst="roundRect">
            <a:avLst>
              <a:gd name="adj" fmla="val 33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7018040" y="1894780"/>
            <a:ext cx="50800" cy="230614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272040" y="2053530"/>
            <a:ext cx="39357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int(17)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272040" y="2274491"/>
            <a:ext cx="39357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float(4.75)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72040" y="2495451"/>
            <a:ext cx="39357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bool(true)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72040" y="2716411"/>
            <a:ext cx="39357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NULL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72040" y="2937371"/>
            <a:ext cx="39357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string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272040" y="3158331"/>
            <a:ext cx="39357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Rok urodzenia: 2009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272040" y="3379291"/>
            <a:ext cx="39357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string(2) "18"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272040" y="3600252"/>
            <a:ext cx="39357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int(20)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272040" y="3821212"/>
            <a:ext cx="39357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int(12)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4 · PHP — podstawy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TEKSTY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Łączenie tekstu: kropka i cudzysłowy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84800" cy="3385542"/>
          </a:xfrm>
          <a:prstGeom prst="roundRect">
            <a:avLst>
              <a:gd name="adj" fmla="val 22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38554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'Ola'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$punkty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'Cześć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'!'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. PHP_EOL;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Cześć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, masz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$punkty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pkt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. PHP_EOL;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'Cześć $imie\n'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. PHP_EOL;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Wynik: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$punkty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/50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. PHP_EOL;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$tekst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'Witryny'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$tekst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.=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i aplikacje'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strlen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$tekst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mb_strlen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'źdźbło'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strtoupper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$tekst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4984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str_replace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 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 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$tekst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1653480"/>
            <a:ext cx="4914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502400" y="1894780"/>
            <a:ext cx="48768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502400" y="1894780"/>
            <a:ext cx="50800" cy="164326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756400" y="2053530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Cześć Ola!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56400" y="227449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Cześć Ola, masz 47 pkt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56400" y="249545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Cześć $imie\n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756400" y="271641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Wynik: 47/50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56400" y="293737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19 6 WITRYNY I APLIKACJE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56400" y="3158331"/>
            <a:ext cx="4451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Witryny I Aplikacje</a:t>
            </a:r>
          </a:p>
        </p:txBody>
      </p:sp>
      <p:graphicFrame>
        <p:nvGraphicFramePr>
          <p:cNvPr id="29" name="Table 28"/>
          <p:cNvGraphicFramePr>
            <a:graphicFrameLocks noGrp="1"/>
          </p:cNvGraphicFramePr>
          <p:nvPr/>
        </p:nvGraphicFramePr>
        <p:xfrm>
          <a:off x="6502400" y="3690441"/>
          <a:ext cx="48768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53109"/>
                <a:gridCol w="302369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Działanie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.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i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.=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łączenie tekstów (w JS był +)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"…$x…"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podstawia zmienne i \n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'…$x…'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tekst dosłownie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mb_strlen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długość w znakach (polskie litery)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4 · PHP — podstawy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OPERATORY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Arytmetyka, porównania, logika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501702"/>
          </a:xfrm>
          <a:prstGeom prst="roundRect">
            <a:avLst>
              <a:gd name="adj" fmla="val 30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0170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/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intdiv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%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**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'5'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'5'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!=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'5'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'1'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'01'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null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&lt;=&gt;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null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'brak wartości'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PHP_EOL;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&amp;&amp;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||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false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!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812800" y="4307582"/>
          <a:ext cx="5638800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68252"/>
                <a:gridCol w="327054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Operator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==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/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!=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równe po zamianie typów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===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/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!==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równe wartością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i typem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&lt;=&gt;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statek kosmiczny: -1, 0 lub 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??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 zastępcza dla null / brak zmiennej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&amp;&amp; || !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(and, or)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i, lub, 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761460" y="1894780"/>
            <a:ext cx="4617740" cy="3631902"/>
          </a:xfrm>
          <a:prstGeom prst="roundRect">
            <a:avLst>
              <a:gd name="adj" fmla="val 20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6761460" y="1894780"/>
            <a:ext cx="50800" cy="3631902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015460" y="2053530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float(3.5)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15460" y="227449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int(3)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15460" y="249545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int(1)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5460" y="271641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int(1024)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5460" y="293737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bool(true)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5460" y="315833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15460" y="337929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15460" y="360025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15460" y="382121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bool(true)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15460" y="404217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bool(true)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015460" y="426313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int(-1)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15460" y="448409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brak wartości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015460" y="470505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015460" y="492601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bool(true)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015460" y="5146973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4 · PHP — podstawy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WARUNKI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if / elseif / else i match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87380" cy="4048423"/>
          </a:xfrm>
          <a:prstGeom prst="roundRect">
            <a:avLst>
              <a:gd name="adj" fmla="val 188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048423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$punkty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$punkty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&gt;=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'bardzo dobry'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elseif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$punkty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&gt;=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'zaliczone'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'niezaliczone'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Wynik: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$ocena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PHP_EOL;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$dzien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match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$dzien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'dzień nauki'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'weekend'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default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'błędny numer dnia'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}, PHP_EOL;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334893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$punkty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&gt;=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'zdany'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'niezdany'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4980" y="1653480"/>
            <a:ext cx="49123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504980" y="1894780"/>
            <a:ext cx="487422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504980" y="1894780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758980" y="2053530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Wynik: zaliczone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58980" y="2274491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weekend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58980" y="2495451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zdany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33580" y="3027561"/>
            <a:ext cx="4683720" cy="8152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739"/>
              </a:lnSpc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match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(PHP 8) zwraca wartość, porównuje ściśle (===), bez break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brak dopasowania i brak default → błąd UnhandledMatchError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switch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starsza forma: porównanie ==, każdy case kończy break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4 · PHP — podstawy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PĘTLE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for, while, foreach — PHP generuje HTML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413500" cy="3164582"/>
          </a:xfrm>
          <a:prstGeom prst="roundRect">
            <a:avLst>
              <a:gd name="adj" fmla="val 24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16458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&gt;n&lt;/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&gt;n²&lt;/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&gt;2ⁿ&lt;/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&lt;=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++)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&lt;tr&gt;&lt;td&gt;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$n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&lt;/td&gt;&lt;td&gt;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**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.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&lt;/td&gt;&lt;td&gt;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**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&lt;/td&gt;&lt;/tr&gt;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while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-=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'HTML'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'CSS'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'PHP'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$nr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$jezyk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&lt;br&gt;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$nr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$jezyk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531100" y="1653480"/>
            <a:ext cx="386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531100" y="1894780"/>
            <a:ext cx="3822700" cy="3009900"/>
          </a:xfrm>
          <a:prstGeom prst="roundRect">
            <a:avLst>
              <a:gd name="adj" fmla="val 253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7537450" y="1901130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6390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7914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9438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8147050" y="1964630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8235950" y="197733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localhost/petle.php</a:t>
            </a:r>
          </a:p>
        </p:txBody>
      </p:sp>
      <p:pic>
        <p:nvPicPr>
          <p:cNvPr id="27" name="Picture 26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7450" y="2231330"/>
            <a:ext cx="3810000" cy="26670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531100" y="5057080"/>
            <a:ext cx="38862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do { … } while (…);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wykona się co najmniej raz.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break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przerywa pętlę,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continue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przechodzi do następnego obrotu.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4 · PHP — podstawy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PHP W HTML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Krótki echo i składnia alternatywna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413500" cy="3827462"/>
          </a:xfrm>
          <a:prstGeom prst="roundRect">
            <a:avLst>
              <a:gd name="adj" fmla="val 19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8274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$tytul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'Plan lekcji'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$lekcje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'Matematyka'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'Witryny'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'Bazy danych'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$zalogowany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$tytul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$zalogowany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):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&gt;Witaj ponownie!&lt;/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"login.php"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&gt;Zaloguj się&lt;/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endif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ol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$lekcje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):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htmlspecialchars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endforeach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ol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31100" y="1653480"/>
            <a:ext cx="3860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31100" y="1894780"/>
            <a:ext cx="3822700" cy="2184400"/>
          </a:xfrm>
          <a:prstGeom prst="roundRect">
            <a:avLst>
              <a:gd name="adj" fmla="val 348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537450" y="1901130"/>
            <a:ext cx="3810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6390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77914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79438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8147050" y="1964630"/>
            <a:ext cx="3098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8235950" y="197733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localhost/plan.php</a:t>
            </a:r>
          </a:p>
        </p:txBody>
      </p:sp>
      <p:pic>
        <p:nvPicPr>
          <p:cNvPr id="30" name="Picture 29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7450" y="2231330"/>
            <a:ext cx="3810000" cy="1841500"/>
          </a:xfrm>
          <a:prstGeom prst="rect">
            <a:avLst/>
          </a:prstGeom>
        </p:spPr>
      </p:pic>
      <p:graphicFrame>
        <p:nvGraphicFramePr>
          <p:cNvPr id="31" name="Table 30"/>
          <p:cNvGraphicFramePr>
            <a:graphicFrameLocks noGrp="1"/>
          </p:cNvGraphicFramePr>
          <p:nvPr/>
        </p:nvGraphicFramePr>
        <p:xfrm>
          <a:off x="7531100" y="4231580"/>
          <a:ext cx="3848100" cy="16994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00945"/>
                <a:gridCol w="184715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&lt;?= $x ?&gt;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to samo co &lt;?php echo $x; ?&gt;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if (…): … endif;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czytelniejsze w HTML niż { 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foreach (…): … endforeach;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także endwhile, endfor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4 · PHP — podstawy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ŚRODOWISKO DEWELOPERSKIE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Wyświetlanie błędów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413500" cy="1838821"/>
          </a:xfrm>
          <a:prstGeom prst="roundRect">
            <a:avLst>
              <a:gd name="adj" fmla="val 41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3882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ini_set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'display_errors'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'1'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tylko u dewelopera!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error_reporting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E_ALL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Start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$wynk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literówka: Warning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Koniec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644702"/>
            <a:ext cx="6451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3886002"/>
            <a:ext cx="6413500" cy="1201341"/>
          </a:xfrm>
          <a:prstGeom prst="roundRect">
            <a:avLst>
              <a:gd name="adj" fmla="val 63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886002"/>
            <a:ext cx="50800" cy="120134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66800" y="4044752"/>
            <a:ext cx="5988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Start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265712"/>
            <a:ext cx="5988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486672"/>
            <a:ext cx="5988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Warning: Undefined variable $wynk in …/htdocs/index.php on line 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707632"/>
            <a:ext cx="59880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Koniec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7531100" y="1653480"/>
          <a:ext cx="3848100" cy="13438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08298"/>
                <a:gridCol w="1269802"/>
                <a:gridCol w="1270000"/>
              </a:tblGrid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Komputer dewelopera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Serwer produkcyjny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display_errors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Off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log_errors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On (plik logu)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error_reporting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E_ALL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E_ALL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7531100" y="3152874"/>
            <a:ext cx="3886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Warning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skrypt działa dalej.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Fatal error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(np. wywołanie nieistniejącej funkcji) — skrypt się zatrzymuje.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4 · PHP — podstawy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EGZAMIN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Najczęstsze błędy na początku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3803848"/>
                <a:gridCol w="359271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Objaw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Przyczyna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Rozwiązanie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widać kod PHP w przeglądarce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plik otwarty z dysku albo rozszerzenie .html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adres http://localhost/…, plik .php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Parse error: syntax error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średnika lub nawiasu w linii wyżej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czytaj numer linii i linię poprzednią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Warning: Undefined variable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literówka w nazwie, brak $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nazwy rozróżniają wielkość liter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„pusty” wynik działania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+ zamiast . przy tekstach, '…' zamiast "…"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kropka do łączenia, "…" dla zmiennych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polskie znaki jako krzaczki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kodowania UTF-8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&lt;meta charset="utf-8"&gt;, plik w UTF-8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658096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658096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810496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026396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Na egzaminie INF.03 skrypt PHP zwykle generuje fragment strony z danych (pętla, warunek, tabela). Komentarz w kodzie i poprawne wcięcia też są oceniane.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4 · PHP — podstawy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11646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38746" y="1653480"/>
            <a:ext cx="10178554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stronę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wizytowka.php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która w zmiennych przechowuje imię, klasę i rok urodzenia, a wypisuje je w HTML razem z obliczonym wiekiem.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278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278162"/>
            <a:ext cx="657731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Wypisz tabliczkę mnożenia 10×10 jako tabelę HTML (dwie zagnieżdżone pętle for).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654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654002"/>
            <a:ext cx="782488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 zmiennej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$punkty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wypisz ocenę wg progów (if/elseif) i porę roku dla numeru miesiąca (match).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29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3029843"/>
            <a:ext cx="811966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Wypisz liczby od 1 do 100: podzielne przez 3 jako „Fizz”, przez 5 jako „Buzz”, przez oba — „FizzBuzz”.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05684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405684"/>
            <a:ext cx="938788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Celowo wprowadź trzy błędy (brak średnika, literówka w zmiennej, + zamiast .) i zapisz, jakie komunikaty pokazał PHP.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4 · PHP — podstawy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37477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w źródle strony w przeglądarce nie widać kodu PHP?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04663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"Cześć $imie" od 'Cześć $imie'?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39558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Jaka jest różnica między == a ===? Podaj przykład.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281185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match różni się od switch?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553313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na serwerze produkcyjnym wyłącza się display_errors?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php.net (Manual: Language Reference), dokumentacja Apache Friends (XAMPP),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2.04 PHP — podstawy języka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