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podstawie pierwszej części dawnej lekcji 'While, IF, CASE' (CASE, funkcja IF, STRCMP, sortowanie przez CASE). Pętle WHILE i LOOP oraz instrukcja IF … END IF przeszły do lekcji 2.05 o procedurach, bo działają tylko w programach składowanych. Doszły: IFNULL, COALESCE, NULLIF, agregacja warunkowa i UPDATE z CASE.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Odpowiednik if / else if / else z języków programowania, ale zwraca wartość — jak operator warunkowy ?: w C++ czy JavaScript.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Kolejność gałęzi ma znaczenie: gdyby jako pierwszą wpisać cena &lt; 1500, nigdy nie zobaczylibyśmy etykiety 'tani'.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Uwaga: CASE kolumna WHEN NULL nigdy nie zadziała, bo NULL = NULL daje NULL, a nie prawdę. Trzeba CASE WHEN kolumna IS NULL.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Nie mylić funkcji IF() z instrukcją IF … THEN … END IF używaną w procedurach (lekcja 2.05). Dawny przykład: SELECT IF(STRCMP('hello','bye') = 0, 'YES', 'NO'); — STRCMP zwraca 0 dla równych napisów.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COALESCE jest w standardzie SQL i działa wszędzie; IFNULL to wersja MySQL z dwoma argumentami. NULLIF chroni przed dzieleniem przez zero: w MySQL dzielenie przez 0 daje NULL z ostrzeżeniem, a w trybie ERROR_FOR_DIVISION_BY_ZERO — błąd przy INSERT/UPDATE.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Ostatnia kolumna to skrót MySQL: warunek logiczny ma wartość 1 (prawda) lub 0 (fałsz), więc SUM(warunek) liczy wiersze spełniające warunek. W innych systemach trzeba pełnego CASE.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Dawny przykład: ORDER BY (CASE WHEN City IS NULL THEN Country ELSE City END) — sortowanie po mieście, a gdy go brak, po kraju. To samo daje ORDER BY COALESCE(City, Country).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4: ORDER BY CASE WHEN stanowisko = 'dyrektor' THEN 1 WHEN stanowisko LIKE 'kierownik%' THEN 2 ELSE 3 END. Zad. 5: SET cena = IF(stan = 0, cena * 0.9, cena) — albo prościej WHERE stan = 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1: NULL.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2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478484"/>
            <a:ext cx="10604500" cy="1386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Wyrażenia warunkowe: CASE, IF, IFNULL, COALESCE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4068366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Logika „jeśli… to…” wewnątrz zapytania — etykiety, raporty przestawne i obsługa NULL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CASE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CASE — wybór wartości według warunków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64122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122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CASE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7000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warunek1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wynik1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32777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warunek2 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wynik2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85541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…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843312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4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400" b="0" i="0" u="none">
                <a:solidFill>
                  <a:srgbClr val="142033"/>
                </a:solidFill>
                <a:latin typeface="Courier New"/>
              </a:rPr>
              <a:t> wynik_domyslny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101082"/>
            <a:ext cx="47053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1" i="0" u="none">
                <a:solidFill>
                  <a:srgbClr val="C2410C"/>
                </a:solidFill>
                <a:latin typeface="Courier New"/>
              </a:rPr>
              <a:t>END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77000" y="1653480"/>
            <a:ext cx="4940300" cy="1775222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95580" indent="-195580">
              <a:lnSpc>
                <a:spcPts val="2030"/>
              </a:lnSpc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warunki sprawdzane są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po kolei</a:t>
            </a:r>
            <a:r>
              <a:rPr sz="1400" b="0" i="0" u="none">
                <a:solidFill>
                  <a:srgbClr val="38445A"/>
                </a:solidFill>
                <a:latin typeface="Arial"/>
              </a:rPr>
              <a:t> — liczy się pierwszy spełniony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gdy żaden nie pasuje, wynikiem jest ELSE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bez ELSE i bez dopasowania wynikiem jest </a:t>
            </a:r>
            <a:r>
              <a:rPr sz="1400" b="1" i="0" u="none">
                <a:solidFill>
                  <a:srgbClr val="38445A"/>
                </a:solidFill>
                <a:latin typeface="Arial"/>
              </a:rPr>
              <a:t>NULL</a:t>
            </a:r>
          </a:p>
          <a:p>
            <a:pPr algn="l" marL="195580" indent="-195580">
              <a:lnSpc>
                <a:spcPts val="2030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400" b="0" i="0" u="none">
                <a:solidFill>
                  <a:srgbClr val="38445A"/>
                </a:solidFill>
                <a:latin typeface="Arial"/>
              </a:rPr>
              <a:t>CASE to wyrażenie: można go użyć w SELECT, WHERE, ORDER BY, GROUP BY, UPDATE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CASE W SELECT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Etykieta zamiast liczby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471341"/>
          </a:xfrm>
          <a:prstGeom prst="roundRect">
            <a:avLst>
              <a:gd name="adj" fmla="val 308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4713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cena,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CASE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'tani'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 &lt;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1500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'średni'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'drogi'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segment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48744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726755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cena;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653480"/>
          <a:ext cx="5130799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93330"/>
                <a:gridCol w="1077416"/>
                <a:gridCol w="106005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cena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segment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Mysz bezprzewodowa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tani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Słuchawki z mikrofonem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259.00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tani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Klawiatura mechaniczna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średni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24" biurowy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średni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27" IPS 165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1149.00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średni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Monitor 32" OLED 240 Hz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4599.00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drogi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248400" y="356879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4378821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Druga gałąź nie musi sprawdzać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cena &gt;= 300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— do niej trafiają już tylko te wiersze, które nie spełniły pierwszego warunku.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DWIE POSTACIE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CASE z porównaniem do wartości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'nowe'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'czeka na wpłatę'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'oplacone'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'do spakowania'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'wyslane'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'u kuriera'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'nie realizujemy'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dla_klienta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589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5799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 &lt;=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5" name="Table 14"/>
          <p:cNvGraphicFramePr>
            <a:graphicFrameLocks noGrp="1"/>
          </p:cNvGraphicFramePr>
          <p:nvPr/>
        </p:nvGraphicFramePr>
        <p:xfrm>
          <a:off x="6248400" y="1653480"/>
          <a:ext cx="5130800" cy="184864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295227"/>
                <a:gridCol w="283557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id_zamowienia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dla_klienta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 kuriera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 kuriera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 kuriera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nie realizujemy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 kuriera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 spakowania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6248400" y="3568799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6 wierszy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4213622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38445A"/>
                </a:solidFill>
                <a:latin typeface="Arial"/>
              </a:rPr>
              <a:t>CASE kolumna WHEN wartość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porównuje tylko równość. Do zakresów, LIKE i IS NULL potrzebna jest postać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CASE WHEN warunek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FUNKCJA IF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IF(warunek, gdy_prawda, gdy_fałsz)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92709"/>
          </a:xfrm>
          <a:prstGeom prst="roundRect">
            <a:avLst>
              <a:gd name="adj" fmla="val 382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92709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nazwa, stan,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515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(stan &gt;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'dostępny'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908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             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'brak'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dostepnosc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5301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produkty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69493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id_kategorii =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3008809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248124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300" b="1" i="0" u="none">
                <a:solidFill>
                  <a:srgbClr val="C2410C"/>
                </a:solidFill>
                <a:latin typeface="Courier New"/>
              </a:rPr>
              <a:t>IF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 &lt;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1000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   </a:t>
            </a:r>
            <a:r>
              <a:rPr sz="1300" b="0" i="0" u="none">
                <a:solidFill>
                  <a:srgbClr val="667085"/>
                </a:solidFill>
                <a:latin typeface="Courier New"/>
              </a:rPr>
              <a:t>-- 5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1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10880"/>
                <a:gridCol w="717848"/>
                <a:gridCol w="1502073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stan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dostepnosc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dostępny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Vertex 16 Pro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dostępny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Laptop Nimbus Air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brak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6248400" y="2780605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3900190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3900190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4052590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Uwaga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68490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Funkcja IF() istnieje tylko w MySQL i MariaDB. W innych systemach (PostgreSQL, SQL Server, Oracle) piszemy CASE — dlatego CASE warto znać lepiej.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WARTOŚĆ NULL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IFNULL, COALESCE i NULLIF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77280"/>
          <a:ext cx="10566400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958505"/>
                <a:gridCol w="3803848"/>
                <a:gridCol w="3804047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Funkcja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Wynik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IFNULL(a, b)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a; gdy a jest NULL — b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IFNULL(miasto, 'brak danych')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COALESCE(a, b, c, …)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pierwszy argument różny od NULL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COALESCE(tel_kom, tel_dom, email)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NULLIF(a, b)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NULL, gdy a = b; w przeciwnym razie 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suma / NULLIF(liczba, 0)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036193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036193"/>
            <a:ext cx="50800" cy="142230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3194943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imie, nazwisko,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3415903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COALESCE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(miasto,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'brak danych'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3636863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miasto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3857823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klienci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4078784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WHERE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id_klienta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BETWEEN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8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graphicFrame>
        <p:nvGraphicFramePr>
          <p:cNvPr id="12" name="Table 11"/>
          <p:cNvGraphicFramePr>
            <a:graphicFrameLocks noGrp="1"/>
          </p:cNvGraphicFramePr>
          <p:nvPr/>
        </p:nvGraphicFramePr>
        <p:xfrm>
          <a:off x="6248400" y="3036193"/>
          <a:ext cx="5130800" cy="106044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207095"/>
                <a:gridCol w="1961753"/>
                <a:gridCol w="1961952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imie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nazwisko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miasto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Tomasz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Lewandowski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Warszawa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Julia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Zielińska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brak danych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Michał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Szymański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Poznań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3" name="TextBox 12"/>
          <p:cNvSpPr txBox="1"/>
          <p:nvPr/>
        </p:nvSpPr>
        <p:spPr>
          <a:xfrm>
            <a:off x="6248400" y="4163318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3 wiersze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AGREGACJA WARUNKOWA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Raport przestawny jednym zapytaniem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551880"/>
            <a:ext cx="10566400" cy="1864221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551880"/>
            <a:ext cx="50800" cy="186422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710630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DATE_FORMAT(data_zamowienia,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'%Y-%m'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miesiac,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19315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COUNT(*)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wszystkie,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15255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SUM(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'wyslane'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wyslane,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37351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SUM(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'anulowane'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anulowane,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59447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 SUM(status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IN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'nowe'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'oplacone'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             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AS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w_toku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1543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36391"/>
            <a:ext cx="101409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miesiac;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568502"/>
          <a:ext cx="10566400" cy="2374104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84685"/>
                <a:gridCol w="2265660"/>
                <a:gridCol w="1965127"/>
                <a:gridCol w="2457847"/>
                <a:gridCol w="1793081"/>
              </a:tblGrid>
              <a:tr h="26908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miesiac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wszystkie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wyslane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anulowane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1" i="0" u="none">
                          <a:solidFill>
                            <a:srgbClr val="142033"/>
                          </a:solidFill>
                          <a:latin typeface="Arial"/>
                        </a:rPr>
                        <a:t>w_toku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65906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2026-03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2026-04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2026-05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2026-06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2026-07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2026-08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62731"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2026-09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0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320"/>
                        </a:lnSpc>
                      </a:pPr>
                      <a:r>
                        <a:rPr sz="11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83820" marT="48895" marR="83820" marB="4889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6009283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8 wierszy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ORDER BY I UPDATE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CASE poza listą kolumn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Sortowanie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2085181"/>
          </a:xfrm>
          <a:prstGeom prst="roundRect">
            <a:avLst>
              <a:gd name="adj" fmla="val 36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20851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własna kolejność statusów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id_zamowienia, status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zamowienia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ORDER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status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'nowe'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'oplacone'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379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66800" y="36002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 id_zamowienia;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Aktualizacja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248400" y="1894780"/>
            <a:ext cx="5130800" cy="2306141"/>
          </a:xfrm>
          <a:prstGeom prst="roundRect">
            <a:avLst>
              <a:gd name="adj" fmla="val 330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ectangle 16"/>
          <p:cNvSpPr/>
          <p:nvPr/>
        </p:nvSpPr>
        <p:spPr>
          <a:xfrm>
            <a:off x="6248400" y="1894780"/>
            <a:ext cx="50800" cy="230614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-- różne podwyżki w jednym UPDATE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UPDATE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pracownicy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C2410C"/>
                </a:solidFill>
                <a:latin typeface="Courier New"/>
              </a:rPr>
              <a:t>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pensja = pensja * 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CASE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stanowisko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'sprzedawca'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1.08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502400" y="31583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WHEN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stanowisko =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'magazynier'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33792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THEN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1.10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360025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ELSE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1.03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502400" y="3821212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C2410C"/>
                </a:solidFill>
                <a:latin typeface="Courier New"/>
              </a:rPr>
              <a:t>END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4454922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Bez CASE podwyżka wymagałaby trzech osobnych poleceń UPDATE — i łatwo byłoby którąś grupę podnieść dwa razy.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33831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produkty z kolumną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magazyn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„brak” (0 szt.), „mało” (1–9 szt.), „dużo” (10 i więcej).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719008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Wyświetl klientów, a zamiast pustego miasta wpisz „—”. Użyj raz IFNULL, raz COALESCE.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42843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Policz dla każdej kategorii, ile produktów jest tańszych, a ile droższych niż 1000 zł (agregacja warunkowa).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36401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Posortuj pracowników tak, aby dyrektor był pierwszy, potem kierownicy, a na końcu pozostali.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881012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jeden UPDATE, który obniży o 10% ceny produktów z zerowym stanem, a pozostałe zostawi bez zmian.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2 · Warunki w SQL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72442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zwróci CASE bez ELSE, gdy żaden warunek nie jest spełniony?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53310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CASE kolumna WHEN … od CASE WHEN …?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45063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IFNULL od COALESCE?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573484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Jak policzyć jednym zapytaniem zamówienia wysłane i anulowane?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dokumentacja MySQL 9.7: Flow Control Functions; MariaDB KB: CASE OPERATOR, IF Function, COALESCE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2.02: Warunki w SQL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