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Na podstawie dawnej lekcji 'Transakcje MySQL' (26 slajdów) i części o transakcjach z lekcji 'Procedury i wyzwalacze'. Uproszczone: diagram stanów transakcji, podział transakcji, obszar diagnostyczny (DIAGNOSTIC SIZE nie istnieje w MySQL). Problemy współbieżności przeszły do lekcji 2.08. Doszły: autocommit, niejawne zatwierdzanie przez DDL, AUTO_INCREMENT po ROLLBACK, MyISAM a transakcje, procedura z EXIT HANDLER — wszystko sprawdzone na serwerze.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Klasyczny przykład z dawnej prezentacji: przelew bankowy (zdjęcie pieniędzy z jednego konta i dopisanie do drugiego). Awaria może być miękka (zasilanie, system) albo twarda (uszkodzony nośnik).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Trwałość zapewnia dziennik transakcji (w InnoDB: redo log). Zasada zapisu wyprzedzającego (write-ahead logging): zmiana trafia najpierw do dziennika na dysku, a dopiero potem COMMIT uznaje się za zakończony. Po awarii serwer odtwarza zatwierdzone zmiany z dziennika i wycofuje niezatwierdzone.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Domyślnie autocommit = 1: każde pojedyncze polecenie jest osobną transakcją zatwierdzaną od razu (SELECT @@autocommit zwraca 1). START TRANSACTION wyłącza autocommit do najbliższego COMMIT lub ROLLBACK. Uwaga: w MySQL słowo BEGIN wewnątrz procedury oznacza blok kodu, a nie transakcję — tam piszemy START TRANSACTION.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Dawny przykład z table1 i punktem nr1. Punkty zapisu przydają się w długich procedurach: jeśli jeden krok się nie uda, cofamy tylko go i próbujemy inaczej.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Przykład z AUTO_INCREMENT: START TRANSACTION; INSERT INTO zamowienia … (dostaje id 13); ROLLBACK; kolejny INSERT dostaje id 14. Dziury w numeracji są normalne — numer zamówienia nie powinien być numerem faktury, który musi być ciągły. Dawna prezentacja: zakończenie niejawne — zakończenie sesji, polecenia DDL i DCL, awaria.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Sprawdzone: po błędzie liczba zamówień nadal wynosi 12, a stan produktu 12 — 5. Wywołanie CALL zloz_zamowienie(5, 12, 2) się udaje: powstaje zamówienie 13, stan spada do 3. W PHP to samo robi się metodami PDO beginTransaction(), commit() i rollBack() (lekcja 2.13).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Typowy błąd w aplikacjach webowych: START TRANSACTION, potem wyświetlenie formularza i czekanie na kliknięcie. Blokady wiszą, inni użytkownicy czekają. Transakcja powinna trwać milisekundy.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Zad. 2 to wstęp do lekcji 2.08 — drugie okno widzi starą cenę (izolacja). Zad. 3: nie — CREATE TABLE niejawnie zatwierdził UPDATE.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Odpowiedź 4: licznik AUTO_INCREMENT nie jest częścią transakcji — przydzielony numer nie wraca po wycofaniu, żeby równoległe transakcje nie czekały na siebie.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03200" cy="6858000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C2410C"/>
                </a:solidFill>
                <a:latin typeface="Arial"/>
              </a:rPr>
              <a:t>Bazy danych · Rok 2 · Lekcja 7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2660055"/>
            <a:ext cx="10604500" cy="6933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5460"/>
              </a:lnSpc>
            </a:pPr>
            <a:r>
              <a:rPr sz="5200" b="1" i="0" u="none">
                <a:solidFill>
                  <a:srgbClr val="142033"/>
                </a:solidFill>
                <a:latin typeface="Arial"/>
              </a:rPr>
              <a:t>Transakcje i ACID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3556595"/>
            <a:ext cx="106045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Wszystko albo nic: START TRANSACTION, COMMIT, ROLLBACK, punkty zapisu i transakcje w procedurach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5848350"/>
            <a:ext cx="106045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0" i="0" u="none">
                <a:solidFill>
                  <a:srgbClr val="5A6475"/>
                </a:solidFill>
                <a:latin typeface="Arial"/>
              </a:rPr>
              <a:t>Technikum · informatyk i programista · MySQL 8.4 / 9.7 LTS i MariaDB · stan wiedzy: październik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PROBLEM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Zamówienie to kilka poleceń naraz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643860" cy="2085181"/>
          </a:xfrm>
          <a:prstGeom prst="roundRect">
            <a:avLst>
              <a:gd name="adj" fmla="val 365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085181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52184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INSERT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INTO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zamowienia (id_klienta, data_zamowienia)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33191"/>
            <a:ext cx="52184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VALUES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5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 NOW());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54151"/>
            <a:ext cx="52184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475111"/>
            <a:ext cx="52184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INSERT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INTO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pozycje_zamowienia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696071"/>
            <a:ext cx="52184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VALUES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(LAST_INSERT_ID(), 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12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 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 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2899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917031"/>
            <a:ext cx="52184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137991"/>
            <a:ext cx="52184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UPDATE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produkty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SET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stan = stan - 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358952"/>
            <a:ext cx="52184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WHERE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id_produktu = 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12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761460" y="1653480"/>
            <a:ext cx="4617740" cy="906661"/>
          </a:xfrm>
          <a:prstGeom prst="roundRect">
            <a:avLst>
              <a:gd name="adj" fmla="val 1120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6971010" y="1837630"/>
            <a:ext cx="423674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Awaria po 1. poleceniu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971010" y="2144911"/>
            <a:ext cx="4236740" cy="2310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zamówienie bez pozycji — klient widzi pusty koszyk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761460" y="2712541"/>
            <a:ext cx="4617740" cy="906661"/>
          </a:xfrm>
          <a:prstGeom prst="roundRect">
            <a:avLst>
              <a:gd name="adj" fmla="val 1120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6971010" y="2896691"/>
            <a:ext cx="423674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Awaria po 2. poleceniu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971010" y="3203972"/>
            <a:ext cx="4236740" cy="2310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towar sprzedany, ale stan w magazynie się nie zmienił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812800" y="3992662"/>
            <a:ext cx="10566400" cy="769541"/>
          </a:xfrm>
          <a:prstGeom prst="roundRect">
            <a:avLst>
              <a:gd name="adj" fmla="val 990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Rectangle 20"/>
          <p:cNvSpPr/>
          <p:nvPr/>
        </p:nvSpPr>
        <p:spPr>
          <a:xfrm>
            <a:off x="812800" y="3992662"/>
            <a:ext cx="50800" cy="769541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TextBox 21"/>
          <p:cNvSpPr txBox="1"/>
          <p:nvPr/>
        </p:nvSpPr>
        <p:spPr>
          <a:xfrm>
            <a:off x="1066800" y="4145062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2410C"/>
                </a:solidFill>
                <a:latin typeface="Arial"/>
              </a:rPr>
              <a:t>Zapamiętaj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066800" y="4360962"/>
            <a:ext cx="1014730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1" i="0" u="none">
                <a:solidFill>
                  <a:srgbClr val="142033"/>
                </a:solidFill>
                <a:latin typeface="Arial"/>
              </a:rPr>
              <a:t>Transakcja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to grupa poleceń traktowana jak jedna niepodzielna operacja: wykonują się wszystkie albo żadne.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7 · Transakcje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ACID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Cztery gwarancje transakcji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207000" cy="1173262"/>
          </a:xfrm>
          <a:prstGeom prst="roundRect">
            <a:avLst>
              <a:gd name="adj" fmla="val 865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22350" y="1837630"/>
            <a:ext cx="48260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A — Atomicity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2350" y="2144911"/>
            <a:ext cx="482600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niepodzielność: wszystko albo nic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1653480"/>
            <a:ext cx="5207000" cy="1173262"/>
          </a:xfrm>
          <a:prstGeom prst="roundRect">
            <a:avLst>
              <a:gd name="adj" fmla="val 865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381750" y="1837630"/>
            <a:ext cx="48260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C — Consistency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381750" y="2144911"/>
            <a:ext cx="482600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spójność: po transakcji spełnione są wszystkie ograniczenia (klucze, CHECK)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2979142"/>
            <a:ext cx="5207000" cy="1173262"/>
          </a:xfrm>
          <a:prstGeom prst="roundRect">
            <a:avLst>
              <a:gd name="adj" fmla="val 865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22350" y="3163292"/>
            <a:ext cx="48260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I — Isolation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2350" y="3470573"/>
            <a:ext cx="482600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izolacja: równoległe transakcje nie przeszkadzają sobie (lekcja 2.08)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2979142"/>
            <a:ext cx="5207000" cy="1173262"/>
          </a:xfrm>
          <a:prstGeom prst="roundRect">
            <a:avLst>
              <a:gd name="adj" fmla="val 865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381750" y="3163292"/>
            <a:ext cx="48260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D — Durability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381750" y="3470573"/>
            <a:ext cx="482600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trwałość: zatwierdzone zmiany przetrwają awarię zasilania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7 · Transakcje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SKŁADNIA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START TRANSACTION, COMMIT, ROLLBACK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2471341"/>
          </a:xfrm>
          <a:prstGeom prst="roundRect">
            <a:avLst>
              <a:gd name="adj" fmla="val 308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471341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C2410C"/>
                </a:solidFill>
                <a:latin typeface="Courier New"/>
              </a:rPr>
              <a:t>START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C2410C"/>
                </a:solidFill>
                <a:latin typeface="Courier New"/>
              </a:rPr>
              <a:t>TRANSACTION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;      </a:t>
            </a:r>
            <a:r>
              <a:rPr sz="1300" b="0" i="0" u="none">
                <a:solidFill>
                  <a:srgbClr val="667085"/>
                </a:solidFill>
                <a:latin typeface="Courier New"/>
              </a:rPr>
              <a:t>-- lub BEGIN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51546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C2410C"/>
                </a:solidFill>
                <a:latin typeface="Courier New"/>
              </a:rPr>
              <a:t>UPDATE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produkty </a:t>
            </a:r>
            <a:r>
              <a:rPr sz="1300" b="1" i="0" u="none">
                <a:solidFill>
                  <a:srgbClr val="C2410C"/>
                </a:solidFill>
                <a:latin typeface="Courier New"/>
              </a:rPr>
              <a:t>SET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stan = stan - 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1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90862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C2410C"/>
                </a:solidFill>
                <a:latin typeface="Courier New"/>
              </a:rPr>
              <a:t>WHERE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id_produktu = 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12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530177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C2410C"/>
                </a:solidFill>
                <a:latin typeface="Courier New"/>
              </a:rPr>
              <a:t>INSERT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C2410C"/>
                </a:solidFill>
                <a:latin typeface="Courier New"/>
              </a:rPr>
              <a:t>INTO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pozycje_zamowienia …;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769493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C2410C"/>
                </a:solidFill>
                <a:latin typeface="Courier New"/>
              </a:rPr>
              <a:t>COMMIT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;                 </a:t>
            </a:r>
            <a:r>
              <a:rPr sz="1300" b="0" i="0" u="none">
                <a:solidFill>
                  <a:srgbClr val="667085"/>
                </a:solidFill>
                <a:latin typeface="Courier New"/>
              </a:rPr>
              <a:t>-- zatwierdź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3008809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248124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C2410C"/>
                </a:solidFill>
                <a:latin typeface="Courier New"/>
              </a:rPr>
              <a:t>START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C2410C"/>
                </a:solidFill>
                <a:latin typeface="Courier New"/>
              </a:rPr>
              <a:t>TRANSACTION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487440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C2410C"/>
                </a:solidFill>
                <a:latin typeface="Courier New"/>
              </a:rPr>
              <a:t>DELETE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C2410C"/>
                </a:solidFill>
                <a:latin typeface="Courier New"/>
              </a:rPr>
              <a:t>FROM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klienci;    </a:t>
            </a:r>
            <a:r>
              <a:rPr sz="1300" b="0" i="0" u="none">
                <a:solidFill>
                  <a:srgbClr val="667085"/>
                </a:solidFill>
                <a:latin typeface="Courier New"/>
              </a:rPr>
              <a:t>-- ups!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6800" y="3726755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C2410C"/>
                </a:solidFill>
                <a:latin typeface="Courier New"/>
              </a:rPr>
              <a:t>ROLLBACK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;               </a:t>
            </a:r>
            <a:r>
              <a:rPr sz="1300" b="0" i="0" u="none">
                <a:solidFill>
                  <a:srgbClr val="667085"/>
                </a:solidFill>
                <a:latin typeface="Courier New"/>
              </a:rPr>
              <a:t>-- wycofaj</a:t>
            </a:r>
          </a:p>
        </p:txBody>
      </p:sp>
      <p:graphicFrame>
        <p:nvGraphicFramePr>
          <p:cNvPr id="15" name="Table 14"/>
          <p:cNvGraphicFramePr>
            <a:graphicFrameLocks noGrp="1"/>
          </p:cNvGraphicFramePr>
          <p:nvPr/>
        </p:nvGraphicFramePr>
        <p:xfrm>
          <a:off x="6248400" y="1653480"/>
          <a:ext cx="5130800" cy="163453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360116"/>
                <a:gridCol w="2770684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Polecenie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Działanie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START TRANSACTION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rozpoczyna transakcję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685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COMMIT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zapisuje zmiany na stałe i pokazuje je innym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ROLLBACK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cofa wszystkie zmiany od START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SET autocommit = 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każde polecenie czeka na COMMIT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7 · Transakcje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SAVEPOINT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Punkty zapisu — częściowe wycofanie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2748062"/>
          </a:xfrm>
          <a:prstGeom prst="roundRect">
            <a:avLst>
              <a:gd name="adj" fmla="val 27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748062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START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TRANSACTION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3319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UPDATE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produkty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SET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stan = stan - 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5415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WHERE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id_produktu = 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7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    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-- mysz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47511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69607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SAVEPOINT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po_myszy;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91703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13799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UPDATE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produkty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SET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stan = stan - 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358952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WHERE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id_produktu = 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8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    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-- klawiatura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6800" y="3579912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6800" y="3800872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ROLLBACK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TO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SAVEPOINT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po_myszy;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66800" y="4021832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COMMIT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248400" y="1653480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Po COMMIT (było 60 i 18)</a:t>
            </a:r>
          </a:p>
        </p:txBody>
      </p:sp>
      <p:graphicFrame>
        <p:nvGraphicFramePr>
          <p:cNvPr id="18" name="Table 17"/>
          <p:cNvGraphicFramePr>
            <a:graphicFrameLocks noGrp="1"/>
          </p:cNvGraphicFramePr>
          <p:nvPr/>
        </p:nvGraphicFramePr>
        <p:xfrm>
          <a:off x="6248400" y="1894780"/>
          <a:ext cx="5130800" cy="797718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453059"/>
                <a:gridCol w="2999482"/>
                <a:gridCol w="678259"/>
              </a:tblGrid>
              <a:tr h="26908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id_produktu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nazwa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stan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265906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7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Mysz bezprzewodowa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59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8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Klawiatura mechaniczna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18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6248400" y="2759174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2 wiersze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248400" y="3089374"/>
            <a:ext cx="5168900" cy="693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Zmiana myszy została, zmiana klawiatury — wycofana.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RELEASE SAVEPOINT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usuwa punkt, a zwykły ROLLBACK cofa całość razem z punktami.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7 · Transakcje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UWAGA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Czego ROLLBACK nie cofnie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400" cy="159663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4015184"/>
                <a:gridCol w="6551216"/>
              </a:tblGrid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Sytuacja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Co się dzieje (sprawdzone na serwerze)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321866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CREATE, ALTER, DROP, TRUNCATE w transakcji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38445A"/>
                          </a:solidFill>
                          <a:latin typeface="Arial"/>
                        </a:rPr>
                        <a:t>niejawny COMMIT</a:t>
                      </a: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 — wszystko, co było wcześniej, zostaje zatwierdzone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tabela MyISAM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zmiany zostają; ostrzeżenie 1196: non-transactional tables couldn't be rolled back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AUTO_INCREMENT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numer zużyty w wycofanej transakcji przepada — w tabeli powstaje „dziura” (13 → 14)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zamknięcie połączenia bez COMMIT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transakcja jest wycofywana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3507284"/>
            <a:ext cx="10566400" cy="1018381"/>
          </a:xfrm>
          <a:prstGeom prst="roundRect">
            <a:avLst>
              <a:gd name="adj" fmla="val 748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3507284"/>
            <a:ext cx="50800" cy="1018381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66800" y="3659684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2410C"/>
                </a:solidFill>
                <a:latin typeface="Arial"/>
              </a:rPr>
              <a:t>Zapamiętaj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3875584"/>
            <a:ext cx="1014730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Transakcje działają tylko w silnikach transakcyjnych — w praktyce w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InnoDB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(domyślnym od MySQL 5.5). Lekcja 2.11 porównuje silniki.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7 · Transakcje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TRANSAKCJA W PROCEDURZE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Zamówienie jako jedna operacja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643860" cy="3632200"/>
          </a:xfrm>
          <a:prstGeom prst="roundRect">
            <a:avLst>
              <a:gd name="adj" fmla="val 209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3632200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52184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1" i="0" u="none">
                <a:solidFill>
                  <a:srgbClr val="C2410C"/>
                </a:solidFill>
                <a:latin typeface="Courier New"/>
              </a:rPr>
              <a:t>CREATE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00" b="1" i="0" u="none">
                <a:solidFill>
                  <a:srgbClr val="C2410C"/>
                </a:solidFill>
                <a:latin typeface="Courier New"/>
              </a:rPr>
              <a:t>PROCEDURE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 zloz_zamowienie(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1996380"/>
            <a:ext cx="52184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00" b="1" i="0" u="none">
                <a:solidFill>
                  <a:srgbClr val="C2410C"/>
                </a:solidFill>
                <a:latin typeface="Courier New"/>
              </a:rPr>
              <a:t>IN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 klient </a:t>
            </a:r>
            <a:r>
              <a:rPr sz="1000" b="1" i="0" u="none">
                <a:solidFill>
                  <a:srgbClr val="C2410C"/>
                </a:solidFill>
                <a:latin typeface="Courier New"/>
              </a:rPr>
              <a:t>INT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, </a:t>
            </a:r>
            <a:r>
              <a:rPr sz="1000" b="1" i="0" u="none">
                <a:solidFill>
                  <a:srgbClr val="C2410C"/>
                </a:solidFill>
                <a:latin typeface="Courier New"/>
              </a:rPr>
              <a:t>IN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 prod </a:t>
            </a:r>
            <a:r>
              <a:rPr sz="1000" b="1" i="0" u="none">
                <a:solidFill>
                  <a:srgbClr val="C2410C"/>
                </a:solidFill>
                <a:latin typeface="Courier New"/>
              </a:rPr>
              <a:t>INT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, </a:t>
            </a:r>
            <a:r>
              <a:rPr sz="1000" b="1" i="0" u="none">
                <a:solidFill>
                  <a:srgbClr val="C2410C"/>
                </a:solidFill>
                <a:latin typeface="Courier New"/>
              </a:rPr>
              <a:t>IN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 ile </a:t>
            </a:r>
            <a:r>
              <a:rPr sz="1000" b="1" i="0" u="none">
                <a:solidFill>
                  <a:srgbClr val="C2410C"/>
                </a:solidFill>
                <a:latin typeface="Courier New"/>
              </a:rPr>
              <a:t>INT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180530"/>
            <a:ext cx="52184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1" i="0" u="none">
                <a:solidFill>
                  <a:srgbClr val="C2410C"/>
                </a:solidFill>
                <a:latin typeface="Courier New"/>
              </a:rPr>
              <a:t>BEGIN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364680"/>
            <a:ext cx="52184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00" b="1" i="0" u="none">
                <a:solidFill>
                  <a:srgbClr val="C2410C"/>
                </a:solidFill>
                <a:latin typeface="Courier New"/>
              </a:rPr>
              <a:t>DECLARE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00" b="1" i="0" u="none">
                <a:solidFill>
                  <a:srgbClr val="C2410C"/>
                </a:solidFill>
                <a:latin typeface="Courier New"/>
              </a:rPr>
              <a:t>EXIT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00" b="1" i="0" u="none">
                <a:solidFill>
                  <a:srgbClr val="C2410C"/>
                </a:solidFill>
                <a:latin typeface="Courier New"/>
              </a:rPr>
              <a:t>HANDLER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00" b="1" i="0" u="none">
                <a:solidFill>
                  <a:srgbClr val="C2410C"/>
                </a:solidFill>
                <a:latin typeface="Courier New"/>
              </a:rPr>
              <a:t>FOR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00" b="1" i="0" u="none">
                <a:solidFill>
                  <a:srgbClr val="C2410C"/>
                </a:solidFill>
                <a:latin typeface="Courier New"/>
              </a:rPr>
              <a:t>SQLEXCEPTION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548830"/>
            <a:ext cx="52184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00" b="1" i="0" u="none">
                <a:solidFill>
                  <a:srgbClr val="C2410C"/>
                </a:solidFill>
                <a:latin typeface="Courier New"/>
              </a:rPr>
              <a:t>BEGIN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732980"/>
            <a:ext cx="52184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00" b="1" i="0" u="none">
                <a:solidFill>
                  <a:srgbClr val="C2410C"/>
                </a:solidFill>
                <a:latin typeface="Courier New"/>
              </a:rPr>
              <a:t>ROLLBACK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;      </a:t>
            </a:r>
            <a:r>
              <a:rPr sz="1000" b="0" i="0" u="none">
                <a:solidFill>
                  <a:srgbClr val="667085"/>
                </a:solidFill>
                <a:latin typeface="Courier New"/>
              </a:rPr>
              <a:t>-- cofnij wszystko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2917130"/>
            <a:ext cx="52184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00" b="1" i="0" u="none">
                <a:solidFill>
                  <a:srgbClr val="C2410C"/>
                </a:solidFill>
                <a:latin typeface="Courier New"/>
              </a:rPr>
              <a:t>RESIGNAL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;      </a:t>
            </a:r>
            <a:r>
              <a:rPr sz="1000" b="0" i="0" u="none">
                <a:solidFill>
                  <a:srgbClr val="667085"/>
                </a:solidFill>
                <a:latin typeface="Courier New"/>
              </a:rPr>
              <a:t>-- przekaż błąd dalej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101280"/>
            <a:ext cx="52184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00" b="1" i="0" u="none">
                <a:solidFill>
                  <a:srgbClr val="C2410C"/>
                </a:solidFill>
                <a:latin typeface="Courier New"/>
              </a:rPr>
              <a:t>END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6800" y="3285430"/>
            <a:ext cx="52184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00" b="1" i="0" u="none">
                <a:solidFill>
                  <a:srgbClr val="C2410C"/>
                </a:solidFill>
                <a:latin typeface="Courier New"/>
              </a:rPr>
              <a:t>START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00" b="1" i="0" u="none">
                <a:solidFill>
                  <a:srgbClr val="C2410C"/>
                </a:solidFill>
                <a:latin typeface="Courier New"/>
              </a:rPr>
              <a:t>TRANSACTION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6800" y="3469580"/>
            <a:ext cx="52184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00" b="1" i="0" u="none">
                <a:solidFill>
                  <a:srgbClr val="C2410C"/>
                </a:solidFill>
                <a:latin typeface="Courier New"/>
              </a:rPr>
              <a:t>INSERT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00" b="1" i="0" u="none">
                <a:solidFill>
                  <a:srgbClr val="C2410C"/>
                </a:solidFill>
                <a:latin typeface="Courier New"/>
              </a:rPr>
              <a:t>INTO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 zamowienia (id_klienta, data_zamowienia)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66800" y="3653730"/>
            <a:ext cx="52184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00" b="1" i="0" u="none">
                <a:solidFill>
                  <a:srgbClr val="C2410C"/>
                </a:solidFill>
                <a:latin typeface="Courier New"/>
              </a:rPr>
              <a:t>VALUES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 (klient, NOW());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66800" y="3837880"/>
            <a:ext cx="52184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00" b="1" i="0" u="none">
                <a:solidFill>
                  <a:srgbClr val="C2410C"/>
                </a:solidFill>
                <a:latin typeface="Courier New"/>
              </a:rPr>
              <a:t>INSERT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00" b="1" i="0" u="none">
                <a:solidFill>
                  <a:srgbClr val="C2410C"/>
                </a:solidFill>
                <a:latin typeface="Courier New"/>
              </a:rPr>
              <a:t>INTO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 pozycje_zamowienia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66800" y="4022030"/>
            <a:ext cx="52184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00" b="1" i="0" u="none">
                <a:solidFill>
                  <a:srgbClr val="C2410C"/>
                </a:solidFill>
                <a:latin typeface="Courier New"/>
              </a:rPr>
              <a:t>SELECT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 LAST_INSERT_ID(), id_produktu, ile, cena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66800" y="4206180"/>
            <a:ext cx="52184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00" b="1" i="0" u="none">
                <a:solidFill>
                  <a:srgbClr val="C2410C"/>
                </a:solidFill>
                <a:latin typeface="Courier New"/>
              </a:rPr>
              <a:t>FROM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 produkty </a:t>
            </a:r>
            <a:r>
              <a:rPr sz="1000" b="1" i="0" u="none">
                <a:solidFill>
                  <a:srgbClr val="C2410C"/>
                </a:solidFill>
                <a:latin typeface="Courier New"/>
              </a:rPr>
              <a:t>WHERE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 id_produktu = prod;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66800" y="4390330"/>
            <a:ext cx="52184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00" b="1" i="0" u="none">
                <a:solidFill>
                  <a:srgbClr val="C2410C"/>
                </a:solidFill>
                <a:latin typeface="Courier New"/>
              </a:rPr>
              <a:t>UPDATE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 produkty </a:t>
            </a:r>
            <a:r>
              <a:rPr sz="1000" b="1" i="0" u="none">
                <a:solidFill>
                  <a:srgbClr val="C2410C"/>
                </a:solidFill>
                <a:latin typeface="Courier New"/>
              </a:rPr>
              <a:t>SET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 stan = stan - ile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66800" y="4574480"/>
            <a:ext cx="52184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00" b="1" i="0" u="none">
                <a:solidFill>
                  <a:srgbClr val="C2410C"/>
                </a:solidFill>
                <a:latin typeface="Courier New"/>
              </a:rPr>
              <a:t>WHERE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 id_produktu = prod;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66800" y="4758630"/>
            <a:ext cx="52184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00" b="1" i="0" u="none">
                <a:solidFill>
                  <a:srgbClr val="C2410C"/>
                </a:solidFill>
                <a:latin typeface="Courier New"/>
              </a:rPr>
              <a:t>COMMIT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066800" y="4942780"/>
            <a:ext cx="5218410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1" i="0" u="none">
                <a:solidFill>
                  <a:srgbClr val="C2410C"/>
                </a:solidFill>
                <a:latin typeface="Courier New"/>
              </a:rPr>
              <a:t>END</a:t>
            </a:r>
            <a:r>
              <a:rPr sz="1000" b="0" i="0" u="none">
                <a:solidFill>
                  <a:srgbClr val="142033"/>
                </a:solidFill>
                <a:latin typeface="Courier New"/>
              </a:rPr>
              <a:t> //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6761460" y="1653480"/>
            <a:ext cx="4617740" cy="722511"/>
          </a:xfrm>
          <a:prstGeom prst="roundRect">
            <a:avLst>
              <a:gd name="adj" fmla="val 1054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Rectangle 24"/>
          <p:cNvSpPr/>
          <p:nvPr/>
        </p:nvSpPr>
        <p:spPr>
          <a:xfrm>
            <a:off x="6761460" y="1653480"/>
            <a:ext cx="50800" cy="722511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TextBox 25"/>
          <p:cNvSpPr txBox="1"/>
          <p:nvPr/>
        </p:nvSpPr>
        <p:spPr>
          <a:xfrm>
            <a:off x="7015460" y="1812230"/>
            <a:ext cx="419229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C2410C"/>
                </a:solidFill>
                <a:latin typeface="Courier New"/>
              </a:rPr>
              <a:t>CALL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zloz_zamowienie(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5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 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12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 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9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015460" y="2014736"/>
            <a:ext cx="419229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667085"/>
                </a:solidFill>
                <a:latin typeface="Courier New"/>
              </a:rPr>
              <a:t>-- na stanie jest 5 kart graficznych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6761460" y="2528391"/>
            <a:ext cx="4617740" cy="925016"/>
          </a:xfrm>
          <a:prstGeom prst="roundRect">
            <a:avLst>
              <a:gd name="adj" fmla="val 823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9" name="Rectangle 28"/>
          <p:cNvSpPr/>
          <p:nvPr/>
        </p:nvSpPr>
        <p:spPr>
          <a:xfrm>
            <a:off x="6761460" y="2528391"/>
            <a:ext cx="50800" cy="925016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0" name="TextBox 29"/>
          <p:cNvSpPr txBox="1"/>
          <p:nvPr/>
        </p:nvSpPr>
        <p:spPr>
          <a:xfrm>
            <a:off x="7015460" y="2687141"/>
            <a:ext cx="419229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ERROR 1690 (22003): BIGINT UNSIGNED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7015460" y="2889647"/>
            <a:ext cx="419229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value is out of range in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7015460" y="3092152"/>
            <a:ext cx="419229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`sklep`.`produkty`.`stan` - ile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761460" y="3605808"/>
            <a:ext cx="4655840" cy="666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Kolumna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stan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jest UNSIGNED, więc nie może spaść poniżej zera. UPDATE się nie udaje, handler wykonuje ROLLBACK — nie zostaje ani zamówienie, ani pozycja.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7 · Transakcje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W PRAKTYCE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Kiedy używać transakcji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3420566" cy="1368822"/>
          </a:xfrm>
          <a:prstGeom prst="roundRect">
            <a:avLst>
              <a:gd name="adj" fmla="val 7422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22350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Zawsze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2350" y="2144911"/>
            <a:ext cx="3039566" cy="693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kilka zmian, które mają sens tylko razem: zamówienie, przelew, rezerwacja miejsca, rejestracja z profilem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385766" y="1653480"/>
            <a:ext cx="3420566" cy="1368822"/>
          </a:xfrm>
          <a:prstGeom prst="roundRect">
            <a:avLst>
              <a:gd name="adj" fmla="val 7422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595316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Import danych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595316" y="2144911"/>
            <a:ext cx="3039566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tysiące INSERT w jednej transakcji są wielokrotnie szybsze niż z autocommit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58733" y="1653480"/>
            <a:ext cx="3420566" cy="1368822"/>
          </a:xfrm>
          <a:prstGeom prst="roundRect">
            <a:avLst>
              <a:gd name="adj" fmla="val 7422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168283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Krótko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8283" y="2144911"/>
            <a:ext cx="3039566" cy="693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transakcja trzyma blokady — nie czekaj w niej na użytkownika ani na odpowiedź innego serwera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7 · Transakcje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DO ZROBIENIA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Ćwiczenia w bazie sklep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70000" y="1653480"/>
            <a:ext cx="9446915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Sprawdź wartość @@autocommit. Usuń w transakcji wszystkie pozycje zamówienia 1, sprawdź wynik i wycofaj zmiany.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029321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70000" y="2029321"/>
            <a:ext cx="8783241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Otwórz dwa okna konsoli. W pierwszym zmień cenę produktu w transakcji bez COMMIT. Co widzi drugie okno?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40516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70000" y="2405162"/>
            <a:ext cx="965587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W transakcji wykonaj UPDATE, potem CREATE TABLE test, potem ROLLBACK. Czy UPDATE został cofnięty? Dlaczego?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278100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70000" y="2781002"/>
            <a:ext cx="5690493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Napisz transakcję z dwoma punktami zapisu i wycofaj tylko ostatni krok.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156843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70000" y="3156843"/>
            <a:ext cx="8961438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Rozbuduj procedurę zloz_zamowienie o sprawdzenie, czy klient istnieje (SIGNAL przed START TRANSACTION).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7 · Transakcje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C2410C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FFFFFF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FFFFFF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788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46200" y="1710630"/>
            <a:ext cx="2568575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Co oznaczają litery A, C, I, D?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1297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46200" y="2161480"/>
            <a:ext cx="3549154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Czym różni się COMMIT od ROLLBACK?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5805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46200" y="2612330"/>
            <a:ext cx="5681662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Dlaczego CREATE TABLE w środku transakcji jest niebezpieczne?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0314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46200" y="3063180"/>
            <a:ext cx="6094512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Dlaczego po ROLLBACK w numeracji zamówień może powstać dziura?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146800"/>
            <a:ext cx="10604500" cy="3556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FFFFFF"/>
                </a:solidFill>
                <a:latin typeface="Arial"/>
              </a:rPr>
              <a:t>Źródła: dokumentacja MySQL 9.7: START TRANSACTION, COMMIT, ROLLBACK; Statements That Cause an Implicit Commit; InnoDB and the ACID Model; MariaDB KB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Bazy danych 2.07: Transakcje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