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Stan na październik 2026: aktualna wersja główna to Laravel 13 (wydana 17 marca 2026, wymaga PHP 8.3+, poprawki bezpieczeństwa do 17 marca 2028; najnowsze wydanie frameworka w chwili przygotowania: 13.38). Struktura katalogów, plik .env i domyślny model User pochodzą z aktualnego szkieletu laravel/laravel z GitHuba. Kod Laravel na slajdach jest zgodny z dokumentacją 13.x i przeszedł kontrolę składni PHP, ale nie był uruchamiany w środowisku przygotowania materiałów (brak dostępu do repozytorium Packagist) — przed lekcją warto przejść go raz na własnym komputerze z Herd lub XAMPP.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Nowa wersja główna Laravela wychodzi co roku w pierwszym kwartale; poprawki błędów przez 18 miesięcy, bezpieczeństwa przez 2 lata. Inne frameworki PHP: Symfony (na jego komponentach stoi część Laravela), CodeIgniter, Slim. Pytanie do klasy: które elementy z lekcji 2.13 (router, front controller, model) pisaliśmy sami?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projekt domyślnie używa bazy SQLite (plik database/database.sqlite) — działa bez instalowania serwera bazy. W szkole z XAMPP przełączamy na MySQL/MariaDB w pliku .env (następny slajd). Typowy problem w pracowni: stara wersja PHP w XAMPP — sprawdzić php -v przed lekcją.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aktualnym szkielecie nie ma już osobnych plików middleware ani app/Http/Kernel.php — konfiguracja jest w bootstrap/app.php. Plik routes/api.php pojawia się dopiero po poleceniu php artisan install:api.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APP_DEBUG=true na produkcji pokazuje światu szczegóły błędów, w tym fragmenty konfiguracji — jeden z częstszych błędów wdrożeniowych (lekcja 2.18). Bazę sklep trzeba wcześniej utworzyć w phpMyAdmin; tabele utworzą migracje.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php artisan list pokazuje wszystkie polecenia, a php artisan help make:model — opcje. Uwaga na nazwy: model Produkt z opcją -m wygeneruje migrację tabeli produkts (angielska liczba mnoga) — dlatego w przykładach nazwę tabeli ustawiamy jawnie.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Migracje to „historia zmian bazy” w kodzie, tak jak Git jest historią kodu. Zamiast ręcznie robić ALTER TABLE w phpMyAdmin, tworzy się nową migrację (np. dodanie kolumny opis). Tabela kategorie musi powstać we wcześniejszej migracji — kolejność wyznacza data w nazwie pliku.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Atrybut #[Fillable] (nowy styl z aktualnego szkieletu; starszy zapis to właściwość protected $fillable) wymienia pola, które wolno masowo przypisać przez create() — reszta, np. is_admin, jest chroniona. Wszystkie zapytania Eloquent są przygotowane, więc dane od użytkownika nie zmienią treści SQL. Przypomnieć problem N+1 z lekcji baz danych: Produkt::with('kategoria')-&gt;get().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dokładnie router z lekcji 2.13, tylko gotowy. Route::resource('produkty', …) tworzy naraz 7 tras CRUD (index, create, store, show, edit, update, destroy) — sprawdźcie je przez php artisan route:list.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Reguła exists:kategorie,id sprawdza w bazie, czy kategoria istnieje. Dla żądań JSON (API) ta sama walidacja zwraca automatycznie kod 422 z listą błędów — tak jak ręcznie robiliśmy w lekcji 2.13. Pełna lista reguł: dokumentacja Validation.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Podgląd pokazuje HTML, który ten szablon generuje dla trzech produktów (z układem layouts.app z nagłówkiem) — złożony ręcznie, bo projekt nie był uruchamiany w środowisku przygotowania. Plik layouts/app.blade.php zawiera &lt;html&gt;, &lt;head&gt;, nagłówek i @yield('tresc'). Blade kompiluje szablony do zwykłego PHP w storage/framework/views.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Domyślne komunikaty walidacji są po angielsku — na podglądzie są ich polskie odpowiedniki, które daje pakiet tłumaczeń lub własny plik lang/pl/validation.php i APP_LOCALE=pl. Przypomnieć z lekcji 2.11: ochrona CSRF w Laravel 13 sprawdza też nagłówek Origin żądania.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egzaminie INF.03 pisze się skrypty w czystym PHP z mysqli — Laravel to wiedza na praktyki i do pracy. Zestawy startowe (starter kits) Laravela dają gotowe logowanie i rejestrację z wybranym front-endem (np. React, Vue, Livewire).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 w tinkerze: App\Models\Produkt::create(['nazwa' =&gt; 'Mysz', 'cena' =&gt; 129, 'kategoria_id' =&gt; 1]) — wymaga istniejącej kategorii albo uproszczenia migracji bez klucza obcego.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5: Laravel odrzuci żądanie z kodem 419 (Page Expired). Odp. 4: {{ }} escapuje znaki specjalne HTML, {!! !!} wypisuje tekst bez zmian — ryzyko XSS przy danych od użytkownika.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Framework Laravel — wprowadzenie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Instalacja, struktura projektu, routing, kontrolery, Blade, migracje, Eloquent i walidacja — to samo co w lekcji 2.13, ale gotowymi narzędziami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 CO FRAMEWORK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Nie wymyślaj koła na nowo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Bezpieczeństwo z automatu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tokeny CSRF w formularzach, escapowanie {{ }} w szablonach, zapytania przygotowane w ORM, haszowanie haseł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Produktywność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routing, walidacja, sesje, logowanie, wysyłka e-maili, kolejki — gotowe i przetestowane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Wspólne konwencje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każdy programista Laravela od razu wie, gdzie szukać kontrolera, modelu i widoku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07383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691533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4199533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aktualna wersja główna Laravela (marzec 2026)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3507383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691533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8.3+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4199533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minimalna wersja PHP dla Laravel 13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3507383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691533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7C3AED"/>
                </a:solidFill>
                <a:latin typeface="Arial"/>
              </a:rPr>
              <a:t>2 lata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4199533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poprawek bezpieczeństwa dla każdej wersji głównej (L13: do 03.2028)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START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Instalacja: do wyboru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070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2747169"/>
                <a:gridCol w="5494635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Sposób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Dla kogo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daje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8895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Laravel Herd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Windows, macOS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PHP, Composer, instalator Laravela i serwer w jednym programie; projekty pod adresem nazwa.test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Composer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system z PHP 8.3+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composer create-project laravel/laravel sklep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921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Instalator laravel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 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composer global require laravel/installer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laravel new sklep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kreator z wyborem bazy i zestawu startowego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XAMPP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pracownia szkolna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wymaga XAMPP z PHP 8.3+ i osobno zainstalowanego Composera; baza MariaDB z XAMPP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80755"/>
            <a:ext cx="10566400" cy="982662"/>
          </a:xfrm>
          <a:prstGeom prst="roundRect">
            <a:avLst>
              <a:gd name="adj" fmla="val 77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80755"/>
            <a:ext cx="50800" cy="982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4126805"/>
            <a:ext cx="101663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7C3AED"/>
                </a:solidFill>
                <a:latin typeface="Courier New"/>
              </a:rPr>
              <a:t>cd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sklep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4356993"/>
            <a:ext cx="101663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php artisan serve       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# serwer pod http://localhost:8000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4587180"/>
            <a:ext cx="101663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npm install &amp;&amp; npm run dev  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# zasoby front-endu (Vite)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PROJEKT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Struktura katalogów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705225"/>
          </a:xfrm>
          <a:prstGeom prst="roundRect">
            <a:avLst>
              <a:gd name="adj" fmla="val 20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705225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sklep/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23963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app/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5696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│   ├── Http/Controllers/  # kontrolery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47429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│   └── Models/            # modele Eloquent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59162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bootstrap/app.php      # konfiguracja aplikacji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70895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config/                # ustawienia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82627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database/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94360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│   ├── migrations/        # zmiany struktury bazy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06093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│   └── seeders/           # dane startowe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717826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public/index.php       # front controller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929559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resources/views/       # szablony Blade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141291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routes/web.php         # trasy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353024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storage/               # logi, cache, pliki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564757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vendor/                # biblioteki Composera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776490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├── .env                   # hasła i ustawienia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988223"/>
            <a:ext cx="52184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└── artisan                # narzędzie wiersza poleceń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0060" y="1653480"/>
            <a:ext cx="4427240" cy="15882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ten sam podział co w naszym MVC z lekcji 2.13: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public/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jest katalogiem głównym WWW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vendor/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.env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są w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.gitignore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nie trafiają do repozytorium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 sklonowaniu projektu: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composer install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skopiować .env.example do .env,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php artisan key:generate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KONFIGURACJA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Plik .env i połączenie z bazą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.env (XAMPP, MariaDB)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617740" cy="2824162"/>
          </a:xfrm>
          <a:prstGeom prst="roundRect">
            <a:avLst>
              <a:gd name="adj" fmla="val 26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8241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APP_NAME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=Sklep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1018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APP_ENV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local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01205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APP_DEBUG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true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31393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APP_URL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=http://localhost:8000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61580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91768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DB_CONNECTION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=mysql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21955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DB_HOST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127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.0.0.1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52143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DB_PORT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3306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82330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DB_DATABASE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=sklep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112518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DB_USERNAME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=root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342705"/>
            <a:ext cx="421769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9A3412"/>
                </a:solidFill>
                <a:latin typeface="Courier New"/>
              </a:rPr>
              <a:t>DB_PASSWORD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63940" y="1653480"/>
            <a:ext cx="545336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domyślnie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DB_CONNECTION=sqlite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dla MariaDB z XAMPP zmieniamy na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mysql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odkomentowujemy pozostałe linie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kodzie wartości czyta się przez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config()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np. config('app.name')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serwerze produkcyjnym: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APP_ENV=production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APP_DEBUG=false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735340" y="2915543"/>
            <a:ext cx="564386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5735340" y="2915543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989340" y="3067943"/>
            <a:ext cx="52247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89340" y="3283843"/>
            <a:ext cx="522476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Plik .env zawiera hasła — nigdy nie wysyłaj go do Gita ani na zrzutach ekranu. Do repozytorium trafia tylko .env.example bez haseł.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WIERSZ POLECEŃ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Artisan — asystent programisty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717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494437"/>
                <a:gridCol w="5071963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robi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serve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uruchamia serwer deweloperski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make:controller ProduktController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tworzy klasę kontrolera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make:model Produkt -m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tworzy model i plik migracji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migrate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wykonuje nowe migracje (tworzy tabele)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migrate:rollback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cofa ostatnią partię migracji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route:list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wypisuje wszystkie trasy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tinker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konsola do testowania modeli na żywo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php artisan install:api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dodaje routes/api.php i obsługę tokenów API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BAZA DANYCH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Migracja — struktura tabeli w kodzie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6819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database/migrations/…_create_produkty_table.php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643860" cy="3790950"/>
          </a:xfrm>
          <a:prstGeom prst="roundRect">
            <a:avLst>
              <a:gd name="adj" fmla="val 201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7909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extends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Migration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49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91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1D4ED8"/>
                </a:solidFill>
                <a:latin typeface="Courier New"/>
              </a:rPr>
              <a:t>up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(): void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932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774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Schema::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create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'produkty'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(Blueprint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615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457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string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298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decimal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140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unsignedInteger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'stan'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default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6981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foreignId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'kategoria_id'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8823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constrained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'kategorie'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0664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timestamps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2506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});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4347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189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1D4ED8"/>
                </a:solidFill>
                <a:latin typeface="Courier New"/>
              </a:rPr>
              <a:t>down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(): void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030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49872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Schema::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dropIfExists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'produkty'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1713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3555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};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90060" y="1653480"/>
            <a:ext cx="4427240" cy="22193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up()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zmiana,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down()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jej cofnięcie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id()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= BIGINT UNSIGNED AUTO_INCREMENT PRIMARY KEY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timestamps()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= kolumny created_at i updated_at, które Eloquent wypełnia sam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constrained()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tworzy klucz obcy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plik migracji trafia do Gita — cały zespół ma identyczną bazę po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php artisan migrate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ORM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Eloquent — model i zapytania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app/Models/Produkt.php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3191272"/>
          </a:xfrm>
          <a:prstGeom prst="roundRect">
            <a:avLst>
              <a:gd name="adj" fmla="val 23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19127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namespace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App\Models;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341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273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use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Illuminate\Database\Eloquent\Model;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206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use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Illuminate\Database\Eloquent\Attributes\Fillable;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39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072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#[Fillable([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'stan'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'kategoria_id'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004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Produkt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extends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Model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937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870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protected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'produkty'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803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736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kategoria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6689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6016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belongsTo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(Kategoria::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5344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74672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6248400" y="1653480"/>
          <a:ext cx="5130800" cy="242887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873177"/>
                <a:gridCol w="2257623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Eloquent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SQL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Produkt::all()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* FROM produkty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Produkt::find(2)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… WHERE id = 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214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Produkt::where('cena', '&lt;', 300)</a:t>
                      </a:r>
                      <a:br/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-&gt;orderBy('cena')-&gt;get()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… WHERE cena &lt; 300</a:t>
                      </a:r>
                      <a:br/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ORDER BY 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Produkt::create($dane)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INSERT INTO produkty …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$p-&gt;update(['stan' =&gt; 5])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UPDATE … WHERE id = …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$p-&gt;delete()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DELETE … WHERE id = …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214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$p-&gt;kategoria-&gt;nazwa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… FROM kategorie …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TRASY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routes/web.php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use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App\Http\Controllers\ProduktController;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use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Illuminate\Support\Facades\Route;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Route::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get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'/'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fn () =&gt; view(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'start'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Route::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get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'/produkty'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[ProduktController::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'index'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'produkty.index'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Route::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get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'/produkty/{produkt}'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[ProduktController::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'show'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'produkty.show'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Route::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'/produkty'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[ProduktController::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'store'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'produkty.store'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2800" y="463014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22350" y="4814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Nazwy tras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22350" y="5121573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widoku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route('produkty.show', $p)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zamiast wpisywać adres ręcznie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172200" y="463014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381750" y="4814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Wiązanie modelu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81750" y="5121573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{produkt}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+ parametr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Produkt $produkt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 kontrolerze = Laravel sam pobierze wiersz albo zwróci 404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KONTROLER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Kontroler z walidacją żądania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975100"/>
          </a:xfrm>
          <a:prstGeom prst="roundRect">
            <a:avLst>
              <a:gd name="adj" fmla="val 19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75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1D4ED8"/>
                </a:solidFill>
                <a:latin typeface="Courier New"/>
              </a:rPr>
              <a:t>ProduktController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extends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Controller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836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678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1D4ED8"/>
                </a:solidFill>
                <a:latin typeface="Courier New"/>
              </a:rPr>
              <a:t>index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519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361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$produkty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= Produkt::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orderBy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get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202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view(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'produkty.index'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044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        </a:t>
            </a:r>
            <a:r>
              <a:rPr sz="1000" b="0" i="0" u="none">
                <a:solidFill>
                  <a:srgbClr val="7C3AED"/>
                </a:solidFill>
                <a:latin typeface="Courier New"/>
              </a:rPr>
              <a:t>compact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'produkty'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0885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2727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1D4ED8"/>
                </a:solidFill>
                <a:latin typeface="Courier New"/>
              </a:rPr>
              <a:t>store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(Request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$request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4568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6410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$request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validate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([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8251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'required|string|max:100'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0093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 =&gt;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'required|numeric|min:0'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1934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'kategoria_id'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'required|exists:kategorie,id'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3776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]);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5617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Produkt::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create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7459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redirect()-&gt;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route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'produkty.index'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49300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-&gt;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with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'ok'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'Dodano produkt'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11423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298380"/>
            <a:ext cx="52438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90060" y="1653480"/>
            <a:ext cx="4427240" cy="16644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validate()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gdy dane są złe, Laravel sam wraca do formularza z błędami i starymi wartościami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zwracane są tylko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sprawdzone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pola — bezpieczne dla create()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redirect()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po POST to wzorzec PRG z lekcji 2.06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with('ok', …)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jednorazowy komunikat w sesji (flash)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WIDOKI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Szablony Blade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resources/views/produkty/index.blade.php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3790950"/>
          </a:xfrm>
          <a:prstGeom prst="roundRect">
            <a:avLst>
              <a:gd name="adj" fmla="val 201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7909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@extends('layouts.app')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49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91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@section('tresc')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932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&gt;Produkty&lt;/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774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@if (session('ok'))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615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"ok"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&gt;{{ session('ok') }}&lt;/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457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@endif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298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140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@forelse ($produkty as $p)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6981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8823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"{{ route('produkty.show', $p) }}"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0664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{{ $p-&gt;nazwa }}&lt;/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2506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— {{ number_format($p-&gt;cena, 2, ',', ' ') }} zł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4347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189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@empty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030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&gt;Brak produktów&lt;/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49872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@endforelse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17138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355530"/>
            <a:ext cx="47307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@endsection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Tak wygląda wynik (HTML wzorcowy)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48400" y="1894780"/>
            <a:ext cx="4457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localhost:8000/produkty</a:t>
            </a:r>
          </a:p>
        </p:txBody>
      </p:sp>
      <p:pic>
        <p:nvPicPr>
          <p:cNvPr id="34" name="Picture 3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8415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477000" y="4231580"/>
            <a:ext cx="49403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{{ }}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wypisuje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escapuje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(htmlspecialchars)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{!! !!}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bez escapowania, tylko dla zaufanego HTML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@extends / @section / @yield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wspólny układ strony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FORMULARZE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Formularz: @csrf, old() i @error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771106"/>
          </a:xfrm>
          <a:prstGeom prst="roundRect">
            <a:avLst>
              <a:gd name="adj" fmla="val 202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77110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"post"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action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"{{ route('produkty.store') }}"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@csrf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&gt;Nazwa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"nazwa"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"{{ old('nazwa') }}"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@error('nazwa')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"err"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&gt;{{ $message }}&lt;/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@enderror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&gt;Cena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"cena"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"{{ old('cena') }}"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@error('cena')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"err"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&gt;{{ $message }}&lt;/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@enderror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&gt;Zapisz&lt;/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wysłaniu złych danych (HTML wzorcowy)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48400" y="1894780"/>
            <a:ext cx="4457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localhost:8000/produkty/nowy</a:t>
            </a:r>
          </a:p>
        </p:txBody>
      </p:sp>
      <p:pic>
        <p:nvPicPr>
          <p:cNvPr id="32" name="Picture 3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20955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477000" y="4485580"/>
            <a:ext cx="494030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@csrf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dodaje ukryte pole z tokenem — bez niego POST kończy się błędem 419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old()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ponowne wypełnienie pól (lekcja 2.06)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komunikaty błędów można przetłumaczyć na polski (pliki w lang/)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Czysty PHP a Laravel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4161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4120852"/>
                <a:gridCol w="4120952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Zadanie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Czysty PHP (lekcje 2.04–2.13)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Laravel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routing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własny router, .htaccess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routes/web.php, Route::get()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PDO, ręczny SQL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migracje + Eloquent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widok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PHP + htmlspecialchars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Blade, {{ }}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walidacja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filter_var, własne if-y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$request-&gt;validate([...])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CSRF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własny token w sesji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@csrf i middleware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hasła, logowanie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password_hash, sesje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zestawy startowe (starter kits)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 egzaminie INF.03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tak — tego się wymaga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26830"/>
            <a:ext cx="10566400" cy="1000720"/>
          </a:xfrm>
          <a:prstGeom prst="roundRect">
            <a:avLst>
              <a:gd name="adj" fmla="val 761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26830"/>
            <a:ext cx="50800" cy="10007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47923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695130"/>
            <a:ext cx="101473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Framework nie zastępuje znajomości PHP, HTTP i SQL — on je zakłada. Kto rozumie lekcję 2.13, rozumie, co Laravel robi pod spodem.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60789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Zainstaluj Laravel (Herd albo Composer), uruchom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php artisan serve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otwórz stronę powitalną.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60588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Przełącz projekt na MariaDB z XAMPP w pliku .env i wykonaj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php artisan migrate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6369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migrację i model Produkt; dodaj 3 produkty w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php artisan tinker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przez Produkt::create().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59715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trasy, kontroler i widok Blade z listą produktów oraz stroną jednego produktu.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30376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formularz nowego produktu z walidacją i komunikatem „Dodano produkt”.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14 · Laravel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24688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korzyści daje framework w porównaniu z czystym PHP?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5490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plik .env i dlaczego nie trafia do Gita?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37872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jest migracja i co robią metody up() i down()?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70205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{{ $x }} od {!! $x !!} w Blade?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80189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się stanie, gdy w formularzu POST zabraknie @csrf?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Laravel 13.x (laravel.com/docs), szkielet laravel/laravel na GitHubie, php.net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2.14 Framework Laravel — wprowadzenie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