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Ostatnia lekcja serii. Nowe względem starej prezentacji: drążki Hall effect (koniec dryfu), adaptacyjne spusty, Joy-Con 2 z funkcją myszy, kontrolery VR oraz XInput/HID.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Dla polskich uczniów ciekawostka: Pegasus to klon konsoli NES — pierwsza konsola wielu dzisiejszych rodziców. Switch 2 ukazał się w czerwcu 2025 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PC pady działają przez USB, Bluetooth lub odbiornik 2,4 GHz. Steam pozwala skonfigurować prawie każdy pad (Steam Input).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Dryf był powodem pozwów zbiorowych wobec producentów konsol. Ta sama technologia magnetyczna trafiła do klawiatur (lekcja 1).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Force feedback ze starej prezentacji (kierownice) to starszy kuzyn adaptacyjnych spustów — siła zamiast samej wibracji.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Numerowana lista elementów joysticka ze starej prezentacji to dobre ćwiczenie: uczniowie podpisują elementy na zdjęciu. Dawniej joysticki podłączano do gameportu (DA-15).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Zębatkowe i paskowe przekładnie to tańsze konstrukcje; direct drive, kiedyś bardzo drogi, staniał w latach 2023–2026.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Kontrolery adaptacyjne to dobry temat o dostępności — podłącza się do nich własne przyciski i przełączniki dopasowane do możliwości gracza.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Ćwiczenie: prosta strona z Gamepad API wyświetlająca położenie gałek i stan przycisków — kilkadziesiąt linii JavaScript. Pozwala też sprawdzić dryf gałek.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4: Gamepad API — navigator.getGamepads().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Urządzenia wejściowe · Lekcja 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981200"/>
            <a:ext cx="6007100" cy="24003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Urządzenia sterujące w grach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584700"/>
            <a:ext cx="60071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Gamepady, joysticki, kierownice i kontrolery VR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HISTORIA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Ewolucja gamepada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59000"/>
                <a:gridCol w="3810000"/>
                <a:gridCol w="4597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Era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Przykłady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Nowości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 i 16 bitów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NES, Pegasus, SNES, Sega Mega Drive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krzyżak (D-pad) i kilka przycisków; SNES — przyciski L/R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32 i 64 bity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PlayStation, Nintendo 64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gałki analogowe, wibracje (Rumble Pak, DualShock)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6–7 generacja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Xbox 360, PS3, Wii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bezprzewodowe pady, czujniki ruchu (Wii Remote)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8–9 generacja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PS5 DualSense, Xbox Series, Switch 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haptyka, adaptacyjne spusty, mysz w Joy-Con 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5 · Kontrolery do gier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GAMEPAD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Budowa współczesnego pada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960265"/>
            <a:ext cx="2895600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1047750" y="220315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FDFA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289050" y="2169815"/>
            <a:ext cx="1541363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Gałki analogowe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2452390"/>
            <a:ext cx="24638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Dwie osie każda — płynny ruch postaci i kamery. Wciśnięcie gałki to dodatkowy przycisk.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860800" y="1960265"/>
            <a:ext cx="2895600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4095750" y="220315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4337050" y="2169815"/>
            <a:ext cx="163651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Spusty i bumpery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95750" y="2452390"/>
            <a:ext cx="2463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Analogowe spusty (gaz, hamulec) i cyfrowe przyciski ramion.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454301"/>
            <a:ext cx="2895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ounded Rectangle 12"/>
          <p:cNvSpPr/>
          <p:nvPr/>
        </p:nvSpPr>
        <p:spPr>
          <a:xfrm>
            <a:off x="1047750" y="3697188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289050" y="3663851"/>
            <a:ext cx="1350566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Czujniki ruchu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7750" y="3946426"/>
            <a:ext cx="2463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Żyroskop i akcelerometr — celowanie ruchem pada.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860800" y="3454301"/>
            <a:ext cx="2895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4095750" y="3697188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FAD8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4337050" y="3663851"/>
            <a:ext cx="180598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Sprzężenie zwrotne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095750" y="3946426"/>
            <a:ext cx="2463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Silniki wibracyjne lub haptyczne, głośnik, podświetlenie.</a:t>
            </a:r>
          </a:p>
        </p:txBody>
      </p:sp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874441"/>
            <a:ext cx="4318000" cy="279400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5 · Kontrolery do gier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STAN NA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Dryf gałek i czujniki Hall effect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90900" cy="2725936"/>
          </a:xfrm>
          <a:prstGeom prst="roundRect">
            <a:avLst>
              <a:gd name="adj" fmla="val 372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921000" cy="1270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442891"/>
            <a:ext cx="29591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Problem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750866"/>
            <a:ext cx="29591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Klasyczne gałki używają potencjometrów — ślizgacz ściera ścieżkę, postać sama się porusza („stick drift”).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6900" y="1874441"/>
            <a:ext cx="3390900" cy="2725936"/>
          </a:xfrm>
          <a:prstGeom prst="roundRect">
            <a:avLst>
              <a:gd name="adj" fmla="val 372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1850" y="2083991"/>
            <a:ext cx="2921000" cy="1270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41850" y="3442891"/>
            <a:ext cx="29591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Rozwiązanie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41850" y="3750866"/>
            <a:ext cx="29591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Czujnik Halla lub TMR mierzy pole magnesu bez kontaktu — brak zużycia, brak dryfu.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001000" y="1874441"/>
            <a:ext cx="3390900" cy="2725936"/>
          </a:xfrm>
          <a:prstGeom prst="roundRect">
            <a:avLst>
              <a:gd name="adj" fmla="val 372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5950" y="2083991"/>
            <a:ext cx="2921000" cy="1270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35950" y="3442891"/>
            <a:ext cx="29591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Rynek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35950" y="3750866"/>
            <a:ext cx="29591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Pady Hall effect (np. 8BitDo, GuliKit) i wymienne moduły gałek (DualSense Edge).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5 · Kontrolery do gier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NOWE FUNKCJE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Haptyka i adaptacyjne spusty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90900" cy="2725936"/>
          </a:xfrm>
          <a:prstGeom prst="roundRect">
            <a:avLst>
              <a:gd name="adj" fmla="val 372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921000" cy="1270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442891"/>
            <a:ext cx="29591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Haptyka (DualSense)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750866"/>
            <a:ext cx="29591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Precyzyjne wibracje oddają fakturę — deszcz, piasek, różne powierzchnie.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6900" y="1874441"/>
            <a:ext cx="3390900" cy="2725936"/>
          </a:xfrm>
          <a:prstGeom prst="roundRect">
            <a:avLst>
              <a:gd name="adj" fmla="val 372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1850" y="2083991"/>
            <a:ext cx="2921000" cy="1270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41850" y="3442891"/>
            <a:ext cx="29591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Adaptacyjne spusty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41850" y="3750866"/>
            <a:ext cx="29591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Silniczki stawiają opór spustu — naciąg łuku, zacięta broń, hamulec ABS.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001000" y="1874441"/>
            <a:ext cx="3390900" cy="2725936"/>
          </a:xfrm>
          <a:prstGeom prst="roundRect">
            <a:avLst>
              <a:gd name="adj" fmla="val 372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5950" y="2083991"/>
            <a:ext cx="2921000" cy="1270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35950" y="3442891"/>
            <a:ext cx="29591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Joy-Con 2 (Switch 2)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35950" y="3750866"/>
            <a:ext cx="29591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Odłączany kontroler z sensorem optycznym — działa jak mysz na blacie lub udzie.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5 · Kontrolery do gier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JOYSTICK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Joystick i HOTAS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Budowa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Drążek, podstawa z elektroniką, spust (fire), przyciski, „grzybek” (hat switch), przepustnica, ster (obrót drążka).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HOTAS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Hands On Throttle And Stick — osobny drążek i przepustnica; symulatory lotu i kosmosu.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Poza grami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Sterowanie robotami, dronami, wózkami inwalidzkimi, maszynami budowlanymi.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5 · Kontrolery do gier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KIEROWNICA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Kierownice i symulatory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Zestaw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Kierownica, pedały (gaz, hamulec, sprzęgło), skrzynia biegów (H-shifter) lub łopatki.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Force feedback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Silnik stawia opór kierownicy — czujemy nawierzchnię i poślizg.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Direct drive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Kierownica osadzona bezpośrednio na osi mocnego silnika — najwierniejsze odczucia, sim racing.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5 · Kontrolery do gier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INNE KONTROLERY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Kontrolery specjalne i VR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Kontrolery VR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Śledzone przez kamery w goglach; coraz częściej sterowanie samymi dłońmi (hand tracking).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Maty i instrumenty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Maty do tańca, gitary i perkusje (Guitar Hero, Rock Band) — gry rytmiczne.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Adaptacyjne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Xbox Adaptive Controller, PlayStation Access — dla graczy z niepełnosprawnościami.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Ciekawostki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Steel Battalion — kontroler z ok. 40 przyciskami do jednej gry.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5 · Kontrolery do gier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DLA PROGRAMISTY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komputer widzi kontroler?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921000"/>
                <a:gridCol w="7645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Interfejs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Opis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HID (USB/Bluetooth)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uniwersalna klasa urządzeń: osie i przyciski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DirectInput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starsze API Windows — dowolne joysticki i kierownice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XInput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API Microsoftu dla padów Xbox — prosta, jednolita obsługa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SDL, Steam Input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biblioteki tłumaczące różne pady na jeden standard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Gamepad API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obsługa padów w przeglądarce (JavaScript)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5 · Kontrolery do gier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9FDFA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90884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Skąd bierze się dryf gałek i jak go eliminuje czujnik Halla?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31542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force feedback od zwykłej wibracji?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231080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oznacza skrót HOTAS?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347970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 w przeglądarce odczytać stan pada?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materiały producentów (Sony, Microsoft, Nintendo, Logitech, Fanatec), MDN (Gamepad API)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Wejście 5: Kontrolery do gier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