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lekcja cyklu. Stara prezentacja była wykładem akademickim (literatura Ullman, Date, Connolly). Zostają pojęcia podstawowe i przykład biura nieruchomości jako ilustracja problemów z plikami; dochodzi aktualny obraz SZBD w 2026 r. i baza ćwiczeniowa 'sklep', z której korzystamy przez dwa lata.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Zapytaj uczniów, z jakich aplikacji korzystali dziś rano. Każda z nich ma bazę danych. Stara prezentacja pokazywała USOS, bibliotekę i kardiochirurgiczną bazę medyczną — dziś bliższe uczniom są e-dziennik, BLIK i gry.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Definicja krótka: baza danych to uporządkowany zbiór danych. Lepsza (Connolly): współdzielony zbiór logicznie powiązanych danych wraz z opisem ich struktury, zaprojektowany na potrzeby instytucji.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Tak działały systemy oparte na plikach z lat 60. i 70. W starej prezentacji był przykład biura nieruchomości z plikami działu sprzedaży i działu umów — ten sam problem: klient zapisany w dwóch miejscach. Pytanie do klasy: co się stanie, gdy Anna zmieni numer telefonu?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SZBD — system zarządzania bazą danych, ang. DBMS (Database Management System). Pojęcie pada w pytaniach egzaminacyjnych INF.03.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sześć zadań, które w starej prezentacji były w tabeli 'zalety SZBD' i 'pominięte funkcje systemów plikowych'. Każde z nich ma później osobną lekcję: DDL, SELECT, integralność, uprawnienia, transakcje, kopie.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wymieniała wady: złożoność, możliwy spadek efektywności, większy zasięg awarii. Zostają, uzupełnione o potrzebę administracji.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Nazwy formalne (relacja, krotka, atrybut) pojawiają się w pytaniach egzaminacyjnych, więc warto je znać, choć na co dzień mówimy tabela, wiersz, kolumna. Wynik pochodzi z bazy ćwiczeniowej sklep.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Szczegółowo modele nierelacyjne omawiamy w drugim roku (osobne lekcje o modelach baz i NoSQL). Tu tylko mapa, żeby uczniowie wiedzieli, gdzie jest model relacyjny.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MySQL 8.0 zakończył wsparcie w kwietniu 2026, następcami są 8.4 LTS i 9.7 LTS (wydana 21 kwietnia 2026). MariaDB 12.3 LTS ma wsparcie do czerwca 2029. Numery wersji warto sprawdzić przed lekcją — zmieniają się co kwartał.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Nazwy pochodzą od imion córek Wideniusa: My i Maria. Szczegółowe porównanie MySQL vs MariaDB jest w drugim roku (lekcja o silnikach i różnicach między systemami).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Model klient–serwer. Port 3306 to domyślny port MySQL i MariaDB — pada w pytaniach o konfigurację. Lekcję o łączeniu PHP z bazą (PDO) mamy w drugim roku.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Klasyczne pytanie egzaminacyjne: do której grupy należy GRANT, a do której ALTER. Część podręczników łączy DQL z DML — warto o tym powiedzieć.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Wszystkie wyniki zapytań na slajdach w obu latach pochodzą z tej bazy — uczniowie mogą je odtworzyć. Plik sklep.sql jest dołączony do paczki z prezentacjami.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Zadanie 4 jest dobrym wstępem do lekcji o projektowaniu. Jeżeli w pracowni jest serwer szkolny z MySQL, import można zrobić przez konsolę.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wiersz = krotka (rekord), kolumna = atrybut (pole). Odpowiedź 4: GRANT — DCL, ALTER — DDL, SELECT — DQL (lub DML).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Wprowadzenie do baz danych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Czym jest baza danych, co robi system zarządzania bazą i dlaczego cały internet stoi na SQL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NA START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Bazy danych są wszędzie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Sklep internetowy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produkty, koszyki, zamówienia, opinie, stany magazynowe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Bank i BLIK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konta, przelewy, historia transakcji — liczy się każdy grosz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E-dziennik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uczniowie, oceny, frekwencja, plan lekcji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43622"/>
            <a:ext cx="3420566" cy="1150441"/>
          </a:xfrm>
          <a:prstGeom prst="roundRect">
            <a:avLst>
              <a:gd name="adj" fmla="val 883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Aplikacja mobilna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konto użytkownika, ustawienia, wiadomości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43622"/>
            <a:ext cx="3420566" cy="1150441"/>
          </a:xfrm>
          <a:prstGeom prst="roundRect">
            <a:avLst>
              <a:gd name="adj" fmla="val 883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Gra online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43505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postać, ekwipunek, ranking, znajomi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43622"/>
            <a:ext cx="3420566" cy="1150441"/>
          </a:xfrm>
          <a:prstGeom prst="roundRect">
            <a:avLst>
              <a:gd name="adj" fmla="val 883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127772"/>
            <a:ext cx="3039566" cy="4875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Przychodnia, PKP, linie lotnicze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678833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rezerwacje, wizyty, rozkłady, bilety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4348063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Za każdym ekranem logowania stoi tabela użytkowników, a za każdym przyciskiem „Kup teraz” — kilka zapytań SQL.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POJĘCIA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Dane, informacja, baza danych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00699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4015184"/>
                <a:gridCol w="4226620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Pojęcie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surowe fakty, bez kontekstu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„3299”, „Kraków”, „2026-02-10”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Informacja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dane, którym nadano znaczenie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„Anna z Krakowa kupiła laptop za 3299 zł”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uporządkowany zbiór powiązanych danych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tabele sklepu: klienci, produkty, zamówienia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SZBD (DBMS)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oprogramowanie zarządzające bazą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MySQL, MariaDB, PostgreSQL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System informatyczny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+ aplikacje + sprzęt + ludzie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sklep internetowy z panelem sprzedawcy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17652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17652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07005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285952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Baza danych to model wybranego fragmentu rzeczywistości — przechowujemy tylko to, czego system naprawdę potrzebuje.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ZANIM POWSTAŁY BAZY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Dane w osobnych plikach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Każdy dział ma własne pliki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992709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klienci_sprzedaz.txt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28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Anna;Nowak;Kraków;600 111 222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21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Piotr;Kowalski;Warszawa;600 333 444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714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107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klienci_reklamacje.txt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501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Anna;Nowak;Krakow;600 111 999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94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P.;Kowalski;Warszawa;600 333 444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7000" y="1653480"/>
            <a:ext cx="4940300" cy="21091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Powielanie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ta sama osoba zapisana kilka razy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Niespójność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dwa różne telefony Anny: który jest prawdziwy?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Zależność od programu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zmiana formatu pliku psuje aplikację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Brak wielodostępu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dwie osoby nie zapiszą pliku naraz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Słaba ochrona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kto ma plik, ten widzi wszystko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ROZWIĄZANIE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Baza danych i system, który nią zarządza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234234" cy="1310580"/>
          </a:xfrm>
          <a:prstGeom prst="roundRect">
            <a:avLst>
              <a:gd name="adj" fmla="val 5814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3234234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954834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Aplikacje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97980"/>
            <a:ext cx="2954834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sklep www, aplikacja mobilna, panel admina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5934" y="21658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78834" y="1653480"/>
            <a:ext cx="3234234" cy="1310580"/>
          </a:xfrm>
          <a:prstGeom prst="roundRect">
            <a:avLst>
              <a:gd name="adj" fmla="val 5814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478834" y="1653480"/>
            <a:ext cx="3234234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37584" y="1831280"/>
            <a:ext cx="2954834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SZBD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2097980"/>
            <a:ext cx="2954834" cy="72003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MySQL / MariaDB: sprawdza, zapisuje, chroni, odpowiada na zapytania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01967" y="21658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4867" y="1653480"/>
            <a:ext cx="3234234" cy="1310580"/>
          </a:xfrm>
          <a:prstGeom prst="roundRect">
            <a:avLst>
              <a:gd name="adj" fmla="val 5814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44867" y="1653480"/>
            <a:ext cx="3234234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303617" y="1831280"/>
            <a:ext cx="2954834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Baza danych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3617" y="2097980"/>
            <a:ext cx="2954834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tabele i dane w plikach na dysku serwera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3218061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22350" y="340221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Jedno źródło prawdy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22350" y="3709491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każda informacja zapisana raz, wszystkie programy widzą to samo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172200" y="3218061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381750" y="340221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Dostęp przez SQL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81750" y="3709491"/>
            <a:ext cx="48260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aplikacje nie czytają plików — zadają pytania systemowi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4645323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800" y="4645323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66800" y="479772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6800" y="5013623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System bazy danych = baza danych + SZBD. Aplikacja nigdy nie grzebie bezpośrednio w plikach bazy.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SZBD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robi system zarządzania bazą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Definiuje strukturę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tabele, typy danych, klucze, powiązania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Wykonuje zapytania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wyszukuje, sortuje, liczy, łączy dane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Pilnuje poprawności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nie wpuści ceny ujemnej ani zamówienia nieistniejącego klienta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43622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Chroni dane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43505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konta użytkowników, hasła, uprawnienia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43622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Obsługuje wielu naraz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43505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tysiące użytkowników w tej samej chwili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43622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Odtwarza po awarii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43505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dziennik transakcji, kopie zapasowe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BILANS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Zalety i koszty SZBD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kontrola powtórzeń danych · spójność · wspólny dostęp · integralność i bezpieczeństwo · kopie i odtwarzanie · niezależność danych od aplikacji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484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Koszty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złożoność · potrzeba administratora · zużycie zasobów serwera · awaria serwera zatrzymuje wszystkie aplikacje naraz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29583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329583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4819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97883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Dlatego bazę trzeba dobrze zaprojektować, zabezpieczyć i regularnie kopiować — tego uczymy się przez dwa lata.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MODEL RELACYJNY W PIGUŁCE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Dane w tabelach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Tabela produkty (fragment)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1894780"/>
          <a:ext cx="10566400" cy="188357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06452"/>
                <a:gridCol w="5174258"/>
                <a:gridCol w="1862534"/>
                <a:gridCol w="1123156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155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3845024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812800" y="4276824"/>
          <a:ext cx="10566401" cy="12779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3169841"/>
                <a:gridCol w="422671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 potoczna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 formalna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 tabeli powyżej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wiersz, rekord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krotka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produkt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kolumna, pole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atrybut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nazwa, cena, stan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identyfikator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główny (PK)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Modele baz danych w skrócie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43086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3381177"/>
                <a:gridCol w="2113260"/>
                <a:gridCol w="2747367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Model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Jak przechowuje dane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Od kiedy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Dziś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Kartotekowy (plikowy)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osobne pliki, np. CSV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lata 50.–60.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pliki CSV, arkusze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Hierarchiczny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drzewo: rodzic → dzieci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1966 (IBM IMS)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rejestr Windows, XML, systemy plików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Sieciowy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graf rekordów i wskaźników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lata 70. (CODASYL)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praktycznie wyparty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Relacyjny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tabele powiązane kluczami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1970 (E. F. Codd)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dominuje: MySQL, PostgreSQL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Obiektowy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obiekty jak w programowaniu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lata 80.–90.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nisza; idea żyje w ORM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NoSQL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dokumenty, klucz-wartość, grafy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ok. 2009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MongoDB, Redis, Neo4j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Najważniejsze systemy baz danych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43086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2324596"/>
                <a:gridCol w="3169841"/>
                <a:gridCol w="2958703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System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Licencja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Aktualne wydanie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5187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relacyjny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open source (GPL) + wersja komercyjna Oracle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8.4 LTS i 9.7 LTS (kwiecień 2026)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MariaDB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relacyjny, fork MySQL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open source (GPL)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11.8 LTS i 12.3 LTS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PostgreSQL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relacyjny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open source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wydanie co roku jesienią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SQLite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relacyjny, plik w aplikacji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domena publiczna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 każdym telefonie i przeglądarce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Microsoft SQL Server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relacyjny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komercyjny (darmowy Express)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SQL Server 2025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MongoDB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dokumentowy (NoSQL)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SSPL / chmura Atlas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8.x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4341515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 lekcjach: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MySQL i MariaDB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to one są na egzaminie INF.03 i na większości hostingów.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DWA BLIŹNIAKI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MySQL czy MariaDB?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MySQL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powstał w 1995 r. w Szwecji; od 2010 r. należy do Oracle. Domyślny w Ubuntu, w chmurach (AWS, Azure, Google) i w MySQL Workbench.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48400" y="1653480"/>
            <a:ext cx="51308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MariaDB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144911"/>
            <a:ext cx="47498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fork MySQL z 2009 r. stworzony przez autora MySQL, Michaela Wideniusa. Domyślny w XAMPP, Debianie i u wielu hostingodawców.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29583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329583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4819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97883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Podstawy SQL są identyczne — polecenia z lekcji działają w obu. Różnice zaczynają się przy funkcjach zaawansowanych (rok 2).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4601964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Polecenie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mysql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w konsoli, phpMyAdmin i biblioteki PHP łączą się z obydwoma tak samo.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ARCHITEKTURA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aplikacja rozmawia z bazą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246386"/>
          </a:xfrm>
          <a:prstGeom prst="roundRect">
            <a:avLst>
              <a:gd name="adj" fmla="val 6113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Przeglądarka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85280"/>
            <a:ext cx="2038350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użytkownik klika „Pokaż laptopy”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133798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246386"/>
          </a:xfrm>
          <a:prstGeom prst="roundRect">
            <a:avLst>
              <a:gd name="adj" fmla="val 6113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Serwer www + PHP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85280"/>
            <a:ext cx="2038350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buduje zapytanie SQL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133798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246386"/>
          </a:xfrm>
          <a:prstGeom prst="roundRect">
            <a:avLst>
              <a:gd name="adj" fmla="val 6113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Serwer MySQL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85280"/>
            <a:ext cx="2038350" cy="66853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port 3306, sprawdza uprawnienia, wykonuje zapytanie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133798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246386"/>
          </a:xfrm>
          <a:prstGeom prst="roundRect">
            <a:avLst>
              <a:gd name="adj" fmla="val 6113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Wynik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85280"/>
            <a:ext cx="2038350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wiersze wracają do PHP, PHP tworzy stronę HTML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3153866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Zapytanie, które wysyła PHP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3395166"/>
            <a:ext cx="10566400" cy="593725"/>
          </a:xfrm>
          <a:prstGeom prst="roundRect">
            <a:avLst>
              <a:gd name="adj" fmla="val 128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800" y="3395166"/>
            <a:ext cx="50800" cy="59372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66800" y="3553916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nazwa, cena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5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4242891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Baza zwykle działa na osobnym serwerze. Klientem może być PHP, aplikacja w C#, Pythonie, phpMyAdmin albo konsola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mysql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JĘZYK SQL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Pięć grup poleceń SQL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1217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015184"/>
                <a:gridCol w="3381177"/>
                <a:gridCol w="317003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Grupa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 czego służy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DDL — Data Definition Language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tworzy i zmienia strukturę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CREATE, ALTER, DROP, TRUNCATE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DML — Data Manipulation Language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zmienia dane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INSERT, UPDATE, DELETE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DQL — Data Query Language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pobiera dane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SELECT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DCL — Data Control Language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nadaje i odbiera uprawnienia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GRANT, REVOKE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TCL — Transaction Control Language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zarządza transakcjami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START TRANSACTION, COMMIT, ROLLBACK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2824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2824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52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1124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SQL (Structured Query Language) to język deklaratywny: mówisz,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co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chcesz dostać, a nie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jak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to znaleźć.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NASZA BAZA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Baza ćwiczeniowa „sklep”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kategorie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6 kategorii produktów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15 produktów: nazwa, cena, stan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klienci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10 klientów z miastami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712541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zamowienia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20397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12 zamówień ze statusem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712541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pozycje_zamowienia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20397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co i w jakiej ilości kupiono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712541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pracownicy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20397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8 osób z przełożonymi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3873202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Plik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sklep.sql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importujesz w phpMyAdmin (Import) albo poleceniem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mysql -u root -p &lt; sklep.sql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Działa w MySQL 8.4 / 9.x i w MariaDB z XAMPP.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4676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Zainstaluj XAMPP (lub uruchom serwer szkolny) i włącz moduły Apache i MySQL.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21513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Otwórz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http://localhost/phpmyadmin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zaimportuj plik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sklep.sql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04473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Obejrzyj tabele: ile wierszy ma każda z nich? Które kolumny wyglądają na identyfikatory?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75590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trzy aplikacje, z których korzystasz, i zgadnij, jakie tabele mogą mieć w bazie.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437475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Wyjaśnij koledze różnicę między bazą danych a SZBD.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 · Wprowadzenie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76669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baza danych od systemu zarządzania bazą danych?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43609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Wymień trzy problemy systemów opartych na osobnych plikach.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8191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nazywa się wiersz i kolumna w terminologii modelu relacyjnego?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48044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której grupy poleceń SQL należą GRANT, ALTER i SELECT?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 i MariaDB 12.3, blog Oracle MySQL (kwiecień 2026), podstawa programowa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1.01: Wprowadzenie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