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zamyka blok CSS. Wszystkie zrzuty to prawdziwe renderowanie w Chromium. Stany :hover i :focus nie dają się sfotografować bez myszy, więc w podglądach drugi element ma dopisaną klasę z tymi samymi deklaracjami — w kodzie na slajdach jest tylko właściwa pseudoklasa.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Kolejność w arkuszu dla linków: :link, :visited, :hover, :active (LVHA) — późniejsza reguła o tej samej specyficzności wygrywa. Typowy błąd: outline: none bez zamiennika — użytkownik klawiatury nie widzi, gdzie jest. Pytanie: co zobaczy osoba bez myszy, gdy usuniemy obrys?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Pseudoklasa (jeden dwukropek) opisuje stan, pseudoelement (dwa dwukropki) tworzy wirtualny element wewnątrz. Stary zapis :before z jednym dwukropkiem nadal działa, ale zalecany jest ::before. Częste zastosowania: ikony, gwiazdka przy polu wymaganym, ozdobne cudzysłowy, nakładki na zdjęcia.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Typowy błąd: transition wpisane tylko w :hover — powrót jest wtedy natychmiastowy. Unikamy transition: all, bo animuje też właściwości, których nie planowaliśmy. Animować da się właściwości o wartościach liczbowych i kolorach; display: none → block klasycznie się nie animuje.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Kolejność ma znaczenie: rotate(45deg) translateX(100px) to co innego niż odwrotnie — warto pokazać na żywo w F12. transform-origin zmienia punkt obrotu, np. top left. Osobne właściwości translate/rotate/scale są w nowych przeglądarkach od 2022 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Pokazać na żywo w przeglądarce — zrzut nie odda ruchu. Zapytać klasę: dlaczego animujemy transform, a nie margin-top? Odpowiedź: margin przesuwa sąsiednie elementy i wymusza przeliczenie układu.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Klatki pośrednie podaje się w procentach: 0%, 50%, 100%. transition potrzebuje zmiany stanu (np. :hover), animation rusza sama po załadowaniu strony. Do podglądu użyto animation-play-state: paused i ujemnego opóźnienia, żeby zatrzymać kolejne momenty.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Zmienne CSS różnią się od zmiennych w preprocesorach (Sass): działają w przeglądarce na żywo, można je zmieniać w media queries i z JavaScriptu (element.style.setProperty('--kolor', 'red')). Nazwy rozróżniają wielkość liter.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Zmienne sprawiają, że tryb ciemny to tylko podmiana kilku wartości. W ciemnym motywie akcent zwykle trzeba rozjaśnić, żeby zachować kontrast (WCAG — lekcja 1.06). Dodatkowo meta name=color-scheme content='light dark' każe przeglądarce dopasować paski przewijania i pola formularzy.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jedno z zastosowań !important, które jest uzasadnione — reguła ma wygrać ze wszystkimi animacjami na stronie. Można też odwrotnie: animacje dopisywać tylko w @media (prefers-reduced-motion: no-preference).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Arkusze INF.03 rzadko wymagają animacji, ale często pojawia się :hover z opacity, kolorem tła lub obramowaniem. Zachęcić do sprawdzania efektów w F12 → Elements → przełącznik :hov, który wymusza stan :hover/:focus bez myszy.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Ćwiczenie 5 dobrze łączy się z projektem z lekcji o RWD — uczniowie mają gotową stronę, do której dopisują tylko zmienne i jedną media query.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1: :focus-visible przeglądarka stosuje tylko wtedy, gdy obrys fokusu jest potrzebny (zwykle przy klawiaturze), więc nie pojawia się po kliknięciu myszą.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Relationship Id="rId3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Relationship Id="rId3" Type="http://schemas.openxmlformats.org/officeDocument/2006/relationships/image" Target="../media/image8.jpg"/><Relationship Id="rId4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Witryny i aplikacje internetowe · Rok 1 · Lekcja 13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Efekty CSS: przejścia, transformacje, animacje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Stany elementów, pseudoelementy, transition, transform, @keyframes, zmienne CSS i preferencje użytkownika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PSEUDOKLASY STANÓW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Element reaguje na użytkownika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857750" cy="3164582"/>
          </a:xfrm>
          <a:prstGeom prst="roundRect">
            <a:avLst>
              <a:gd name="adj" fmla="val 24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16458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btn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background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#0F766E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#fff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/* kursor nad elementem */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btn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:hover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background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#115E59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/* fokus z klawiatury (Tab) */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btn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:focus-visible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outline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solid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#F59E0B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outline-offset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/* w chwili wciśnięcia */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btn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:active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transform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scale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.96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}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97535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Cztery stany przycisku (stany zasymulowane klasą)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975350" y="1894780"/>
            <a:ext cx="4838700" cy="1485900"/>
          </a:xfrm>
          <a:prstGeom prst="roundRect">
            <a:avLst>
              <a:gd name="adj" fmla="val 512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598170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08330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23570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38810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659130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68020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7" name="Picture 26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700" y="2231330"/>
            <a:ext cx="4826000" cy="1143000"/>
          </a:xfrm>
          <a:prstGeom prst="rect">
            <a:avLst/>
          </a:prstGeom>
        </p:spPr>
      </p:pic>
      <p:graphicFrame>
        <p:nvGraphicFramePr>
          <p:cNvPr id="28" name="Table 27"/>
          <p:cNvGraphicFramePr>
            <a:graphicFrameLocks noGrp="1"/>
          </p:cNvGraphicFramePr>
          <p:nvPr/>
        </p:nvGraphicFramePr>
        <p:xfrm>
          <a:off x="5975350" y="3533080"/>
          <a:ext cx="5403850" cy="16345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53431"/>
                <a:gridCol w="335041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Pseudoklasa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Kiedy działa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:hover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kursor myszy nad elementem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:focus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element ma fokus (myszą lub klawiaturą)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:focus-visible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fokus, który trzeba pokazać — zwykle z klawiatury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:active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 trakcie kliknięcia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13 · Efekty CSS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PSEUDOELEMENTY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::before i ::after — treść dodana przez CSS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860727" cy="2943622"/>
          </a:xfrm>
          <a:prstGeom prst="roundRect">
            <a:avLst>
              <a:gd name="adj" fmla="val 25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94362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wym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::after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content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 *"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#DC2626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blockquote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position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relative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blockquote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::before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content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"\201C"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/* “ */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position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absolute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left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top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-18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font-size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80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zew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::after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content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 \2197"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/* ↗ */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978327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978327" y="1894780"/>
            <a:ext cx="4838700" cy="2438400"/>
          </a:xfrm>
          <a:prstGeom prst="roundRect">
            <a:avLst>
              <a:gd name="adj" fmla="val 31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5984677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086277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238677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391077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594277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683177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6" name="Picture 25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4677" y="2231330"/>
            <a:ext cx="4826000" cy="2095500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5978327" y="4485580"/>
            <a:ext cx="5400873" cy="1187450"/>
          </a:xfrm>
          <a:prstGeom prst="roundRect">
            <a:avLst>
              <a:gd name="adj" fmla="val 641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5978327" y="4485580"/>
            <a:ext cx="50800" cy="118745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6232327" y="4637980"/>
            <a:ext cx="4981773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232327" y="4853880"/>
            <a:ext cx="4981773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Bez właściwości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content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 pseudoelement w ogóle nie powstaje. Treść z ::before/::after to dekoracja — ważnej informacji nie umieszczaj tylko tam.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13 · Efekty CSS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TRANSITION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Płynna zmiana zamiast skoku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3606502"/>
          </a:xfrm>
          <a:prstGeom prst="roundRect">
            <a:avLst>
              <a:gd name="adj" fmla="val 211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60650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btn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background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#0F766E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transition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background-color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.3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ease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transform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.2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ease-out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btn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:hover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background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#115E59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transform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translateY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-3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/* pełny zapis jednej właściwości */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transition-property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opacity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transition-duration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5s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transition-timing-function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ease-in-out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transition-delay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1s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6248400" y="1653480"/>
          <a:ext cx="5130800" cy="203815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54932"/>
                <a:gridCol w="297586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Funkcja czasu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Przebieg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ease (domyślna)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szybki start, łagodny koniec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linear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stałe tempo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ease-in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powolny start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ease-out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powolne hamowanie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ease-in-out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łagodnie z obu stron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steps(4)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skokami, np. animacja klatek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2" name="Rounded Rectangle 21"/>
          <p:cNvSpPr/>
          <p:nvPr/>
        </p:nvSpPr>
        <p:spPr>
          <a:xfrm>
            <a:off x="6248400" y="3847207"/>
            <a:ext cx="5130800" cy="965200"/>
          </a:xfrm>
          <a:prstGeom prst="roundRect">
            <a:avLst>
              <a:gd name="adj" fmla="val 7894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248400" y="3847207"/>
            <a:ext cx="50800" cy="9652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502400" y="3999607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02400" y="4215507"/>
            <a:ext cx="47117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transition umieszczamy w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stanie podstawowym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 — wtedy efekt działa w obie strony: przy najechaniu i przy zjechaniu kursorem.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13 · Efekty CSS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TRANSFORM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Przesuń, obróć, powiększ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703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Przerywana ramka = położenie przed transformacją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6997700" cy="2184400"/>
          </a:xfrm>
          <a:prstGeom prst="roundRect">
            <a:avLst>
              <a:gd name="adj" fmla="val 348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819150" y="1901130"/>
            <a:ext cx="698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920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1073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12255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1428750" y="1964630"/>
            <a:ext cx="627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517650" y="1977330"/>
            <a:ext cx="613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12" name="Picture 1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0" y="2231330"/>
            <a:ext cx="6985000" cy="1841500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812800" y="4333180"/>
            <a:ext cx="5130800" cy="1175941"/>
          </a:xfrm>
          <a:prstGeom prst="roundRect">
            <a:avLst>
              <a:gd name="adj" fmla="val 647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4333180"/>
            <a:ext cx="50800" cy="1175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54100" y="44792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ikona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:hover {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7001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transform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rotate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15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deg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scale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1.1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9211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transform-origin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center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/* domyślnie */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51421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77000" y="4333180"/>
            <a:ext cx="4940300" cy="8429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transform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nie przesuwa sąsiadów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układ strony zostaje bez zmian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kilka funkcji w jednej właściwości, wykonywane od prawej do lewej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osobne właściwości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translate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rotate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scale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też obsługiwane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13 · Efekty CSS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PRZYKŁAD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Karta, która unosi się po najechaniu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860727" cy="2722662"/>
          </a:xfrm>
          <a:prstGeom prst="roundRect">
            <a:avLst>
              <a:gd name="adj" fmla="val 27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2266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karta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background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#fff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border-radius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14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box-shadow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rgba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.12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transition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transform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.25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ease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box-shadow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.25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ease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karta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:hover 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transform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translateY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-8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box-shadow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14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28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rgba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.2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78327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Stan zwykły i :hover (zasymulowany)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978327" y="1894780"/>
            <a:ext cx="4838700" cy="2184400"/>
          </a:xfrm>
          <a:prstGeom prst="roundRect">
            <a:avLst>
              <a:gd name="adj" fmla="val 348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5984677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086277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238677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391077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594277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683177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5" name="Picture 24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4677" y="2231330"/>
            <a:ext cx="4826000" cy="184150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978327" y="4231580"/>
            <a:ext cx="5438973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Przejście + transformacja + cień: trzy właściwości z poprzednich lekcji dają efekt znany z kart produktów i cenników.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13 · Efekty CSS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@KEYFRAMES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Animacja bez interakcji użytkownika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857750" cy="2722662"/>
          </a:xfrm>
          <a:prstGeom prst="roundRect">
            <a:avLst>
              <a:gd name="adj" fmla="val 27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2266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keyframes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wjazd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opacity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transform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translateY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}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 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opacity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transform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none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keyframes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obrot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transform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rotate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360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deg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}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box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animation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wjazd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ease-out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both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4577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kolo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animation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obrot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linear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infinite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75350" y="1653480"/>
            <a:ext cx="5257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Klatki animacji zatrzymane w wybranych chwilach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975350" y="1894780"/>
            <a:ext cx="5219700" cy="1739900"/>
          </a:xfrm>
          <a:prstGeom prst="roundRect">
            <a:avLst>
              <a:gd name="adj" fmla="val 437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5981700" y="1901130"/>
            <a:ext cx="5207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08330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23570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38810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591300" y="1964630"/>
            <a:ext cx="4495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680200" y="1977330"/>
            <a:ext cx="4356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5" name="Picture 24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700" y="2231330"/>
            <a:ext cx="5207000" cy="1397000"/>
          </a:xfrm>
          <a:prstGeom prst="rect">
            <a:avLst/>
          </a:prstGeom>
        </p:spPr>
      </p:pic>
      <p:graphicFrame>
        <p:nvGraphicFramePr>
          <p:cNvPr id="26" name="Table 25"/>
          <p:cNvGraphicFramePr>
            <a:graphicFrameLocks noGrp="1"/>
          </p:cNvGraphicFramePr>
          <p:nvPr/>
        </p:nvGraphicFramePr>
        <p:xfrm>
          <a:off x="5975350" y="3787080"/>
          <a:ext cx="5403850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809974"/>
                <a:gridCol w="2593876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Właściwość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animation-name / -duration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wjazd · 1s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animation-iteration-count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 · infinite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animation-direction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alternate (tam i z powrotem)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animation-fill-mode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both — zostaw stan końcowy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13 · Efekty CSS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CUSTOM PROPERTIES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Zmienne CSS: --nazwa i var()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860727" cy="2722662"/>
          </a:xfrm>
          <a:prstGeom prst="roundRect">
            <a:avLst>
              <a:gd name="adj" fmla="val 27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2266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:root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--kolor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#0F766E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--promien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btn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background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var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--kolor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border-radius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var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--promien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var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--tekst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#fff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/* domyślna */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alarm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   {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--kolor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#DC2626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okragly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 {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--promien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999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78327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978327" y="1894780"/>
            <a:ext cx="4838700" cy="1231900"/>
          </a:xfrm>
          <a:prstGeom prst="roundRect">
            <a:avLst>
              <a:gd name="adj" fmla="val 618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5984677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086277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238677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391077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594277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683177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5" name="Picture 24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4677" y="2231330"/>
            <a:ext cx="4826000" cy="88900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6206927" y="3279080"/>
            <a:ext cx="5210373" cy="10731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zmienną definiuje się raz, używa wielokrotnie — zmiana koloru firmy w jednym miejscu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zmienne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dziedziczą się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i można je nadpisać w dowolnym elemencie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drugi argument var() to wartość zapasowa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13 · Efekty CSS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PREFERS-COLOR-SCHEME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Tryb ciemny ze zmiennymi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860727" cy="3385542"/>
          </a:xfrm>
          <a:prstGeom prst="roundRect">
            <a:avLst>
              <a:gd name="adj" fmla="val 225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38554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:root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--tlo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#ffffff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--tekst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#1f2937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--akcent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#0F766E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media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prefers-color-scheme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dark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:root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--tlo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#111827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--tekst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#E5E7EB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--akcent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#5EEAD4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body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background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var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--tlo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44606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var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--tekst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}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978327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System w trybie jasnym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978327" y="1894780"/>
            <a:ext cx="4838700" cy="1295400"/>
          </a:xfrm>
          <a:prstGeom prst="roundRect">
            <a:avLst>
              <a:gd name="adj" fmla="val 5882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5984677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086277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238677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6391077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594277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683177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8" name="Picture 27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4677" y="2231330"/>
            <a:ext cx="4826000" cy="9525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978327" y="33425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System w trybie ciemnym (ten sam kod)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5978327" y="3583880"/>
            <a:ext cx="4838700" cy="1295400"/>
          </a:xfrm>
          <a:prstGeom prst="roundRect">
            <a:avLst>
              <a:gd name="adj" fmla="val 5882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ounded Rectangle 30"/>
          <p:cNvSpPr/>
          <p:nvPr/>
        </p:nvSpPr>
        <p:spPr>
          <a:xfrm>
            <a:off x="5984677" y="35902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Rounded Rectangle 31"/>
          <p:cNvSpPr/>
          <p:nvPr/>
        </p:nvSpPr>
        <p:spPr>
          <a:xfrm>
            <a:off x="6086277" y="37108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Rounded Rectangle 32"/>
          <p:cNvSpPr/>
          <p:nvPr/>
        </p:nvSpPr>
        <p:spPr>
          <a:xfrm>
            <a:off x="6238677" y="37108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4" name="Rounded Rectangle 33"/>
          <p:cNvSpPr/>
          <p:nvPr/>
        </p:nvSpPr>
        <p:spPr>
          <a:xfrm>
            <a:off x="6391077" y="37108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5" name="Rounded Rectangle 34"/>
          <p:cNvSpPr/>
          <p:nvPr/>
        </p:nvSpPr>
        <p:spPr>
          <a:xfrm>
            <a:off x="6594277" y="36537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6" name="TextBox 35"/>
          <p:cNvSpPr txBox="1"/>
          <p:nvPr/>
        </p:nvSpPr>
        <p:spPr>
          <a:xfrm>
            <a:off x="6683177" y="36664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37" name="Picture 36" descr="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4677" y="3920430"/>
            <a:ext cx="4826000" cy="9525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978327" y="5031680"/>
            <a:ext cx="5438973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Przeglądarka sama zgłasza ustawienie systemu. W F12 można je przełączyć: Rendering → Emulate CSS media feature.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13 · Efekty CSS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PREFERS-REDUCED-MOTION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Szanuj ustawienie „ogranicz ruch”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059781"/>
          </a:xfrm>
          <a:prstGeom prst="roundRect">
            <a:avLst>
              <a:gd name="adj" fmla="val 369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05978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media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prefers-reduced-motion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reduce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*, *::before, *::after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animation-duration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.01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ms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!important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animation-iteration-count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!important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transition-duration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.01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ms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!important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scroll-behavior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auto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!important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990060" y="1653480"/>
            <a:ext cx="4427240" cy="21431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część osób po dużym ruchu na ekranie ma zawroty głowy lub nudności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system pozwala włączyć opcję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ogranicz ruch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(Windows, macOS, Android, iOS)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nie usuwamy informacji — skracamy lub wyłączamy sam ruch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WCAG 2.2: nic nie powinno migać częściej niż 3 razy na sekundę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4050605"/>
            <a:ext cx="10566400" cy="751780"/>
          </a:xfrm>
          <a:prstGeom prst="roundRect">
            <a:avLst>
              <a:gd name="adj" fmla="val 10135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2800" y="4050605"/>
            <a:ext cx="50800" cy="75178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66800" y="420300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418905"/>
            <a:ext cx="101473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Animacja ma pomagać (pokazać, skąd coś przyszło), a nie rozpraszać. Migające, zapętlone efekty to dziś raczej błąd niż ozdoba.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13 · Efekty CSS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DOBRE PRAKTYKI I INF.03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 animować i jak to bywa na egzaminie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157797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462709"/>
                <a:gridCol w="2668091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Właściwość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Koszt dla przeglądarki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transform, opacity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niski</a:t>
                      </a: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 — bez przeliczania układu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857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color, background-color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średni — tylko ponowne malowanie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857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width, height, margin, top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wysoki</a:t>
                      </a: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 — przeliczenie układu strony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3387030"/>
            <a:ext cx="51689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Czas: 150–300 ms dla przycisków i menu, do ok. 500 ms dla większych elementów.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48400" y="1653480"/>
            <a:ext cx="5130800" cy="1342330"/>
          </a:xfrm>
          <a:prstGeom prst="roundRect">
            <a:avLst>
              <a:gd name="adj" fmla="val 756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Typowe polecenia z arkuszy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57950" y="2144911"/>
            <a:ext cx="474980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„po najechaniu kursorem na obraz jego krycie zmienia się na 50%”, „odnośnik po najechaniu zmienia kolor tła”, „pierwszy akapit pogrubiony” — czyli :hover, opacity, :first-child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48400" y="3148211"/>
            <a:ext cx="5130800" cy="965200"/>
          </a:xfrm>
          <a:prstGeom prst="roundRect">
            <a:avLst>
              <a:gd name="adj" fmla="val 7894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6248400" y="3148211"/>
            <a:ext cx="50800" cy="9652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502400" y="3300611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02400" y="3516511"/>
            <a:ext cx="47117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Egzamin sprawdza zrzutem i kodem — pisz selektory dokładnie tak, jak w poleceniu (np.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img:hover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, nie klasę, jeśli nie każą).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13 · Efekty CSS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965973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Przygotuj przycisk ze stanami :hover, :focus-visible i :active oraz płynną zmianą koloru (0,3 s). Sprawdź go klawiszem Tab.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589845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gwiazdkę ::after do etykiet pól wymaganych formularza z lekcji 1.05.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638780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Zbuduj trzy karty cennika unoszące się po najechaniu (transform + box-shadow).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89642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animację @keyframes wskaźnika ładowania (kółko) i wyłącz ją przy prefers-reduced-motion.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879336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Przenieś kolory strony do zmiennych CSS i dodaj tryb ciemny przez prefers-color-scheme; przetestuj go w F12.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13 · Efekty CSS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76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337314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:focus od :focus-visible?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73127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transition wpisuje się w stan podstawowy, a nie w :hover?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63589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transition od animation z @keyframes?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79296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nadpisać zmienną CSS tylko dla jednego elementu?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542726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służą prefers-color-scheme i prefers-reduced-motion?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MDN Web Docs (CSS transitions, transforms, animations, custom properties, media features), W3C WCAG 2.2, arkusze CKE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1.13 Efekty CSS: przejścia, transformacje, animacje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