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Temat nowy — w dawnych prezentacjach go nie było. Weszły do MySQL 8.0 (2018) i MariaDB 10.2, dziś są w każdym nowoczesnym systemie i pojawiają się na rozmowach rekrutacyjnych na stanowisko programisty. Na egzaminie INF.03 nie są wymagane — to materiał dla profilu programista i dla chętnych.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Wynik obu zapytań jest taki sam. CTE czyta się z góry na dół, jak kolejne kroki programu.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Dawny przykład 'nieruchomości wynajmowane częściej niż średnio' wymagał podzapytania w HAVING z kolejną tabelą pochodną. Z CTE klienci_suma używamy dwa razy: w FROM i w podzapytaniu.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Tabela pracownicy ma klucz obcy do samej siebie (lekcja 1.14, samozłączenie). Samozłączenie daje jeden poziom; rekurencja — dowolną głębokość: kategorie i podkategorie, komentarze z odpowiedziami, struktura katalogów. Ochrona przed nieskończoną pętlą: zmienna cte_max_recursion_depth (domyślnie 1000) w MySQL, max_recursive_iterations w MariaDB.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 GROUP BY dostalibyśmy dwie linie (po jednej na kategorię). Z OVER widzimy każdy produkt i obok średnią jego kategorii — można od razu policzyć różnicę cena − średnia.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Typowe zadanie: 'najdroższy produkt w każdej kategorii' = ROW_NUMBER() OVER (PARTITION BY id_kategorii ORDER BY cena DESC) w CTE, a potem WHERE nr = 1. Bez funkcji okna wymaga to podzapytania skorelowanego.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LAG(x) — wartość z poprzedniego wiersza okna, LEAD(x) — z następnego. W pierwszym wierszu LAG zwraca NULL, więc zmiana też jest NULL. To podstawa raportów 'miesiąc do miesiąca' w aplikacjach.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Kolejność wykonywania: FROM → WHERE → GROUP BY → HAVING → funkcje okna → SELECT → ORDER BY → LIMIT.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4 to klasyczny 'generator liczb': WITH RECURSIVE m AS (SELECT 1 AS n UNION ALL SELECT n + 1 FROM m WHERE n &lt; 12) — potem LEFT JOIN do sprzedaży po MONTH(data_zamowienia).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2: część startowa (zakotwiczenie) i część rekurencyjna odwołująca się do samego CTE, połączone UNION ALL.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C2410C"/>
                </a:solidFill>
                <a:latin typeface="Arial"/>
              </a:rPr>
              <a:t>Bazy danych · Rok 2 · Lekcja 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6600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CTE i funkcje okna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556595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WITH zamiast zagnieżdżonych podzapytań, hierarchie rekurencyjne, rankingi i sumy narastające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MySQL 8.4 / 9.7 LTS i MariaDB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PROBLEM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Zagnieżdżone podzapytania są trudne do czytania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Podzapytanie w FROM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130800" cy="2306141"/>
          </a:xfrm>
          <a:prstGeom prst="roundRect">
            <a:avLst>
              <a:gd name="adj" fmla="val 33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230614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20535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-- rok 1: tabela pochodna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744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ROUND(AVG(wartosc),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954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(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7164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id_zamowienia,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373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 SUM(ilosc * cena_jedn)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15833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 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wartosc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3792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pozycje_zamowienia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60025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GROUP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BY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id_zamowienia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82121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)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t;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Wspólne wyrażenie tablicowe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248400" y="1894780"/>
            <a:ext cx="5130800" cy="2527102"/>
          </a:xfrm>
          <a:prstGeom prst="roundRect">
            <a:avLst>
              <a:gd name="adj" fmla="val 301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ectangle 17"/>
          <p:cNvSpPr/>
          <p:nvPr/>
        </p:nvSpPr>
        <p:spPr>
          <a:xfrm>
            <a:off x="6248400" y="1894780"/>
            <a:ext cx="50800" cy="2527102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6502400" y="20535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-- to samo z CTE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02400" y="22744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WITH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wartosci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(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502400" y="24954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id_zamowienia,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502400" y="27164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 SUM(ilosc * cena_jedn)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502400" y="29373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 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wartosc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502400" y="315833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pozycje_zamowienia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02400" y="33792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GROUP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BY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id_zamowienia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502400" y="360025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502400" y="382121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ROUND(AVG(wartosc),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502400" y="404217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wartosci;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812800" y="4675882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Rectangle 29"/>
          <p:cNvSpPr/>
          <p:nvPr/>
        </p:nvSpPr>
        <p:spPr>
          <a:xfrm>
            <a:off x="812800" y="4675882"/>
            <a:ext cx="50800" cy="101838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1" name="TextBox 30"/>
          <p:cNvSpPr txBox="1"/>
          <p:nvPr/>
        </p:nvSpPr>
        <p:spPr>
          <a:xfrm>
            <a:off x="1066800" y="4828282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Zapamiętaj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066800" y="5044182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1" i="0" u="none">
                <a:solidFill>
                  <a:srgbClr val="142033"/>
                </a:solidFill>
                <a:latin typeface="Arial"/>
              </a:rPr>
              <a:t>CTE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(Common Table Expression) to nazwane zapytanie pomocnicze zapisane przed głównym SELECT. Działa tylko w tym jednym poleceniu — w odróżnieniu od widoku nie zostaje w bazie.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3 · CTE i funkcje okna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KILKA KROKÓW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CTE może korzystać z poprzedniego CTE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501080"/>
            <a:ext cx="10566400" cy="2747566"/>
          </a:xfrm>
          <a:prstGeom prst="roundRect">
            <a:avLst>
              <a:gd name="adj" fmla="val 277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501080"/>
            <a:ext cx="50800" cy="2747566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659830"/>
            <a:ext cx="10140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WITH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wartosci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(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1862336"/>
            <a:ext cx="10140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z.id_klienta, SUM(p.ilosc * p.cena_jedn)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wartosc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064841"/>
            <a:ext cx="10140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zamowienia z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267347"/>
            <a:ext cx="10140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JOIN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pozycje_zamowienia p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p.id_zamowienia = z.id_zamowienia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469852"/>
            <a:ext cx="10140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z.status &lt;&gt;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'anulowane'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672358"/>
            <a:ext cx="10140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GROUP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BY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z.id_zamowienia, z.id_klienta),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2874863"/>
            <a:ext cx="10140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klienci_suma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(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077369"/>
            <a:ext cx="10140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id_klienta, SUM(wartosc)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razem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wartosci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GROUP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BY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id_klienta)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279874"/>
            <a:ext cx="10140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k.imie, k.nazwisko, s.razem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482380"/>
            <a:ext cx="10140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klienci_suma s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JOIN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klienci k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k.id_klienta = s.id_klienta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684885"/>
            <a:ext cx="10140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s.razem &gt; (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AVG(razem)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klienci_suma)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3887391"/>
            <a:ext cx="101409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ORDER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BY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s.razem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DESC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2800" y="4350246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Klienci, którzy wydali więcej niż przeciętny klient</a:t>
            </a:r>
          </a:p>
        </p:txBody>
      </p:sp>
      <p:graphicFrame>
        <p:nvGraphicFramePr>
          <p:cNvPr id="19" name="Table 18"/>
          <p:cNvGraphicFramePr>
            <a:graphicFrameLocks noGrp="1"/>
          </p:cNvGraphicFramePr>
          <p:nvPr/>
        </p:nvGraphicFramePr>
        <p:xfrm>
          <a:off x="812800" y="4591546"/>
          <a:ext cx="10566400" cy="123785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019028"/>
                <a:gridCol w="4151015"/>
                <a:gridCol w="3396357"/>
              </a:tblGrid>
              <a:tr h="252016"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1" i="0" u="none">
                          <a:solidFill>
                            <a:srgbClr val="142033"/>
                          </a:solidFill>
                          <a:latin typeface="Arial"/>
                        </a:rPr>
                        <a:t>imie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nazwisko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1" i="0" u="none">
                          <a:solidFill>
                            <a:srgbClr val="142033"/>
                          </a:solidFill>
                          <a:latin typeface="Arial"/>
                        </a:rPr>
                        <a:t>razem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48841"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Jakub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Wójcik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8241.00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45666"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Michał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Szymański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7996.00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45666"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Anna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Nowak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5643.00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45666"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Piotr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Kowalski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5193.00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812800" y="5896074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4 wiersze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3 · CTE i funkcje okna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WITH RECURSIVE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Hierarchia: kto komu podlega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38800" cy="3557588"/>
          </a:xfrm>
          <a:prstGeom prst="roundRect">
            <a:avLst>
              <a:gd name="adj" fmla="val 214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557588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WITH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RECURSIVE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drzewo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(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14736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0" i="0" u="none">
                <a:solidFill>
                  <a:srgbClr val="667085"/>
                </a:solidFill>
                <a:latin typeface="Courier New"/>
              </a:rPr>
              <a:t>-- punkt startowy: szef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17241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id_pracownika, imie,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19747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  nazwisko,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poziom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22252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pracownicy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824758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id_przelozonego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IS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NULL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027263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UNION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ALL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229769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0" i="0" u="none">
                <a:solidFill>
                  <a:srgbClr val="667085"/>
                </a:solidFill>
                <a:latin typeface="Courier New"/>
              </a:rPr>
              <a:t>-- krok: podwładni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432274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p.id_pracownika, p.imie,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634780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  p.nazwisko, d.poziom +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837285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pracownicy p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4039791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JOIN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drzewo d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ON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66800" y="4242296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p.id_przelozonego = d.id_pracownika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6800" y="4444802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66800" y="4647307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poziom, imie, nazwisko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66800" y="4849812"/>
            <a:ext cx="5213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drzewo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ORDER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BY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poziom, nazwisko;</a:t>
            </a:r>
          </a:p>
        </p:txBody>
      </p:sp>
      <p:graphicFrame>
        <p:nvGraphicFramePr>
          <p:cNvPr id="22" name="Table 21"/>
          <p:cNvGraphicFramePr>
            <a:graphicFrameLocks noGrp="1"/>
          </p:cNvGraphicFramePr>
          <p:nvPr/>
        </p:nvGraphicFramePr>
        <p:xfrm>
          <a:off x="6756400" y="1653480"/>
          <a:ext cx="4622800" cy="2374104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255613"/>
                <a:gridCol w="1603375"/>
                <a:gridCol w="1763812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poziom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imie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nazwisko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6590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Ewa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Majewska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Karolina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Jabłońska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Marek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Olszewski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Igor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Grabowski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Adam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Król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Lena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Michalska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Bartek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Pawlak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Ola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Wieczorek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6756400" y="4094262"/>
            <a:ext cx="4660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8 wierszy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3 · CTE i funkcje okna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FUNKCJE OKNA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GROUP BY skleja wiersze — OVER() ich nie rusza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643261"/>
          </a:xfrm>
          <a:prstGeom prst="roundRect">
            <a:avLst>
              <a:gd name="adj" fmla="val 463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64326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nazwa, id_kategorii, cena,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331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ROUND(AVG(cena)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OVER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(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541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PARTITION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BY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id_kategorii),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751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srednia_kat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960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1703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id_kategorii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IN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6248400" y="1653480"/>
          <a:ext cx="5130800" cy="1848642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265660"/>
                <a:gridCol w="1028799"/>
                <a:gridCol w="815479"/>
                <a:gridCol w="1020862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id_kategorii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cena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srednia_kat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6590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Vertex 14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3299.00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4332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Nimbus Air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4199.00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4332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Vertex 16 Pro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5499.00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4332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Monitor 27" IPS 165 Hz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1149.00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2116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Monitor 24" biurowy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599.00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2116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Monitor 32" OLED 240 Hz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4599.00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2116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6248400" y="3568799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6 wierszy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1400" y="4000599"/>
            <a:ext cx="10375900" cy="898029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8595" indent="-188595">
              <a:lnSpc>
                <a:spcPts val="1957"/>
              </a:lnSpc>
              <a:buClr>
                <a:srgbClr val="38445A"/>
              </a:buClr>
              <a:buFont typeface="Arial"/>
              <a:buChar char="•"/>
            </a:pPr>
            <a:r>
              <a:rPr sz="1350" b="1" i="0" u="none">
                <a:solidFill>
                  <a:srgbClr val="38445A"/>
                </a:solidFill>
                <a:latin typeface="Arial"/>
              </a:rPr>
              <a:t>OVER()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— funkcja liczona po „oknie” wierszy, ale każdy wiersz zostaje w wyniku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1" i="0" u="none">
                <a:solidFill>
                  <a:srgbClr val="38445A"/>
                </a:solidFill>
                <a:latin typeface="Arial"/>
              </a:rPr>
              <a:t>PARTITION BY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— dzieli wiersze na grupy (jak GROUP BY, ale bez sklejania)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1" i="0" u="none">
                <a:solidFill>
                  <a:srgbClr val="38445A"/>
                </a:solidFill>
                <a:latin typeface="Arial"/>
              </a:rPr>
              <a:t>ORDER BY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w OVER — kolejność wewnątrz okna (rankingi, sumy narastające)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3 · CTE i funkcje okna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RANKINGI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ROW_NUMBER, RANK i DENSE_RANK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539180"/>
            <a:ext cx="10566400" cy="1643261"/>
          </a:xfrm>
          <a:prstGeom prst="roundRect">
            <a:avLst>
              <a:gd name="adj" fmla="val 463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539180"/>
            <a:ext cx="50800" cy="164326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697930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nazwa, stan,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191889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ROW_NUMBER()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OVER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(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ORDER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BY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stan)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nr,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13985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RANK()     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OVER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(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ORDER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BY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stan)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rnk,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36081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DENSE_RANK()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OVER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(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ORDER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BY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stan)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dense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58177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80273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ORDER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BY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stan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LIMIT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812800" y="3322141"/>
          <a:ext cx="10566400" cy="158591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5805984"/>
                <a:gridCol w="1259979"/>
                <a:gridCol w="850999"/>
                <a:gridCol w="1066502"/>
                <a:gridCol w="1582936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stan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nr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rnk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dense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6590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Nimbus Air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Słuchawki z mikrofonem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Monitor 32" OLED 240 Hz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Vertex 16 Pro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Karta graficzna 16 GB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812800" y="4974729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5 wierszy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5292229"/>
            <a:ext cx="10604500" cy="24001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Dwa produkty mają stan 0 (remis):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ROW_NUMBER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numeruje dalej 1, 2, 3 ·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RANK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daje 1, 1, 3 ·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DENSE_RANK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daje 1, 1, 2.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3 · CTE i funkcje okna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SUMA NARASTAJĄCA I LAG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Sprzedaż miesiąc po miesiącu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526480"/>
            <a:ext cx="10566400" cy="2434828"/>
          </a:xfrm>
          <a:prstGeom prst="roundRect">
            <a:avLst>
              <a:gd name="adj" fmla="val 312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526480"/>
            <a:ext cx="50800" cy="2434828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685230"/>
            <a:ext cx="10140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WITH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mies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(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1896963"/>
            <a:ext cx="10140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DATE_FORMAT(z.data_zamowienia, 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'%Y-%m'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miesiac,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108696"/>
            <a:ext cx="10140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   SUM(p.ilosc * p.cena_jedn)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sprzedaz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320429"/>
            <a:ext cx="10140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zamowienia z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JOIN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pozycje_zamowienia p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USING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(id_zamowienia)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532162"/>
            <a:ext cx="10140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z.status &lt;&gt; 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'anulowane'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743895"/>
            <a:ext cx="10140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GROUP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BY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miesiac)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2955627"/>
            <a:ext cx="10140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miesiac, sprzedaz,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167360"/>
            <a:ext cx="10140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 SUM(sprzedaz)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OVER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(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ORDER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BY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miesiac)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od_poczatku_roku,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379093"/>
            <a:ext cx="10140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 sprzedaz - LAG(sprzedaz)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OVER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(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ORDER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BY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miesiac)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zmiana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590826"/>
            <a:ext cx="10140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mies;</a:t>
            </a:r>
          </a:p>
        </p:txBody>
      </p:sp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812800" y="4088309"/>
          <a:ext cx="10566399" cy="222051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120007"/>
                <a:gridCol w="2150963"/>
                <a:gridCol w="3939480"/>
                <a:gridCol w="2355949"/>
              </a:tblGrid>
              <a:tr h="252016"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1" i="0" u="none">
                          <a:solidFill>
                            <a:srgbClr val="142033"/>
                          </a:solidFill>
                          <a:latin typeface="Arial"/>
                        </a:rPr>
                        <a:t>miesiac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1" i="0" u="none">
                          <a:solidFill>
                            <a:srgbClr val="142033"/>
                          </a:solidFill>
                          <a:latin typeface="Arial"/>
                        </a:rPr>
                        <a:t>sprzedaz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1" i="0" u="none">
                          <a:solidFill>
                            <a:srgbClr val="142033"/>
                          </a:solidFill>
                          <a:latin typeface="Arial"/>
                        </a:rPr>
                        <a:t>od_poczatku_roku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1" i="0" u="none">
                          <a:solidFill>
                            <a:srgbClr val="142033"/>
                          </a:solidFill>
                          <a:latin typeface="Arial"/>
                        </a:rPr>
                        <a:t>zmiana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48841"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2026-02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6075.00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6075.00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NULL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45666"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2026-03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1677.00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7752.00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-4398.00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45666"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2026-04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9055.00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16807.00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7378.00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45666"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2026-05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3064.00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19871.00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-5991.00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45666"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2026-06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7996.00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27867.00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4932.00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45666"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2026-07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538.00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28405.00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-7458.00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45666"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2026-08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1149.00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29554.00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611.00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45666"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2026-09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2085.00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31639.00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260"/>
                        </a:lnSpc>
                      </a:pPr>
                      <a:r>
                        <a:rPr sz="10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936.00</a:t>
                      </a:r>
                    </a:p>
                  </a:txBody>
                  <a:tcPr marL="80010" marT="46672" marR="80010" marB="4667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812800" y="6375499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8 wierszy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3 · CTE i funkcje okna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ŚCIĄGA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Najczęściej używane funkcje okna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2264567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4437856"/>
                <a:gridCol w="6128544"/>
              </a:tblGrid>
              <a:tr h="323056"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1" i="0" u="none">
                          <a:solidFill>
                            <a:srgbClr val="142033"/>
                          </a:solidFill>
                          <a:latin typeface="Arial"/>
                        </a:rPr>
                        <a:t>Funkcja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1" i="0" u="none">
                          <a:solidFill>
                            <a:srgbClr val="142033"/>
                          </a:solidFill>
                          <a:latin typeface="Arial"/>
                        </a:rPr>
                        <a:t>Co zwraca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326231"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ROW_NUMBER()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kolejny numer wiersza w oknie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23056"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RANK() / DENSE_RANK()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miejsce w rankingu (z lukami / bez luk)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23056"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NTILE(n)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numer grupy przy podziale na n równych części (np. kwartyle)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23056"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LAG(x) / LEAD(x)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wartość z poprzedniego / następnego wiersza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23056"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FIRST_VALUE(x)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pierwsza wartość w oknie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23056"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SUM, AVG, COUNT, MIN, MAX … OVER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20"/>
                        </a:lnSpc>
                      </a:pPr>
                      <a:r>
                        <a:rPr sz="1350" b="0" i="0" u="none">
                          <a:solidFill>
                            <a:srgbClr val="38445A"/>
                          </a:solidFill>
                          <a:latin typeface="Arial"/>
                        </a:rPr>
                        <a:t>agregat bez sklejania wierszy</a:t>
                      </a:r>
                    </a:p>
                  </a:txBody>
                  <a:tcPr marL="102870" marT="60007" marR="102870" marB="60007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175224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175224"/>
            <a:ext cx="50800" cy="101838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4327624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Uwaga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4543524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Funkcji okna nie można użyć w WHERE (liczą się po nim). Żeby filtrować po wyniku, np. nr = 1, opakuj zapytanie w CTE lub tabelę pochodną.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3 · CTE i funkcje okna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 w bazie sklep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64516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Przepisz zapytanie o produkty droższe niż średnia w ich kategorii, używając CTE.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5655469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Znajdź najdroższy produkt w każdej kategorii (ROW_NUMBER + CTE).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567908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Wyświetl zamówienia klienta Anna Nowak z sumą narastającą wartości.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3278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59880" y="2781002"/>
            <a:ext cx="1015742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Za pomocą WITH RECURSIVE wypisz liczby od 1 do 12, a potem dołącz do nich sprzedaż z każdego miesiąca 2026 (także zerową).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05684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405684"/>
            <a:ext cx="679727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Pokaż pracowników z różnicą między ich pensją a średnią na tym samym stanowisku.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3 · CTE i funkcje okna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C2410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273784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CTE różni się od widoku?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446375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Z jakich dwóch części składa się rekurencyjne CTE?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711696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AVG(cena) z GROUP BY od AVG(cena) OVER (PARTITION BY …)?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620464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nie można napisać WHERE ROW_NUMBER() OVER (…) = 1?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dokumentacja MySQL 9.7: WITH (Common Table Expressions), Window Functions; MariaDB KB: Recursive CTE, Window Functions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Bazy danych 2.03: CTE i funkcje okna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