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Kontynuacja formularzy HTML z roku 1 (lekcja 1.05) i DOM (1.17). Walidacja w przeglądarce poprawia wygodę, ale nie zastępuje sprawdzania na serwerze — wrócimy do tego w lekcji 2.06 (PHP). Wszystkie podglądy to zrzuty z Chromium, wyniki konsoli z Node.js 22.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do klasy: kto może ominąć walidację w przeglądarce? (każdy — wystarczą narzędzia deweloperskie albo wysłanie żądania innym programem). Dlatego w lekcji 2.06 piszemy walidację w PHP od nowa.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validationMessage to komunikat przeglądarki — w zrzucie po angielsku, bo tak skonfigurowany jest testowy Chromium; w polskiej przeglądarce będzie po polsku. novalidate wyłącza automatyczne dymki przy wysyłaniu, ale API dalej działa — dzięki temu możemy pokazać błędy po swojemu.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Zrzut wykonano po programowym wpisaniu „Ab” i wywołaniu f.requestSubmit() — tak, jakby użytkownik kliknął przycisk. Ciekawostka: tooShort/tooLong przeglądarka zgłasza dopiero dla tekstu wpisanego ręcznie, dlatego regułę długości zapisaliśmy w pattern. Typowy błąd: ustawienie setCustomValidity bez późniejszego wyczyszczenia — formularz nie daje się wysłać nawet po poprawieniu danych. Dla czytników ekranu można dodać aria-describedby wskazujące na span z błędem.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Dobra praktyka UX: błąd pokazywać po opuszczeniu pola (blur), a 'zielony' stan już przy wpisywaniu — użytkownik nie jest karcony w połowie pisania. Ostatnie dwie linie skryptu symulują wpisanie tekstu. :user-invalid jest obsługiwane we wszystkich głównych przeglądarkach od 2023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^ i $ wyrażenie /\d{2}-\d{3}/ znajdzie kod także w środku dłuższego tekstu — przy walidacji prawie zawsze chcemy dopasowania całości. \w nie obejmuje polskich liter — dlatego dla imion trzeba wypisać je w klasie znaków.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pułapka, na którą łatwo trafić, kopiując wyrażenia z internetu: pole z błędnym pattern niczego nie sprawdza, a przeglądarka zgłasza to tylko w konsoli. Zawsze testujmy walidację złą wartością.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Pytanie: czy dane z localStorage strony A przeczyta strona B? Nie — każdy origin ma osobny magazyn. Przy otwieraniu pliku przez file:// zachowanie zależy od przeglądarki, dlatego ćwiczenia robimy na serwerze (XAMPP / Live Server).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Pokazać w konsoli: localStorage.setItem('x', [{a:1}]) i potem getItem('x') — wynik '[object Object]'. JSON.parse rzuca SyntaxError przy uszkodzonym tekście — w prawdziwej aplikacji warto otoczyć go try/catch.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Zasada: jedna tablica zadania jest źródłem prawdy. Każda zmiana to: zmień tablicę → zapisz() → pokaz(). Używamy textContent, a nie innerHTML, bo tekst zadania wpisuje użytkownik.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Oba zrzuty są prawdziwe: pierwszy po symulowanym dodaniu trzech zadań i kliknięciu drugiego, drugi — ta sama strona wczytana ponownie bez żadnych akcji. Rozszerzenia do zrobienia: przycisk usuwania, licznik niezrobionych zadań, filtr.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Zgoda: przepisy o prywatności (dyrektywa ePrivacy, RODO) dotyczą każdego zapisu informacji w urządzeniu użytkownika, nie tylko ciasteczek. Zapamiętanie motywu strony czy koszyka zwykle jest niezbędne do usługi; identyfikatory do analityki — już nie. Sesje i ciasteczka po stronie serwera — lekcja 2.09.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tablice rejestracyjne mają różne formaty — wystarczy uproszczony wzorzec, np. 2–3 litery, spacja, 4–5 znaków. Zad. 4: motyw najlepiej ustawić klasą na &lt;html&gt; i zmiennymi CSS.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3: pattern zawsze dopasowuje całą wartość i jest kompilowany z flagą v; błędny wzorzec jest ignorowany.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image" Target="../media/image4.jp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JavaScript — formularze, walidacja i pamięć przeglądarki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Constraint Validation API, własne komunikaty, wyrażenia regularne oraz zapis danych w localStorage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 CO I GDZIE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Trzy warstwy sprawdzania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1. Atrybuty HTML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954834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required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type=email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min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max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maxlength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pattern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bez ani jednej linii JS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2. JavaScript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78930"/>
            <a:ext cx="2954834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Constraint Validation API: własne komunikaty, sprawdzanie na żywo, reguły zależne (np. dwa hasła)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3. Serwer (PHP)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78930"/>
            <a:ext cx="2954834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sprawdza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zawsze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i jeszcze raz — tylko on decyduje, co trafi do bazy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3096022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22350" y="328017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Walidacja w przeglądarce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22350" y="3587452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szybka informacja dla użytkownika, mniej zbędnych wysłań formularza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48400" y="3096022"/>
            <a:ext cx="5130800" cy="1125041"/>
          </a:xfrm>
          <a:prstGeom prst="roundRect">
            <a:avLst>
              <a:gd name="adj" fmla="val 9030"/>
            </a:avLst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51600" y="3273822"/>
            <a:ext cx="47625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FFFFFF"/>
                </a:solidFill>
                <a:latin typeface="Arial"/>
              </a:rPr>
              <a:t>Walidacja na serwerze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51600" y="3581102"/>
            <a:ext cx="4762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FFFFFF"/>
                </a:solidFill>
                <a:latin typeface="Arial"/>
              </a:rPr>
              <a:t>bezpieczeństwo: żądanie można wysłać z pominięciem formularza i JS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4487763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4487763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66800" y="464016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4856063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Walidacja w JavaScript to wygoda, a nie zabezpieczenie. Użytkownik może wyłączyć skrypty albo zmienić kod strony w narzędziach F12.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CONSTRAINT VALIDATION API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Pytamy przeglądarkę o stan pola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"f"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novalidate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required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"ola@"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"wiek"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"number"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min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"13"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"11"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pole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f.elements)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v = pole.validity;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o.textContent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pole.name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valid=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v.valid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typeMismatch=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v.typeMismatch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rangeUnderflow=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v.rangeUnderflow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komunikat: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pole.validationMessage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o.textContent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'formularz: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f.checkValidity();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1894780"/>
            <a:ext cx="4838700" cy="2057400"/>
          </a:xfrm>
          <a:prstGeom prst="roundRect">
            <a:avLst>
              <a:gd name="adj" fmla="val 3703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localhost/walidacja.html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714500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/>
        </p:nvGraphicFramePr>
        <p:xfrm>
          <a:off x="6248400" y="4104580"/>
          <a:ext cx="5130800" cy="21679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992"/>
                <a:gridCol w="246280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Właściwość / 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validity.valid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 spełnia wszystkie reguły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6463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valueMissing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typeMismatch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patternMismatch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rangeUnderflow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tooLong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która reguła nie jest spełniona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checkValidity()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true / false dla pola lub całego formularza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reportValidity()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wyżej + pokazuje dymek z błędem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WŁASNE KOMUNIKATY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setCustomValidity i komunikat obok pola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900440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"f"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novalidate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Login 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"login"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required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pattern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"[a-z0-9_]{4,20}"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&gt;Załóż konto&lt;/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"err"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komunikat(v)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(v.valueMissing)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'Podaj login.'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(v.patternMismatch)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'4–20 znaków: a–z, cyfry lub _'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f.addEventListener(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'submit'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e =&gt;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login.setCustomValidity(komunikat(login.validity));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err.textContent = login.validationMessage;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(!f.checkValidity()) e.preventDefault();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8040" y="1653480"/>
            <a:ext cx="4241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Wpisano „Ab” i kliknięto przycisk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018040" y="1894780"/>
            <a:ext cx="4203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024390" y="1901130"/>
            <a:ext cx="4191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12599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27839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43079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633990" y="1964630"/>
            <a:ext cx="3479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7722890" y="1977330"/>
            <a:ext cx="3340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localhost/rejestracja.html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390" y="2231330"/>
            <a:ext cx="4191000" cy="12700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246640" y="3660080"/>
            <a:ext cx="4170660" cy="183991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setCustomValidity(tekst)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niepusty tekst oznacza pole jako błędne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setCustomValidity('')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trzeba wyczyścić, inaczej pole zostanie błędne na zawsze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e.preventDefault()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zatrzymuje wysłanie formularza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błąd pokazujemy tekstem, nie samym kolorem — ważne dla dostępności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WALIDACJA NA ŻYWO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Zdarzenie input: informacja przy każdym znaku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065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&gt;Kod pocztowy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"kod"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pattern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"[0-9]{2}-[0-9]{3}"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required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"info"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kod.addEventListener(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'input'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() =&gt;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ok = kod.checkValidity();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kod.classList.toggle(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ok);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kod.classList.toggle(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'zle'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!ok);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info.textContent = ok 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'✓ poprawny'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          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'Format: 00-000'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kod.value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'43-30'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kod.dispatchEvent(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Event(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'input'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wpisaniu „43-30”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1894780"/>
            <a:ext cx="4457700" cy="1168400"/>
          </a:xfrm>
          <a:prstGeom prst="roundRect">
            <a:avLst>
              <a:gd name="adj" fmla="val 65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localhost/adres.html</a:t>
            </a:r>
          </a:p>
        </p:txBody>
      </p:sp>
      <p:pic>
        <p:nvPicPr>
          <p:cNvPr id="29" name="Picture 2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8255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248400" y="32155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wpisaniu „43-300”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48400" y="3456880"/>
            <a:ext cx="4457700" cy="1168400"/>
          </a:xfrm>
          <a:prstGeom prst="roundRect">
            <a:avLst>
              <a:gd name="adj" fmla="val 65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ounded Rectangle 31"/>
          <p:cNvSpPr/>
          <p:nvPr/>
        </p:nvSpPr>
        <p:spPr>
          <a:xfrm>
            <a:off x="6254750" y="34632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6356350" y="35838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6508750" y="35838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ounded Rectangle 34"/>
          <p:cNvSpPr/>
          <p:nvPr/>
        </p:nvSpPr>
        <p:spPr>
          <a:xfrm>
            <a:off x="6661150" y="35838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ounded Rectangle 35"/>
          <p:cNvSpPr/>
          <p:nvPr/>
        </p:nvSpPr>
        <p:spPr>
          <a:xfrm>
            <a:off x="6864350" y="35267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6953250" y="35394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localhost/adres.html</a:t>
            </a:r>
          </a:p>
        </p:txBody>
      </p:sp>
      <p:pic>
        <p:nvPicPr>
          <p:cNvPr id="38" name="Picture 37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793430"/>
            <a:ext cx="4445000" cy="8255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248400" y="4777680"/>
            <a:ext cx="51689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Zdarzenia: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input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każda zmiana,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change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/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blur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po opuszczeniu pola,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submit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wysłanie. W CSS podobny efekt dają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:user-invalid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:user-valid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(dopiero po interakcji użytkownika).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WYRAŻENIA REGULARNE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RegExp w JavaScript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8480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645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kod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/^\d{2}-\d{3}$/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console.log(kod.test(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'43-300'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kod.test(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'43300'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tel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/^(\+48)?\s?\d{3}[ -]?\d{3}[ -]?\d{3}$/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'+48 600 700 800'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'600-700-800'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'60070080'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].map(t =&gt; tel.test(t)));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imie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/^[A-ZĄĆĘŁŃÓŚŹŻ][a-ząćęłńóśźż]+$/u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console.log(imie.test(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'Łucja'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imie.test(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'łucja'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tekst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'Tel.: 600 700 800, kod 43-300'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console.log(tekst.match(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/\d+/g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console.log(tekst.replace(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/\d/g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'•'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1653480"/>
            <a:ext cx="4914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502400" y="1894780"/>
            <a:ext cx="4876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502400" y="1894780"/>
            <a:ext cx="50800" cy="142230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756400" y="2053530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true false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56400" y="227449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true, true, false ]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56400" y="249545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true false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56400" y="271641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'600', '700', '800', '43', '300' ]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56400" y="293737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Tel.: ••• ••• •••, kod ••-•••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502400" y="3469481"/>
          <a:ext cx="4876800" cy="20381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50641"/>
                <a:gridCol w="29261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^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…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$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początek … koniec tekstu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\d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\w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\s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cyfra, znak słowa, biały znak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[a-z]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[^0-9]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znak z zestawu / spoza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{3}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{2,5}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dokładnie 3 / od 2 do 5 razy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?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+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*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0–1, 1 lub więcej, 0 lub więcej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flagi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g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i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wszystkie, bez wielkości liter, Unicode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ATRYBUT PATTERN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Wyrażenie w HTML a w JavaScript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1924"/>
                <a:gridCol w="4649192"/>
                <a:gridCol w="4015284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atrybut pattern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RegExp w JS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pattern="\d{2}-\d{3}"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/^\d{2}-\d{3}$/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dopasowanie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zawsze całej wartości (^…$ dodawane same)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jeśli dopiszesz ^ i $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flagi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przeglądarka używa flagi </a:t>
                      </a: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v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(Unicode, ostrzejsza składnia)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dowolne: g, i, u, v …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błędny wzorzec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ignorowany po cichu — pole zawsze poprawne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SyntaxError w konsoli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421955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421955"/>
            <a:ext cx="50800" cy="183882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568005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pattern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"[a-z-]+"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"ABC"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378896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pattern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"[a-z\-]+"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"ABC"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400992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423088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445184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o.textContent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a: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a.checkValidity()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467280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               b: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b.checkValidity()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489376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3421955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3663255"/>
            <a:ext cx="4076700" cy="1358900"/>
          </a:xfrm>
          <a:prstGeom prst="roundRect">
            <a:avLst>
              <a:gd name="adj" fmla="val 560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3669605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3790255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3790255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3790255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3733105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3745805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localhost/pattern.html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3999805"/>
            <a:ext cx="4064000" cy="1016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248400" y="5174555"/>
            <a:ext cx="5168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 trybie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v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myślnik w nawiasach trzeba poprzedzić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\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. Wzorzec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[a-z-]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jest błędny, więc „ABC” przechodzi.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PAMIĘĆ PRZEGLĄDARKI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localStorage i sessionStorage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3882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localStorage.setItem(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'motyw'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'ciemny'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localStorage.getItem(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'motyw'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'ciemny'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localStorage.getItem(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'brak'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null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localStorage.removeItem(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'motyw'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localStorage.clear();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wszystko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sessionStorage.setItem(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'krok'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0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33996"/>
                <a:gridCol w="2052241"/>
                <a:gridCol w="174456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localStorage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sessionStorage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długo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usunięcia (także po restarcie)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zamknięcia karty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widoczne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wszystkie karty tej witryny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ta karta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 wartości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pojemność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 MB na witrynę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 MB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812800" y="374630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22350" y="39304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Witryna = origin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22350" y="4237732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protokół + domena + port: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http://localhost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http://localhost:5173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mają osobne magazyny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385766" y="374630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595316" y="39304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Podgląd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95316" y="42377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F12 → zakładka Application (Chrome) / Storage (Firefox) → Local Storage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958733" y="3746302"/>
            <a:ext cx="3420566" cy="1315541"/>
          </a:xfrm>
          <a:prstGeom prst="roundRect">
            <a:avLst>
              <a:gd name="adj" fmla="val 772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168283" y="39304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Zastosowania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68283" y="423773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motyw, ostatnia zakładka, szkic formularza, koszyk przed logowaniem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TYLKO TEKST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Obiekty zapisujemy jako JSON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645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zadania = [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{ id: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tekst: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'Kupić chleb'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zrobione: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{ id: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tekst: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'Projekt z JS'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zrobione: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napis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JSON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.stringify(zadania);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napis, napis.length);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console.log(napis.slice(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48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'…'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z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JSON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.parse(napis);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console.log(z[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].tekst, z[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].zrobione);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String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(zadania));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JSON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.parse(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'null'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?? []);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248400" y="18947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48400" y="1894780"/>
            <a:ext cx="50800" cy="142230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string 97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[{"id":1,"tekst":"Kupić chleb","zrobione":false}…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Projekt z JS true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[object Object],[object Object]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[]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8400" y="3469481"/>
            <a:ext cx="51308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457950" y="365363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Zapis i odczyt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57950" y="3960912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setItem(k, JSON.stringify(x))</a:t>
            </a:r>
            <a:br/>
            <a:r>
              <a:rPr sz="1200" b="1" i="0" u="none">
                <a:solidFill>
                  <a:srgbClr val="38445A"/>
                </a:solidFill>
                <a:latin typeface="Arial"/>
              </a:rPr>
              <a:t>JSON.parse(getItem(k)) ?? []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brak klucza daje null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248400" y="4724102"/>
            <a:ext cx="5130800" cy="888901"/>
          </a:xfrm>
          <a:prstGeom prst="roundRect">
            <a:avLst>
              <a:gd name="adj" fmla="val 114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457950" y="490825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Typowy błąd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57950" y="5215533"/>
            <a:ext cx="47498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zapis bez stringify zamienia obiekty na tekst „[object Object]”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MINI-PROJEKT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zadań zapisana w przeglądarce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Stan, zapis i dodawanie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3827462"/>
          </a:xfrm>
          <a:prstGeom prst="roundRect">
            <a:avLst>
              <a:gd name="adj" fmla="val 1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38274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"f"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"nowe"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required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&gt;Dodaj&lt;/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"lista"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KLUCZ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'zadania'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let zadania = JSON.parse(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localStorage.getItem(KLUCZ)) ?? [];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function zapisz() 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875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localStorage.setItem(KLUCZ,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085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JSON.stringify(zadania));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294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504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f.onsubmit = e =&gt; 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713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e.preventDefault();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923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zadania.push({ tekst: nowe.value,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9133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   zrobione: false });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3427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nowe.value = ''; zapisz(); pokaz();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5523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Wyświetlanie i przełączanie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1894780"/>
            <a:ext cx="5130800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1894780"/>
            <a:ext cx="50800" cy="338554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4897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pokaz() {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lista.replaceChildren(...zadania.map(z =&gt; {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li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.createElement(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li.textContent = z.tekst;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li.className = z.zrobione 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li.onclick = () =&gt; {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z.zrobione = !z.zrobione;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89700" y="35875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zapisz(); pokaz();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89700" y="38085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};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89700" y="40294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li;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89700" y="42504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}));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489700" y="44713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89700" y="46923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pokaz();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89700" y="49133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&lt;/script&gt;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MINI-PROJEKT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przetrwa odświeżenie strony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06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Dodano 3 zadania, kliknięto drugie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0292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50165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3053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165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localhost/todo.html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5016500" cy="15875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48400" y="1653480"/>
            <a:ext cx="506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 sama strona otwarta ponownie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50292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50165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43053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4165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localhost/todo.html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2231330"/>
            <a:ext cx="5016500" cy="15875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12800" y="4079180"/>
            <a:ext cx="56819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Zawartość klucza zadania (F12 → Application)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4320480"/>
            <a:ext cx="564386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812800" y="43204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066800" y="4479230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[{"tekst":"Kupić chleb","zrobione":false},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6800" y="470019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{"tekst":"Projekt z JS","zrobione":true},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4921151"/>
            <a:ext cx="52184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{"tekst":"Powtórka INF.03","zrobione":false}]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90060" y="4079180"/>
            <a:ext cx="442724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drugi zrzut: strona wczytana od nowa — lista odtworzona z localStorage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kliknięcie przekreśla zadanie i od razu je zapisuje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inna przeglądarka lub tryb prywatny = pusta lista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OGRANICZENIA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Czego nie trzymać w localStorage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Tylko tekst, ok. 5 MB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większe dane: IndexedDB; przepełnienie rzuca wyjątek QuotaExceededError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Działa synchronicznie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częsty zapis dużych danych spowalnia stronę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Użytkownik ma pełny dostęp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może podejrzeć, zmienić lub usunąć dane — nie ufaj im bez sprawdzenia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08102"/>
            <a:ext cx="3420566" cy="1346002"/>
          </a:xfrm>
          <a:prstGeom prst="roundRect">
            <a:avLst>
              <a:gd name="adj" fmla="val 754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092252"/>
            <a:ext cx="3039566" cy="4875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Każdy skrypt na stronie ma dostęp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643312"/>
            <a:ext cx="3039566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dlatego nie zapisujemy haseł, tokenów logowania ani danych wrażliwych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08102"/>
            <a:ext cx="3420566" cy="1346002"/>
          </a:xfrm>
          <a:prstGeom prst="roundRect">
            <a:avLst>
              <a:gd name="adj" fmla="val 754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Prywatność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399532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zapis danych, które nie są niezbędne do działania strony (np. śledzenie), wymaga zgody — tak jak ciasteczka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08102"/>
            <a:ext cx="3420566" cy="1346002"/>
          </a:xfrm>
          <a:prstGeom prst="roundRect">
            <a:avLst>
              <a:gd name="adj" fmla="val 7548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09225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Tryb prywatny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399532"/>
            <a:ext cx="3039566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magazyn znika po zamknięciu okna — aplikacja musi działać przy pustym localStorage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2800" y="4508103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4508103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66800" y="466050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4876403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localStorage = wygoda użytkownika na jednym urządzeniu. Dane ważne i wspólne zapisujemy na serwerze w bazie danych.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22659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49759" y="1653480"/>
            <a:ext cx="10167541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Formularz rejestracji: login (min. 4 znaki), e-mail, wiek 13–120 — komunikaty po polsku pod polami, wysyłanie zablokowane przy błędach.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878740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pola hasło i powtórz hasło; użyj setCustomValidity, gdy hasła się różnią (sprawdzaj przy zdarzeniu input).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21568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48668" y="2654002"/>
            <a:ext cx="10168632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wyrażenia regularne dla: numeru telefonu, kodu pocztowego i tablicy rejestracyjnej; przetestuj je w konsoli na 5 przykładach każde.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278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278684"/>
            <a:ext cx="769649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Zapamiętaj wybrany motyw strony (jasny/ciemny) w localStorage i przywracaj go po odświeżeniu.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65452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654524"/>
            <a:ext cx="756850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Rozbuduj listę zadań: usuwanie, licznik niezrobionych i filtr „wszystkie / do zrobienia / zrobione”.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2 · Formularze i localStorage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5969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dane z formularza trzeba sprawdzić także na serwerze?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41982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zwraca checkValidity() i do czego służy setCustomValidity()?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3319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atrybut pattern od wyrażenia /…/ w JavaScript?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2477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zapisać tablicę obiektów w localStorage i jak ją odczytać?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706874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localStorage od sessionStorage? Czego nie należy w nich trzymać?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(Constraint validation, Web Storage API, Regular expressions), HTML Living Standard (WHATWG)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2.02 JavaScript — formularze, walidacja i pamięć przeglądarki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