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Kontynuacja lekcji 2.07: ta sama baza testowa sklepu, ale tym razem w stylu, w jakim pisze się własne projekty i frameworki. Wszystkie skrypty uruchomiono na PHP 8.3 z MariaDB 10.11 (CLI i wbudowany serwer php -S), wyniki na slajdach są prawdziwe.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PDO = PHP Data Objects. Zmiana bazy na SQLite to w praktyce zmiana DSN — dlatego PDO lubią testy automatyczne. Zapytaj: którą bibliotekę wybrałbyś do projektu, który ma kiedyś działać na PostgreSQL?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ERRMODE_EXCEPTION jest domyślny od PHP 8.0, ale wpisanie go jawnie dokumentuje intencję. Bez FETCH_ASSOC PDO zwraca kolumny podwójnie (jak mysqli_fetch_array). Plik db.php dołączamy require na początku każdej strony.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Takiego układu używają Laravel i Symfony (katalog public). W XAMPP można to osiągnąć ustawiając DocumentRoot lub tworząc VirtualHost na katalog public. Zmienne środowiskowe i plik .env — lekcja 2.12.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Nie mieszamy ? i :nazwa w jednym zapytaniu — PDO zgłosi błąd. Ten sam przygotowany obiekt można wykonać wiele razy z różnymi danymi, co pokażemy przy transakcjach.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Sprawdzanie „czy znaleziono”: if (!$produkt) { http_response_code(404); ... }. query() bez parametrów wolno użyć tylko dla zapytań stałych, bez danych od użytkownika.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slajdzie pominięto wiersz nagłówka &amp;lt;th&amp;gt; i link „Dodaj” dla zwięzłości — są w pełnym pliku. Dlaczego nie link „usun.php?id=4”? Linki GET bywają otwierane automatycznie (podgląd, wyszukiwarki, prefetch) — operacje zmieniające dane robimy metodą POST.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Odpowiedzi sprawdzone przez curl na wbudowanym serwerze PHP. Walidacja po stronie serwera jest obowiązkowa, nawet gdy formularz ma required i type=number — te da się ominąć. Po exit nic więcej się nie wykona.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MariaDB liczy w rowCount tylko wiersze faktycznie zmienione — dlatego drugie wysłanie tych samych danych daje 0. W prawdziwej edycji formularz wypełniamy aktualnymi danymi z SELECT ... WHERE id = ? i walidujemy pola jak przy dodawaniu.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Transakcja grupuje zmianę stanu i zapis zamówienia: jeśli któraś część się nie uda, rollBack cofa obie. Warunek stan &gt;= ? w samym UPDATE chroni też przed dwoma równoczesnymi zamówieniami ostatniej sztuki.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Kolumna login ma indeks UNIQUE, dlatego drugie dodanie kończy się wyjątkiem — to lepsze niż wcześniejsze sprawdzanie SELECT-em, bo działa także przy równoczesnych rejestracjach. Hasła haszujemy — szczegóły na lekcji 2.09.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4: potwierdzenie onsubmit="return confirm('Usunąć?')" to tylko wygoda — zabezpieczeniem jest POST i sprawdzenie uprawnień na serwerze (lekcja 2.11).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3: GET nie powinien zmieniać danych (może być wywołany automatycznie), a przekierowanie po POST zapobiega ponownemu wysłaniu formularza przy odświeżeniu.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7C3AED"/>
                </a:solidFill>
                <a:latin typeface="Arial"/>
              </a:rPr>
              <a:t>Witryny i aplikacje internetowe · Rok 2 · Lekcja 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8251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PHP i bazy danych — PDO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721695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Jedno połączenie z wyjątkami, zapytania przygotowane, pełny CRUD i transakcje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PORÓWNANIE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mysqli czy PDO?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399" cy="194151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324596"/>
                <a:gridCol w="3803848"/>
                <a:gridCol w="4437955"/>
              </a:tblGrid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1" i="0" u="none">
                          <a:solidFill>
                            <a:srgbClr val="142033"/>
                          </a:solidFill>
                          <a:latin typeface="Arial"/>
                        </a:rPr>
                        <a:t>mysqli (lekcja 2.07)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1" i="0" u="none">
                          <a:solidFill>
                            <a:srgbClr val="142033"/>
                          </a:solidFill>
                          <a:latin typeface="Arial"/>
                        </a:rPr>
                        <a:t>PDO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326231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Bazy danych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tylko MySQL / MariaDB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MySQL, PostgreSQL, SQLite, SQL Server…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Styl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proceduralny lub obiektowy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obiektowy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Parametry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tylko ?, bind_param z typami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? lub :nazwa, tablica w execute()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Błędy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wyjątki od PHP 8.1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wyjątki (domyślnie od PHP 8.0)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Gdzie spotkasz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arkusze INF.03, stare projekty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własne projekty, Laravel, Symfony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852168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852168"/>
            <a:ext cx="50800" cy="101838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4004568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220468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 egzaminie wolno użyć PDO, ale arkusze i klucze odpowiedzi są pisane pod mysqli. W pracy zawodowej dominuje PDO lub ORM zbudowany na PDO.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8 · PDO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POŁĄCZENIE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DSN i opcje — raz, w jednym pliku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334000" cy="1985962"/>
          </a:xfrm>
          <a:prstGeom prst="roundRect">
            <a:avLst>
              <a:gd name="adj" fmla="val 383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98596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// public/db.php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$cfg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require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__DIR__ .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'/../config.php'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PDO(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$cfg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'dsn'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],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$cfg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'user'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      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$cfg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'pass'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], [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PDO::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ATTR_ERRMODE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=&gt; PDO::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ERRMODE_EXCEPTION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PDO::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ATTR_DEFAULT_FETCH_MODE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=&gt; PDO::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FETCH_ASSOC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2800" y="3791843"/>
            <a:ext cx="5334000" cy="1985962"/>
          </a:xfrm>
          <a:prstGeom prst="roundRect">
            <a:avLst>
              <a:gd name="adj" fmla="val 383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12800" y="3791843"/>
            <a:ext cx="50800" cy="198596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054100" y="3937893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149626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// config.php — poza katalogiem publicznym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361359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[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573091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'dsn'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 =&gt;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'mysql:host=localhost;'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784824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  .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'dbname=w_w5_sklep;charset=utf8mb4'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996557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'user'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'root'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5208290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'pass'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5420023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graphicFrame>
        <p:nvGraphicFramePr>
          <p:cNvPr id="24" name="Table 23"/>
          <p:cNvGraphicFramePr>
            <a:graphicFrameLocks noGrp="1"/>
          </p:cNvGraphicFramePr>
          <p:nvPr/>
        </p:nvGraphicFramePr>
        <p:xfrm>
          <a:off x="6451600" y="1653480"/>
          <a:ext cx="4927600" cy="192524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069505"/>
                <a:gridCol w="2858095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Element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mysql: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sterownik (pgsql:, sqlite: …)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host, dbname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serwer i nazwa bazy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charset=utf8mb4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kodowanie połączenia — polskie znaki i emoji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ERRMODE_EXCEPTION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każdy błąd SQL = PDOException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FETCH_ASSOC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wiersze jako tablice z nazwami kolumn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8 · PDO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KONFIGURACJA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Hasła poza katalogiem publicznym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759424" cy="2280444"/>
          </a:xfrm>
          <a:prstGeom prst="roundRect">
            <a:avLst>
              <a:gd name="adj" fmla="val 334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280444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359374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0" i="0" u="none">
                <a:solidFill>
                  <a:srgbClr val="142033"/>
                </a:solidFill>
                <a:latin typeface="Courier New"/>
              </a:rPr>
              <a:t>projekt/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48073"/>
            <a:ext cx="4359374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0" i="0" u="none">
                <a:solidFill>
                  <a:srgbClr val="142033"/>
                </a:solidFill>
                <a:latin typeface="Courier New"/>
              </a:rPr>
              <a:t>├── config.php      ← hasło do bazy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96616"/>
            <a:ext cx="4359374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0" i="0" u="none">
                <a:solidFill>
                  <a:srgbClr val="142033"/>
                </a:solidFill>
                <a:latin typeface="Courier New"/>
              </a:rPr>
              <a:t>├── logs/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545159"/>
            <a:ext cx="4359374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0" i="0" u="none">
                <a:solidFill>
                  <a:srgbClr val="142033"/>
                </a:solidFill>
                <a:latin typeface="Courier New"/>
              </a:rPr>
              <a:t>└── public/         ← DocumentRoot serwera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93702"/>
            <a:ext cx="4359374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0" i="0" u="none">
                <a:solidFill>
                  <a:srgbClr val="142033"/>
                </a:solidFill>
                <a:latin typeface="Courier New"/>
              </a:rPr>
              <a:t>    ├── db.php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3042245"/>
            <a:ext cx="4359374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0" i="0" u="none">
                <a:solidFill>
                  <a:srgbClr val="142033"/>
                </a:solidFill>
                <a:latin typeface="Courier New"/>
              </a:rPr>
              <a:t>    ├── lista.php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290788"/>
            <a:ext cx="4359374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0" i="0" u="none">
                <a:solidFill>
                  <a:srgbClr val="142033"/>
                </a:solidFill>
                <a:latin typeface="Courier New"/>
              </a:rPr>
              <a:t>    ├── dodaj.php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539331"/>
            <a:ext cx="4359374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0" i="0" u="none">
                <a:solidFill>
                  <a:srgbClr val="142033"/>
                </a:solidFill>
                <a:latin typeface="Courier New"/>
              </a:rPr>
              <a:t>    └── usun.php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05624" y="1653480"/>
            <a:ext cx="5311676" cy="203299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serwer WWW udostępnia tylko katalog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public/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— pliku config.php nie da się pobrać przez adres URL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plik konfiguracyjny zwraca tablicę: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return [...]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, a db.php odbiera ją przez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require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config.php dopisz do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.gitignore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, a do repozytorium daj config.example.php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na hostingu: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public_html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jest odpowiednikiem public/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2800" y="4187924"/>
            <a:ext cx="10566400" cy="769541"/>
          </a:xfrm>
          <a:prstGeom prst="roundRect">
            <a:avLst>
              <a:gd name="adj" fmla="val 990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812800" y="4187924"/>
            <a:ext cx="50800" cy="76954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66800" y="4340324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556224"/>
            <a:ext cx="101473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 koncie produkcyjnym aplikacja łączy się jako osobny użytkownik bazy z minimalnymi uprawnieniami — nigdy jako root.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8 · PDO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ZAPYTANIA PRZYGOTOWANE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prepare + execute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849144" cy="3256359"/>
          </a:xfrm>
          <a:prstGeom prst="roundRect">
            <a:avLst>
              <a:gd name="adj" fmla="val 234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256359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44909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544909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require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__DIR__ .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'/db.php'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544909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// parametry pozycyjne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544909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prepare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544909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'SELECT nazwa, cena FROM produkty WHERE cena &lt; ?'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544909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execute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([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40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544909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foreach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as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544909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{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'nazwa'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: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{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'cena'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544909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5126"/>
            <a:ext cx="544909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// parametry nazwane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16859"/>
            <a:ext cx="544909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prepare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'SELECT COUNT(*) FROM produkty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128591"/>
            <a:ext cx="544909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0B7A3B"/>
                </a:solidFill>
                <a:latin typeface="Courier New"/>
              </a:rPr>
              <a:t>  WHERE kategoria_id = :kat AND stan &gt; :min'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340324"/>
            <a:ext cx="544909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execute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'kat'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'min'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552057"/>
            <a:ext cx="544909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'Gier na stanie &gt; 5: 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fetchColumn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966744" y="1653480"/>
            <a:ext cx="445055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(php params.php)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966744" y="1894780"/>
            <a:ext cx="4412456" cy="1443038"/>
          </a:xfrm>
          <a:prstGeom prst="roundRect">
            <a:avLst>
              <a:gd name="adj" fmla="val 528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ectangle 21"/>
          <p:cNvSpPr/>
          <p:nvPr/>
        </p:nvSpPr>
        <p:spPr>
          <a:xfrm>
            <a:off x="6966744" y="1894780"/>
            <a:ext cx="50800" cy="1443038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7208044" y="2040830"/>
            <a:ext cx="4012406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Lalka: 39.90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208044" y="2271018"/>
            <a:ext cx="4012406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Solaris: 34.99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208044" y="2501205"/>
            <a:ext cx="4012406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Pan Tadeusz: 19.99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208044" y="2731393"/>
            <a:ext cx="4012406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Kraków nocą 500 el.: 39.00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208044" y="2961580"/>
            <a:ext cx="4012406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Gier na stanie &gt; 5: 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195344" y="3490218"/>
            <a:ext cx="4221956" cy="13951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8595" indent="-188595">
              <a:lnSpc>
                <a:spcPts val="1957"/>
              </a:lnSpc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wartości podajesz w tablicy do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execute()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— bez liter typów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obiekt wyniku można przejść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foreach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nazwane parametry są czytelniejsze przy wielu warunkach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8 · PDO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POBIERANIE WYNIKÓW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fetch, fetchAll, fetchColumn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537200" cy="3044627"/>
          </a:xfrm>
          <a:prstGeom prst="roundRect">
            <a:avLst>
              <a:gd name="adj" fmla="val 250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044627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require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__DIR__ .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'/db.php'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prepare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'SELECT id, nazwa FROM produkty WHERE id = ?'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execute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([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7C3AED"/>
                </a:solidFill>
                <a:latin typeface="Courier New"/>
              </a:rPr>
              <a:t>var_dump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fetch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());    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// jeden wiersz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execute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([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99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7C3AED"/>
                </a:solidFill>
                <a:latin typeface="Courier New"/>
              </a:rPr>
              <a:t>var_dump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fetch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());    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// brak wiersza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5126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16859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$kat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query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'SELECT nazwa FROM kategorie'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128591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   -&gt;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fetchAll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(PDO::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FETCH_COLUMN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340324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implode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', 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$kat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54800" y="1653480"/>
            <a:ext cx="4762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(php fetch.php)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654800" y="1894780"/>
            <a:ext cx="4724400" cy="2059781"/>
          </a:xfrm>
          <a:prstGeom prst="roundRect">
            <a:avLst>
              <a:gd name="adj" fmla="val 369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6654800" y="1894780"/>
            <a:ext cx="50800" cy="205978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896100" y="2040830"/>
            <a:ext cx="4324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array(2) {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896100" y="2261791"/>
            <a:ext cx="4324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["id"]=&gt;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896100" y="2482751"/>
            <a:ext cx="4324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int(2)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896100" y="2703711"/>
            <a:ext cx="4324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["nazwa"]=&gt;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896100" y="2924671"/>
            <a:ext cx="4324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string(7) "Solaris"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896100" y="3145631"/>
            <a:ext cx="4324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896100" y="3366591"/>
            <a:ext cx="4324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bool(false)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896100" y="3587552"/>
            <a:ext cx="4324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Książki, Gry planszowe, Puzzle</a:t>
            </a:r>
          </a:p>
        </p:txBody>
      </p:sp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6654800" y="4106962"/>
          <a:ext cx="4724400" cy="11660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889720"/>
                <a:gridCol w="283468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Metoda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Zwraca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fetch()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jeden wiersz albo false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fetchAll()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tablicę wszystkich wierszy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fetchColumn()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jedną wartość (pierwsza kolumna)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1" name="TextBox 3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8 · PDO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CRUD — READ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Lista produktów z akcjami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481042" cy="3577828"/>
          </a:xfrm>
          <a:prstGeom prst="roundRect">
            <a:avLst>
              <a:gd name="adj" fmla="val 212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577828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08099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92809"/>
            <a:ext cx="508099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require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__DIR__ .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'/db.php'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86087"/>
            <a:ext cx="508099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$produkty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query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'SELECT id, nazwa, cena, stan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79365"/>
            <a:ext cx="508099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0B7A3B"/>
                </a:solidFill>
                <a:latin typeface="Courier New"/>
              </a:rPr>
              <a:t>  FROM produkty ORDER BY nazwa LIMIT 4'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fetchAll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72643"/>
            <a:ext cx="508099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65921"/>
            <a:ext cx="508099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59199"/>
            <a:ext cx="508099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&lt;?php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foreach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$produkty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as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): </a:t>
            </a:r>
            <a:r>
              <a:rPr sz="105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52477"/>
            <a:ext cx="508099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45755"/>
            <a:ext cx="508099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  <a:r>
              <a:rPr sz="105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htmlspecialchars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'nazwa'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]) </a:t>
            </a:r>
            <a:r>
              <a:rPr sz="105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39034"/>
            <a:ext cx="508099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  <a:r>
              <a:rPr sz="105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'cena'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 </a:t>
            </a:r>
            <a:r>
              <a:rPr sz="105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zł&lt;/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  <a:r>
              <a:rPr sz="105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'stan'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 </a:t>
            </a:r>
            <a:r>
              <a:rPr sz="105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732312"/>
            <a:ext cx="508099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href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"edytuj.php?id=</a:t>
            </a:r>
            <a:r>
              <a:rPr sz="105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'id'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 </a:t>
            </a:r>
            <a:r>
              <a:rPr sz="105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&gt;Edytuj&lt;/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925590"/>
            <a:ext cx="508099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form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method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"post"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action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"usun.php"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118868"/>
            <a:ext cx="508099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"hidden"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"id"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'id'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 </a:t>
            </a:r>
            <a:r>
              <a:rPr sz="105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312146"/>
            <a:ext cx="508099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&gt;Usuń&lt;/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form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505424"/>
            <a:ext cx="508099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698702"/>
            <a:ext cx="508099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&lt;?php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endforeach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05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4891980"/>
            <a:ext cx="508099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598642" y="1653480"/>
            <a:ext cx="4622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(z prostym CSS)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598642" y="1894780"/>
            <a:ext cx="4584700" cy="2438400"/>
          </a:xfrm>
          <a:prstGeom prst="roundRect">
            <a:avLst>
              <a:gd name="adj" fmla="val 31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6604992" y="1901130"/>
            <a:ext cx="4572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6706592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6858992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ounded Rectangle 27"/>
          <p:cNvSpPr/>
          <p:nvPr/>
        </p:nvSpPr>
        <p:spPr>
          <a:xfrm>
            <a:off x="7011392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ounded Rectangle 28"/>
          <p:cNvSpPr/>
          <p:nvPr/>
        </p:nvSpPr>
        <p:spPr>
          <a:xfrm>
            <a:off x="7214592" y="1964630"/>
            <a:ext cx="3860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7303492" y="1977330"/>
            <a:ext cx="3721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localhost/lista.php</a:t>
            </a:r>
          </a:p>
        </p:txBody>
      </p:sp>
      <p:pic>
        <p:nvPicPr>
          <p:cNvPr id="31" name="Picture 30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992" y="2231330"/>
            <a:ext cx="4572000" cy="2095500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6598642" y="4485580"/>
            <a:ext cx="4818658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Składnia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foreach (): … endforeach;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i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&lt;?= ?&gt;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ułatwia mieszanie PHP z HTML. Usuwanie — przyciskiem w formularzu POST, nie linkiem.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8 · PDO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CRUD — CREATE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Dodawanie z walidacją i przekierowaniem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746452" cy="3964384"/>
          </a:xfrm>
          <a:prstGeom prst="roundRect">
            <a:avLst>
              <a:gd name="adj" fmla="val 192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964384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&lt;?php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667085"/>
                </a:solidFill>
                <a:latin typeface="Courier New"/>
              </a:rPr>
              <a:t>// dodaj.php, po require db.php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92809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$bledy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[];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86087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$_SERVER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'REQUEST_METHOD'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 ===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'POST'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79365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$nazwa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trim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$_POST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'nazwa'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72643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$cena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filter_input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(INPUT_POST,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'cena'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65921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               FILTER_VALIDATE_FLOAT);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59199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$kat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filter_input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(INPUT_POST,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'kat'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FILTER_VALIDATE_INT);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52477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$nazwa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===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$bledy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[] =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'Podaj nazwę.'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45755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(!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$cena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||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$cena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&lt;=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$bledy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[] =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'Błędna cena.'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39034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(!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$kat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$bledy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[] =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'Wybierz kategorię.'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732312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(!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$bledy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925590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prepare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'INSERT INTO produkty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118868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0B7A3B"/>
                </a:solidFill>
                <a:latin typeface="Courier New"/>
              </a:rPr>
              <a:t>      (nazwa, kategoria_id, cena) VALUES (?, ?, ?)'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312146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execute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([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$nazwa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$kat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$cena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505424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lastInsertId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698702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header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Location: lista.php?dodano=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$id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4891980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exit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5085259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54100" y="5278537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864052" y="1653480"/>
            <a:ext cx="455324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nazwa=Quo vadis, cena=29.90, kat=1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864052" y="1894780"/>
            <a:ext cx="4515148" cy="715566"/>
          </a:xfrm>
          <a:prstGeom prst="roundRect">
            <a:avLst>
              <a:gd name="adj" fmla="val 1064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ectangle 26"/>
          <p:cNvSpPr/>
          <p:nvPr/>
        </p:nvSpPr>
        <p:spPr>
          <a:xfrm>
            <a:off x="6864052" y="1894780"/>
            <a:ext cx="50800" cy="715566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7105352" y="2040830"/>
            <a:ext cx="4115098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HTTP/1.1 302 Found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105352" y="2252563"/>
            <a:ext cx="4115098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Location: lista.php?dodano=9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864052" y="2762746"/>
            <a:ext cx="455324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nazwa=(puste), cena=-3, kat=(puste)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864052" y="3004046"/>
            <a:ext cx="4515148" cy="927298"/>
          </a:xfrm>
          <a:prstGeom prst="roundRect">
            <a:avLst>
              <a:gd name="adj" fmla="val 821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Rectangle 31"/>
          <p:cNvSpPr/>
          <p:nvPr/>
        </p:nvSpPr>
        <p:spPr>
          <a:xfrm>
            <a:off x="6864052" y="3004046"/>
            <a:ext cx="50800" cy="927298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3" name="TextBox 32"/>
          <p:cNvSpPr txBox="1"/>
          <p:nvPr/>
        </p:nvSpPr>
        <p:spPr>
          <a:xfrm>
            <a:off x="7105352" y="3150096"/>
            <a:ext cx="4115098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Podaj nazwę.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105352" y="3361829"/>
            <a:ext cx="4115098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Błędna cena.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105352" y="3573562"/>
            <a:ext cx="4115098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Wybierz kategorię.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6864052" y="4083745"/>
            <a:ext cx="4515148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7" name="Rectangle 36"/>
          <p:cNvSpPr/>
          <p:nvPr/>
        </p:nvSpPr>
        <p:spPr>
          <a:xfrm>
            <a:off x="6864052" y="4083745"/>
            <a:ext cx="50800" cy="98286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8" name="TextBox 37"/>
          <p:cNvSpPr txBox="1"/>
          <p:nvPr/>
        </p:nvSpPr>
        <p:spPr>
          <a:xfrm>
            <a:off x="7118052" y="4236145"/>
            <a:ext cx="409604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118052" y="4452045"/>
            <a:ext cx="4096048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Post/Redirect/Get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: po udanym zapisie przekieruj. Odświeżenie (F5) nie doda wtedy rekordu drugi raz.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8 · PDO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CRUD — UPDATE I DELETE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rowCount mówi, co się stało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317155"/>
          </a:xfrm>
          <a:prstGeom prst="roundRect">
            <a:avLst>
              <a:gd name="adj" fmla="val 32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317155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&lt;?php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// edytuj.php (fragment)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$id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(int) 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$_GET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'id'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$_SERVER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'REQUEST_METHOD'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 ===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'POST'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prepare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'UPDATE produkty SET cena = ?, stan = 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0B7A3B"/>
                </a:solidFill>
                <a:latin typeface="Courier New"/>
              </a:rPr>
              <a:t>     WHERE id = ?'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execute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([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$_POST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'cena'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],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$_POST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'stan'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],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$id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17069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'Zmieniono wierszy: 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rowCount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19574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exit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2208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4123035"/>
            <a:ext cx="5130800" cy="697111"/>
          </a:xfrm>
          <a:prstGeom prst="roundRect">
            <a:avLst>
              <a:gd name="adj" fmla="val 1093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12800" y="4123035"/>
            <a:ext cx="50800" cy="69711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054100" y="4269085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Zmieniono wierszy: 1     ← pierwsze wysłanie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47159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Zmieniono wierszy: 0     ← te same dane drugi raz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248400" y="1653480"/>
            <a:ext cx="5130800" cy="2519660"/>
          </a:xfrm>
          <a:prstGeom prst="roundRect">
            <a:avLst>
              <a:gd name="adj" fmla="val 302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6248400" y="1653480"/>
            <a:ext cx="50800" cy="251966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489700" y="179953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&lt;?php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// usun.php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89700" y="200203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require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__DIR__ .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'/db.php'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89700" y="220454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$_SERVER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'REQUEST_METHOD'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 !==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'POST'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89700" y="2407047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http_response_code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405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489700" y="260955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exit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'Tylko POST'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89700" y="2812058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489700" y="3014563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prepare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'DELETE FROM produkty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489700" y="3217069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0B7A3B"/>
                </a:solidFill>
                <a:latin typeface="Courier New"/>
              </a:rPr>
              <a:t>                     WHERE id = ?'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489700" y="3419574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execute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([(int)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$_POST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'id'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]]);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489700" y="362208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rowCount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() ?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'Usunięto.'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489700" y="3824585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            :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'Nie ma takiego produktu.'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6248400" y="4325541"/>
            <a:ext cx="5130800" cy="899616"/>
          </a:xfrm>
          <a:prstGeom prst="roundRect">
            <a:avLst>
              <a:gd name="adj" fmla="val 847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4" name="Rectangle 33"/>
          <p:cNvSpPr/>
          <p:nvPr/>
        </p:nvSpPr>
        <p:spPr>
          <a:xfrm>
            <a:off x="6248400" y="4325541"/>
            <a:ext cx="50800" cy="899616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5" name="TextBox 34"/>
          <p:cNvSpPr txBox="1"/>
          <p:nvPr/>
        </p:nvSpPr>
        <p:spPr>
          <a:xfrm>
            <a:off x="6489700" y="447159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GET  → 405 Method Not Allowed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489700" y="467409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POST id=9 → Usunięto.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489700" y="487660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POST id=9 → Nie ma takiego produktu.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8 · PDO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TRANSAKCJE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Wszystko albo nic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960566" cy="3964384"/>
          </a:xfrm>
          <a:prstGeom prst="roundRect">
            <a:avLst>
              <a:gd name="adj" fmla="val 192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964384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56051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zamow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(PDO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int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$produkt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int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): string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92809"/>
            <a:ext cx="556051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86087"/>
            <a:ext cx="556051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try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79365"/>
            <a:ext cx="556051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beginTransaction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72643"/>
            <a:ext cx="556051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prepare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'UPDATE produkty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65921"/>
            <a:ext cx="556051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0B7A3B"/>
                </a:solidFill>
                <a:latin typeface="Courier New"/>
              </a:rPr>
              <a:t>      SET stan = stan - ? WHERE id = ? AND stan &gt;= ?'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59199"/>
            <a:ext cx="556051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execute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([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$produkt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52477"/>
            <a:ext cx="556051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(!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rowCount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())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throw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RuntimeException(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'za mały stan'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45755"/>
            <a:ext cx="556051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prepare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'INSERT INTO zamowienia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39034"/>
            <a:ext cx="556051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0B7A3B"/>
                </a:solidFill>
                <a:latin typeface="Courier New"/>
              </a:rPr>
              <a:t>      (produkt_id, ilosc) VALUES (?, ?)'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732312"/>
            <a:ext cx="556051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execute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([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$produkt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925590"/>
            <a:ext cx="556051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$nr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lastInsertId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();   </a:t>
            </a:r>
            <a:r>
              <a:rPr sz="1050" b="0" i="0" u="none">
                <a:solidFill>
                  <a:srgbClr val="667085"/>
                </a:solidFill>
                <a:latin typeface="Courier New"/>
              </a:rPr>
              <a:t>// przed commit!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118868"/>
            <a:ext cx="556051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commit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312146"/>
            <a:ext cx="556051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OK, zamówienie nr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$nr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505424"/>
            <a:ext cx="556051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catch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(Throwable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698702"/>
            <a:ext cx="556051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rollBack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4891980"/>
            <a:ext cx="556051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'Wycofano: 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.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getMessage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5085259"/>
            <a:ext cx="556051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54100" y="5278537"/>
            <a:ext cx="556051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7078166" y="1653480"/>
            <a:ext cx="4301034" cy="697111"/>
          </a:xfrm>
          <a:prstGeom prst="roundRect">
            <a:avLst>
              <a:gd name="adj" fmla="val 1093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ectangle 25"/>
          <p:cNvSpPr/>
          <p:nvPr/>
        </p:nvSpPr>
        <p:spPr>
          <a:xfrm>
            <a:off x="7078166" y="1653480"/>
            <a:ext cx="50800" cy="69711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7319466" y="1799530"/>
            <a:ext cx="3900984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zamow(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 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// Solaris, stan 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319466" y="2002036"/>
            <a:ext cx="3900984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zamow(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 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// zostały 2 sztuki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078166" y="2502991"/>
            <a:ext cx="43391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(php zamow.php)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078166" y="2744291"/>
            <a:ext cx="4301034" cy="954980"/>
          </a:xfrm>
          <a:prstGeom prst="roundRect">
            <a:avLst>
              <a:gd name="adj" fmla="val 797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Rectangle 30"/>
          <p:cNvSpPr/>
          <p:nvPr/>
        </p:nvSpPr>
        <p:spPr>
          <a:xfrm>
            <a:off x="7078166" y="2744291"/>
            <a:ext cx="50800" cy="95498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7319466" y="2890341"/>
            <a:ext cx="390098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OK, zamówienie nr 1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319466" y="3111302"/>
            <a:ext cx="390098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Wycofano: za mały stan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319466" y="3332262"/>
            <a:ext cx="390098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Stan: 2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7078166" y="3851672"/>
            <a:ext cx="4301034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6" name="Rectangle 35"/>
          <p:cNvSpPr/>
          <p:nvPr/>
        </p:nvSpPr>
        <p:spPr>
          <a:xfrm>
            <a:off x="7078166" y="3851672"/>
            <a:ext cx="50800" cy="98286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7" name="TextBox 36"/>
          <p:cNvSpPr txBox="1"/>
          <p:nvPr/>
        </p:nvSpPr>
        <p:spPr>
          <a:xfrm>
            <a:off x="7332166" y="4004072"/>
            <a:ext cx="38819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Uwaga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332166" y="4219972"/>
            <a:ext cx="3881934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W testach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lastInsertId()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wywołane po commit() zwróciło 0 — odczytaj je przed zatwierdzeniem.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8 · PDO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OBSŁUGA BŁĘDÓW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PDOException: użytkownikowi mało, do logu dużo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746452" cy="3771106"/>
          </a:xfrm>
          <a:prstGeom prst="roundRect">
            <a:avLst>
              <a:gd name="adj" fmla="val 202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771106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92809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require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__DIR__ .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'/db.php'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86087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$hash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password_hash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'tajne-haslo'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PASSWORD_DEFAULT);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79365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prepare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72643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'INSERT INTO uzytkownicy (login, haslo) VALUES (?, ?)'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65921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foreach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'ola'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'ola'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as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$login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59199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try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52477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execute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([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$login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$hash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45755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Dodano: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$login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39034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catch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(PDOException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732312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errorInfo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 ===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1062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 {  </a:t>
            </a:r>
            <a:r>
              <a:rPr sz="1050" b="0" i="0" u="none">
                <a:solidFill>
                  <a:srgbClr val="667085"/>
                </a:solidFill>
                <a:latin typeface="Courier New"/>
              </a:rPr>
              <a:t>// duplikat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925590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Login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$login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 jest już zajęty.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118868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}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else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312146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error_log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getMessage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());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505424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Coś poszło nie tak. Spróbuj później.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698702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}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4891980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5085259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864052" y="1653480"/>
            <a:ext cx="455324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(php wyjatek.php)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864052" y="1894780"/>
            <a:ext cx="4515148" cy="734020"/>
          </a:xfrm>
          <a:prstGeom prst="roundRect">
            <a:avLst>
              <a:gd name="adj" fmla="val 103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ectangle 25"/>
          <p:cNvSpPr/>
          <p:nvPr/>
        </p:nvSpPr>
        <p:spPr>
          <a:xfrm>
            <a:off x="6864052" y="1894780"/>
            <a:ext cx="50800" cy="73402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7105352" y="2040830"/>
            <a:ext cx="4115098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Dodano: ola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105352" y="2261791"/>
            <a:ext cx="4115098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Login ola jest już zajęty.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092652" y="2781201"/>
            <a:ext cx="4324648" cy="11096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errorInfo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: [SQLSTATE, kod MySQL, komunikat] — 1062 = naruszenie UNIQUE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pełny komunikat i szczegóły tylko do logu (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error_log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)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użytkownik dostaje zrozumiały, ogólny tekst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6864052" y="4043263"/>
            <a:ext cx="4515148" cy="965200"/>
          </a:xfrm>
          <a:prstGeom prst="roundRect">
            <a:avLst>
              <a:gd name="adj" fmla="val 7894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Rectangle 30"/>
          <p:cNvSpPr/>
          <p:nvPr/>
        </p:nvSpPr>
        <p:spPr>
          <a:xfrm>
            <a:off x="6864052" y="4043263"/>
            <a:ext cx="50800" cy="9652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7118052" y="4195663"/>
            <a:ext cx="409604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Uwaga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118052" y="4411563"/>
            <a:ext cx="4096048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142033"/>
                </a:solidFill>
                <a:latin typeface="Arial"/>
              </a:rPr>
              <a:t>Nie wypisuj $e-&gt;getMessage() na stronie produkcyjnej — ujawnia nazwy tabel i serwera.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8 · PDO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960338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config.php poza katalogiem public i plik db.php z połączeniem PDO (ERRMODE_EXCEPTION, FETCH_ASSOC).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708372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Napisz lista.php z tabelą produktów i filtrem ceny maksymalnej (parametr nazwany :max).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939690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dodaj.php z walidacją i wzorcem Post/Redirect/Get; po przekierowaniu pokaż komunikat „Dodano produkt nr …”.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89281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Zrób edycję (formularz wypełniony danymi z bazy) i usuwanie przyciskiem POST z potwierdzeniem w JavaScript.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803275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Zaimplementuj zamówienie kilku produktów w jednej transakcji; jeśli któregoś brakuje, wycofaj całość.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8 · PDO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7C3A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583485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Z jakich części składa się DSN w PDO i po co jest charset=utf8mb4?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439975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fetch() od fetchAll() i fetchColumn()?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704790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usuwanie rekordu robimy metodą POST, a po dodaniu przekierowujemy?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390227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Kiedy używamy transakcji i co robi rollBack()?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php.net (PDO, PDOStatement), MariaDB Knowledge Base, MDN (HTTP 302/405)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2.08 PHP i bazy danych — PDO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