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Grid układa elementy jednocześnie w wierszach i kolumnach. Cel lekcji: uczeń definiuje siatkę (fr, repeat, minmax), umieszcza elementy po liniach i przez nazwane obszary oraz buduje cały układ strony w kilku linijkach.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Flex układa w jednym kierunku, grid — w dwóch naraz. Najważniejsze pojęcie to linie: elementy umieszczamy, podając, od której do której linii mają sięgać. W F12 przy kontenerze grid jest przycisk „grid”, który rysuje numery linii.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Wiersze, których nie zdefiniowaliśmy, tworzą się automatycznie (grid-auto-rows, domyślnie auto). Zapytaj: ile pikseli ma 1fr w drugim przykładzie, jeśli kontener ma 800 px i gap 8 px? (800 − 200 − 16) / 3 ≈ 195 px.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Ta jedna linijka robi galerię, która sama zmienia liczbę kolumn przy zmianie szerokości okna — bez żadnego @media. Różnica fill/fit widać tylko, gdy elementów jest mniej niż miejsc w rzędzie.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gap pierwsza wartość to odstęp między wierszami, druga — między kolumnami (odwrotnie niż w nazwach osi x/y, łatwo się pomylić). Wiersz auto dopasowuje się do najwyższej komórki w rzędzie.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Elementy bez przypisanego miejsca wypełniają wolne komórki po kolei (auto-placement) — tak trafił tam element x. Element c (span 2) nie zmieścił się w wierszu 2, bo zostało tam jedno wolne pole, więc przeszedł do wiersza 3, a pole zostało puste. Pokaż w F12 nakładkę z numerami linii, bo bez niej łatwo pomylić linię z kolumną.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To najbardziej czytelny sposób opisu układu strony: kod wygląda jak szkic. Typowe błędy: różna liczba słów w wierszach (cała deklaracja jest wtedy ignorowana) i obszar w kształcie litery 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Stopka z numerem PESEL w miejscu autora to typowe polecenie z arkusza — na egzaminie wpisuje się własny numer. Dzięki 1fr w wierszu środkowym i min-height: 100vh stopka trzyma się dołu okna.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podglądzie gradienty zastępują zdjęcia, żeby nie dołączać plików graficznych. W prawdziwej galerii każdy div to img z alt. Grid sam układa resztę zdjęć dookoła dużego.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do klasy: czym zrobilibyście pasek z logo i menu? (flex) A kalendarz miesięczny? (grid). Obie techniki są w pełni obsługiwane przez wszystkie współczesne przeglądarki.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Odpowiedzi: 1 — B, 2 — D (linie 1–4 to tylko trzy kolumny; cztery kolumny kończą się na linii 5). Arkusze INF.03 nie wymagają konkretnej techniki układu — Grid jest dozwolony, jeśli efekt zgadza się z poleceniem.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4 pokazuje, że grid nie służy tylko do układu strony: form { display: grid; grid-template-columns: auto 1fr; gap: 8px; }.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3: cztery linie; 1 / -1.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Relationship Id="rId3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Relationship Id="rId3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Relationship Id="rId3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g"/><Relationship Id="rId3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g"/><Relationship Id="rId3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g"/><Relationship Id="rId3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0F766E"/>
                </a:solidFill>
                <a:latin typeface="Arial"/>
              </a:rPr>
              <a:t>Witryny i aplikacje internetowe · Rok 1 · Lekcja 11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8251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CSS Grid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721695"/>
            <a:ext cx="106045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Układ dwuwymiarowy: kolumny, wiersze, obszary — i kiedy wybrać Grid, a kiedy Flexbox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kwalifikacja INF.03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PODSTAWY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Siatka: linie, ścieżki, komórki, obszary</a:t>
            </a:r>
          </a:p>
        </p:txBody>
      </p:sp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1653480"/>
            <a:ext cx="5080000" cy="29845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43000" y="1666180"/>
            <a:ext cx="129977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0F766E"/>
                </a:solidFill>
                <a:latin typeface="Arial"/>
              </a:rPr>
              <a:t>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603500" y="1666180"/>
            <a:ext cx="129977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0F766E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064000" y="1666180"/>
            <a:ext cx="129977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0F766E"/>
                </a:solidFill>
                <a:latin typeface="Arial"/>
              </a:rPr>
              <a:t>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61000" y="1666180"/>
            <a:ext cx="129977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0F766E"/>
                </a:solidFill>
                <a:latin typeface="Arial"/>
              </a:rPr>
              <a:t>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288480"/>
            <a:ext cx="625673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34E4A"/>
                </a:solidFill>
                <a:latin typeface="Arial"/>
              </a:rPr>
              <a:t>ścieżka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346200" y="2517080"/>
            <a:ext cx="790575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34E4A"/>
                </a:solidFill>
                <a:latin typeface="Arial"/>
              </a:rPr>
              <a:t>(wiersz 1)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41800" y="3533080"/>
            <a:ext cx="72638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FFFFFF"/>
                </a:solidFill>
                <a:latin typeface="Arial"/>
              </a:rPr>
              <a:t>komórka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93800" y="4371280"/>
            <a:ext cx="3001863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0F766E"/>
                </a:solidFill>
                <a:latin typeface="Arial"/>
              </a:rPr>
              <a:t>linie kolumn: 1 – 4, linie wierszy: 1 – 3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248400" y="1653480"/>
            <a:ext cx="5130800" cy="1617861"/>
          </a:xfrm>
          <a:prstGeom prst="roundRect">
            <a:avLst>
              <a:gd name="adj" fmla="val 470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6248400" y="1653480"/>
            <a:ext cx="50800" cy="1617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6489700" y="17995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siatka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89700" y="20204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display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grid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89700" y="22414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grid-template-columns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200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200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200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89700" y="24624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grid-template-rows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100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100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89700" y="26833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gap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10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489700" y="29043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477000" y="3423741"/>
            <a:ext cx="4940300" cy="11858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linie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numerowane od 1; 3 kolumny mają 4 linie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ścieżka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(track) — kolumna lub wiersz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komórka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przecięcie wiersza i kolumny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obszar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prostokąt z kilku komórek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11 · CSS Grid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KOLUMNY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grid-template-columns, jednostka fr i repeat()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617861"/>
          </a:xfrm>
          <a:prstGeom prst="roundRect">
            <a:avLst>
              <a:gd name="adj" fmla="val 470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617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/* 3 równe kolumny */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D5FD0"/>
                </a:solidFill>
                <a:latin typeface="Courier New"/>
              </a:rPr>
              <a:t>grid-template-columns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1fr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1fr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1fr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D5FD0"/>
                </a:solidFill>
                <a:latin typeface="Courier New"/>
              </a:rPr>
              <a:t>grid-template-columns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repeat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1fr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/* stała + elastyczne */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D5FD0"/>
                </a:solidFill>
                <a:latin typeface="Courier New"/>
              </a:rPr>
              <a:t>grid-template-columns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200px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1fr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2fr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12800" y="3423741"/>
            <a:ext cx="51308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812800" y="3423741"/>
            <a:ext cx="50800" cy="982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66800" y="3576141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792041"/>
            <a:ext cx="47117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fr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(fraction) to część wolnego miejsca. 1fr 2fr = podział 1 : 2 po odjęciu kolumn stałych i odstępów gap.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48400" y="16534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248400" y="1894780"/>
            <a:ext cx="4838700" cy="2882900"/>
          </a:xfrm>
          <a:prstGeom prst="roundRect">
            <a:avLst>
              <a:gd name="adj" fmla="val 2643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254750" y="19011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864350" y="19646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6953250" y="19773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localhost/kolumny.html</a:t>
            </a:r>
          </a:p>
        </p:txBody>
      </p:sp>
      <p:pic>
        <p:nvPicPr>
          <p:cNvPr id="24" name="Picture 23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826000" cy="254000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11 · CSS Grid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BEZ MEDIA QUERIES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minmax(), auto-fill i auto-fit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673225"/>
          </a:xfrm>
          <a:prstGeom prst="roundRect">
            <a:avLst>
              <a:gd name="adj" fmla="val 455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673225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50" b="0" i="0" u="none">
                <a:solidFill>
                  <a:srgbClr val="1D4ED8"/>
                </a:solidFill>
                <a:latin typeface="Courier New"/>
              </a:rPr>
              <a:t>galeria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9718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display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grid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59905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grid-template-columns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90093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50" b="0" i="0" u="none">
                <a:solidFill>
                  <a:srgbClr val="1D4ED8"/>
                </a:solidFill>
                <a:latin typeface="Courier New"/>
              </a:rPr>
              <a:t>repeat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auto</a:t>
            </a:r>
            <a:r>
              <a:rPr sz="1250" b="0" i="0" u="none">
                <a:solidFill>
                  <a:srgbClr val="9A3412"/>
                </a:solidFill>
                <a:latin typeface="Courier New"/>
              </a:rPr>
              <a:t>-fill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50" b="0" i="0" u="none">
                <a:solidFill>
                  <a:srgbClr val="1D4ED8"/>
                </a:solidFill>
                <a:latin typeface="Courier New"/>
              </a:rPr>
              <a:t>minmax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150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fr));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72028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gap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10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50468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1400" y="3479105"/>
            <a:ext cx="4940300" cy="11096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minmax(150px, 1fr)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kolumna nie węższa niż 150 px, nie szersza niż 1fr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auto-fill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tyle kolumn, ile się zmieści; puste też zostają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auto-fit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puste kolumny znikają, a elementy się rozciągają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48400" y="16534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248400" y="1894780"/>
            <a:ext cx="4838700" cy="3009900"/>
          </a:xfrm>
          <a:prstGeom prst="roundRect">
            <a:avLst>
              <a:gd name="adj" fmla="val 2531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6254750" y="19011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864350" y="19646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6953250" y="19773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localhost/minmax.html</a:t>
            </a:r>
          </a:p>
        </p:txBody>
      </p:sp>
      <p:pic>
        <p:nvPicPr>
          <p:cNvPr id="21" name="Picture 20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826000" cy="266700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11 · CSS Grid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WIERSZE I ODSTĘPY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grid-template-rows, grid-auto-rows, gap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059781"/>
          </a:xfrm>
          <a:prstGeom prst="roundRect">
            <a:avLst>
              <a:gd name="adj" fmla="val 369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05978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siatka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display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grid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grid-template-columns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repeat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fr);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grid-template-rows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60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auto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grid-auto-rows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50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/* kolejne */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row-gap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16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column-gap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8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/* lub gap: 16px 8px */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812800" y="3865662"/>
          <a:ext cx="5130800" cy="134381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154932"/>
                <a:gridCol w="2975868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Wartość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Wysokość wiersza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60px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stała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auto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według treści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minmax(80px, auto)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co najmniej 80 px, więcej przy dłuższej treści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6248400" y="16534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248400" y="1894780"/>
            <a:ext cx="4838700" cy="2438400"/>
          </a:xfrm>
          <a:prstGeom prst="roundRect">
            <a:avLst>
              <a:gd name="adj" fmla="val 312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6254750" y="19011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864350" y="19646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6953250" y="19773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localhost/wiersze.html</a:t>
            </a:r>
          </a:p>
        </p:txBody>
      </p:sp>
      <p:pic>
        <p:nvPicPr>
          <p:cNvPr id="23" name="Picture 22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826000" cy="209550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11 · CSS Grid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UMIESZCZANIE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grid-column i grid-row — od linii do linii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396901"/>
          </a:xfrm>
          <a:prstGeom prst="roundRect">
            <a:avLst>
              <a:gd name="adj" fmla="val 545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39690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grid-column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/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/* linie 1–3 */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b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grid-column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grid-row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/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   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/* 2 wiersze */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c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grid-column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span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/* 2 kolumny */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grid-column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/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-1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/* cały rząd */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12800" y="3202781"/>
            <a:ext cx="51308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Rectangle 11"/>
          <p:cNvSpPr/>
          <p:nvPr/>
        </p:nvSpPr>
        <p:spPr>
          <a:xfrm>
            <a:off x="812800" y="3202781"/>
            <a:ext cx="50800" cy="982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066800" y="3355181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571081"/>
            <a:ext cx="47117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Zapis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początek / koniec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podaje numery linii, nie kolumn.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span n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= „rozciągnij na n ścieżek”,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-1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= ostatnia linia.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48400" y="16534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248400" y="1894780"/>
            <a:ext cx="4838700" cy="2501900"/>
          </a:xfrm>
          <a:prstGeom prst="roundRect">
            <a:avLst>
              <a:gd name="adj" fmla="val 304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6254750" y="19011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864350" y="19646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6953250" y="19773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localhost/umieszczanie.html</a:t>
            </a:r>
          </a:p>
        </p:txBody>
      </p:sp>
      <p:pic>
        <p:nvPicPr>
          <p:cNvPr id="23" name="Picture 22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826000" cy="215900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11 · CSS Grid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NAZWANE OBSZARY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grid-template-areas — układ narysowany tekstem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3256359"/>
          </a:xfrm>
          <a:prstGeom prst="roundRect">
            <a:avLst>
              <a:gd name="adj" fmla="val 234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256359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D5FD0"/>
                </a:solidFill>
                <a:latin typeface="Courier New"/>
              </a:rPr>
              <a:t>body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display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grid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grid-template-columns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250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fr;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grid-template-rows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auto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fr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auto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grid-template-areas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"baner  baner"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69927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"lewy   prawy"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81660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"stopka stopka"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93393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min-height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100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vh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05126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916859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#baner  {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grid-area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baner; }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128591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#lewy   {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grid-area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lewy; }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340324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#prawy  {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grid-area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prawy; }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552057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#stopka {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grid-area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stopka; }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477000" y="1653480"/>
            <a:ext cx="4940300" cy="147131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8595" indent="-188595">
              <a:lnSpc>
                <a:spcPts val="1957"/>
              </a:lnSpc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każdy cudzysłów to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jeden wiersz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, każde słowo —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jedna kolumna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powtórzona nazwa rozciąga obszar na kilka komórek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kropka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.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oznacza pustą komórkę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obszar musi być prostokątem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248400" y="3277195"/>
            <a:ext cx="51308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ectangle 21"/>
          <p:cNvSpPr/>
          <p:nvPr/>
        </p:nvSpPr>
        <p:spPr>
          <a:xfrm>
            <a:off x="6248400" y="3277195"/>
            <a:ext cx="50800" cy="982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6502400" y="3429595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502400" y="3645495"/>
            <a:ext cx="47117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Zmiana układu (np. panel po prawej) to tylko przestawienie słów w grid-template-areas — HTML zostaje bez zmian.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11 · CSS Grid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NAZWANE OBSZARY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Układ strony z arkusza w Grid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617861"/>
          </a:xfrm>
          <a:prstGeom prst="roundRect">
            <a:avLst>
              <a:gd name="adj" fmla="val 470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617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body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header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"baner"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&gt;…&lt;/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header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aside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"lewy"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&gt;…&lt;/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aside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main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"prawy"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&gt;…&lt;/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main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footer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"stopka"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&gt;…&lt;/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footer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body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12800" y="3423741"/>
            <a:ext cx="51308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812800" y="3423741"/>
            <a:ext cx="50800" cy="982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66800" y="3576141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792041"/>
            <a:ext cx="47117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Nie trzeba elementu opakowującego panele (jak w wersji flex) ani clear (jak w wersji float).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48400" y="16534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248400" y="1894780"/>
            <a:ext cx="4838700" cy="2628900"/>
          </a:xfrm>
          <a:prstGeom prst="roundRect">
            <a:avLst>
              <a:gd name="adj" fmla="val 2898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254750" y="19011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864350" y="19646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6953250" y="19773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localhost/biblioteka.html</a:t>
            </a:r>
          </a:p>
        </p:txBody>
      </p:sp>
      <p:pic>
        <p:nvPicPr>
          <p:cNvPr id="24" name="Picture 23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826000" cy="228600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11 · CSS Grid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PRZYKŁAD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Galeria z wyróżnionym zdjęciem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4104680" cy="3256359"/>
          </a:xfrm>
          <a:prstGeom prst="roundRect">
            <a:avLst>
              <a:gd name="adj" fmla="val 234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256359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150" b="0" i="0" u="none">
                <a:solidFill>
                  <a:srgbClr val="1D4ED8"/>
                </a:solidFill>
                <a:latin typeface="Courier New"/>
              </a:rPr>
              <a:t>galeria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display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grid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grid-template-columns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0" i="0" u="none">
                <a:solidFill>
                  <a:srgbClr val="1D4ED8"/>
                </a:solidFill>
                <a:latin typeface="Courier New"/>
              </a:rPr>
              <a:t>repeat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fr);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grid-auto-rows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90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gap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8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69927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150" b="0" i="0" u="none">
                <a:solidFill>
                  <a:srgbClr val="1D4ED8"/>
                </a:solidFill>
                <a:latin typeface="Courier New"/>
              </a:rPr>
              <a:t>galeria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.</a:t>
            </a:r>
            <a:r>
              <a:rPr sz="1150" b="0" i="0" u="none">
                <a:solidFill>
                  <a:srgbClr val="1D4ED8"/>
                </a:solidFill>
                <a:latin typeface="Courier New"/>
              </a:rPr>
              <a:t>duze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81660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grid-column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span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93393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grid-row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span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05126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916859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150" b="0" i="0" u="none">
                <a:solidFill>
                  <a:srgbClr val="1D4ED8"/>
                </a:solidFill>
                <a:latin typeface="Courier New"/>
              </a:rPr>
              <a:t>galeria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img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128591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width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100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%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height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100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%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340324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object-fit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cover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552057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222280" y="16534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(kolorowe pola zamiast zdjęć)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222280" y="1894780"/>
            <a:ext cx="4838700" cy="2755900"/>
          </a:xfrm>
          <a:prstGeom prst="roundRect">
            <a:avLst>
              <a:gd name="adj" fmla="val 2764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5228630" y="19011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53302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54826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56350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ounded Rectangle 25"/>
          <p:cNvSpPr/>
          <p:nvPr/>
        </p:nvSpPr>
        <p:spPr>
          <a:xfrm>
            <a:off x="5838230" y="19646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5927130" y="19773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localhost/galeria.html</a:t>
            </a:r>
          </a:p>
        </p:txBody>
      </p:sp>
      <p:pic>
        <p:nvPicPr>
          <p:cNvPr id="28" name="Picture 27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8630" y="2231330"/>
            <a:ext cx="4826000" cy="2413000"/>
          </a:xfrm>
          <a:prstGeom prst="rect">
            <a:avLst/>
          </a:prstGeom>
        </p:spPr>
      </p:pic>
      <p:sp>
        <p:nvSpPr>
          <p:cNvPr id="29" name="Rounded Rectangle 28"/>
          <p:cNvSpPr/>
          <p:nvPr/>
        </p:nvSpPr>
        <p:spPr>
          <a:xfrm>
            <a:off x="5222280" y="4803080"/>
            <a:ext cx="615692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Rectangle 29"/>
          <p:cNvSpPr/>
          <p:nvPr/>
        </p:nvSpPr>
        <p:spPr>
          <a:xfrm>
            <a:off x="5222280" y="4803080"/>
            <a:ext cx="50800" cy="982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1" name="TextBox 30"/>
          <p:cNvSpPr txBox="1"/>
          <p:nvPr/>
        </p:nvSpPr>
        <p:spPr>
          <a:xfrm>
            <a:off x="5476280" y="4955480"/>
            <a:ext cx="573782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476280" y="5171380"/>
            <a:ext cx="573782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object-fit: cover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przycina zdjęcie tak, by wypełniło komórkę bez zniekształcenia proporcji.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11 · CSS Grid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WYBÓR NARZĘDZIA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Grid czy Flexbox?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191532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35932"/>
                <a:gridCol w="4015184"/>
                <a:gridCol w="4015284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Flexbox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Grid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wymiary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jeden: wiersz </a:t>
                      </a:r>
                      <a:r>
                        <a:rPr sz="1300" b="1" i="0" u="none">
                          <a:solidFill>
                            <a:srgbClr val="38445A"/>
                          </a:solidFill>
                          <a:latin typeface="Arial"/>
                        </a:rPr>
                        <a:t>albo</a:t>
                      </a: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 kolumna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dwa: wiersze </a:t>
                      </a:r>
                      <a:r>
                        <a:rPr sz="1300" b="1" i="0" u="none">
                          <a:solidFill>
                            <a:srgbClr val="38445A"/>
                          </a:solidFill>
                          <a:latin typeface="Arial"/>
                        </a:rPr>
                        <a:t>i</a:t>
                      </a: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 kolumny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kto decyduje o rozmiarze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treść elementów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siatka zdefiniowana w kontenerze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typowe użycia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menu, pasek narzędzi, przyciski, centrowanie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układ strony, galeria, formularz w kolumnach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ostatni niepełny rząd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elementy się rozciągają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elementy trzymają szerokość kolumn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nakładanie elementów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trudne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łatwe — ta sama komórka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825974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825974"/>
            <a:ext cx="50800" cy="101838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3978374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4194274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To nie konkurencja: zwykle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Grid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buduje układ strony, a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Flexbox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układa drobne elementy wewnątrz obszarów (np. menu w banerze).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11 · CSS Grid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EGZAMIN INF.03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4800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1" i="0" u="none">
                <a:solidFill>
                  <a:srgbClr val="142033"/>
                </a:solidFill>
                <a:latin typeface="Arial"/>
              </a:rPr>
              <a:t>1.</a:t>
            </a:r>
            <a:r>
              <a:rPr sz="1350" b="0" i="0" u="none">
                <a:solidFill>
                  <a:srgbClr val="142033"/>
                </a:solidFill>
                <a:latin typeface="Arial"/>
              </a:rPr>
              <a:t> Kontener ma mieć trzy kolumny: pierwszą o szerokości 200 px, a pozostałe dwie równe, wypełniające resztę. Która deklaracja?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812800" y="2285901"/>
          <a:ext cx="5130800" cy="14567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513060"/>
                <a:gridCol w="4617740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Deklaracja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grid-template-columns: 200px auto;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grid-template-columns: 200px 1fr 1fr;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grid-template-rows: 200px 1fr 1fr;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grid-template-columns: repeat(3, 200px);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248400" y="1653480"/>
            <a:ext cx="5168900" cy="4800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1" i="0" u="none">
                <a:solidFill>
                  <a:srgbClr val="142033"/>
                </a:solidFill>
                <a:latin typeface="Arial"/>
              </a:rPr>
              <a:t>2.</a:t>
            </a:r>
            <a:r>
              <a:rPr sz="1350" b="0" i="0" u="none">
                <a:solidFill>
                  <a:srgbClr val="142033"/>
                </a:solidFill>
                <a:latin typeface="Arial"/>
              </a:rPr>
              <a:t> Element ma zajmować całą szerokość siatki o 4 kolumnach. Który zapis jest </a:t>
            </a:r>
            <a:r>
              <a:rPr sz="1350" b="1" i="0" u="none">
                <a:solidFill>
                  <a:srgbClr val="142033"/>
                </a:solidFill>
                <a:latin typeface="Arial"/>
              </a:rPr>
              <a:t>błędny</a:t>
            </a:r>
            <a:r>
              <a:rPr sz="1350" b="0" i="0" u="none">
                <a:solidFill>
                  <a:srgbClr val="142033"/>
                </a:solidFill>
                <a:latin typeface="Arial"/>
              </a:rPr>
              <a:t>?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6248400" y="2285901"/>
          <a:ext cx="5130800" cy="14567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513060"/>
                <a:gridCol w="4617740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Deklaracja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grid-column: 1 / 5;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grid-column: 1 / -1;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grid-column: span 4;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grid-column: 1 / 4;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11 · CSS Grid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33871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60971" y="1653480"/>
            <a:ext cx="10156329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Zbuduj układ strony z grid-template-areas: baner, menu, treść, stopka; potem przenieś menu na prawą stronę, zmieniając tylko CSS.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278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278162"/>
            <a:ext cx="905033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Utwórz galerię 12 elementów z repeat(auto-fill, minmax(160px, 1fr)) i sprawdź ją przy różnych szerokościach okna.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654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654002"/>
            <a:ext cx="709384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 siatce 4×3 umieść element zajmujący lewy górny kwadrat 2×2, używając numerów linii.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29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3029843"/>
            <a:ext cx="664874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Zrób formularz w dwóch kolumnach: etykiety w pierwszej (auto), pola w drugiej (1fr).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05684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405684"/>
            <a:ext cx="522624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Włącz w F12 nakładkę grid i odczytaj numery linii swojego układu.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11 · CSS Grid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766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569237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oznacza jednostka fr i od czego zależy jej wartość w pikselach?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296029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auto-fill od auto-fit?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660280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Ile linii ma siatka o trzech kolumnach i jak zapisać „od pierwszej do ostatniej”?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345797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Kiedy wybierzesz Grid, a kiedy Flexbox?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MDN Web Docs (CSS grid layout, grid-template-areas, minmax), W3C CSS Grid Layout Module Level 2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1.11 CSS Grid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