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 podstawie dawnej lekcji 'Perspektywy' (17 slajdów). Przykłady przeniesione z biura nieruchomości na bazę sklep. Zostaje WITH CHECK OPTION (LOCAL/CASCADED), dochodzi zastosowanie widoków do ograniczania uprawnień i informacja, kiedy widok jest aktualizowalny.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Dawna definicja: perspektywa — dynamicznie obliczany wynik jednej lub wielu operacji relacyjnych na relacjach bazowych; relacja wirtualna, która nie musi fizycznie istnieć w bazie.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Widok jako warstwa bezpieczeństwa: GRANT SELECT ON sklep.v_pracownicy_publiczne TO 'stazysta'@'%'; — stażysta nie widzi wynagrodzeń.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Konwencja nazewnicza v_ lub vw_ pomaga odróżnić widoki od tabel. W phpMyAdmin widoki są na liście tabel z dopiskiem 'Widok'.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Widok można dalej filtrować, grupować i łączyć z innymi tabelami. Dawny przykład: widok 'ilosc' z liczbą wynajęć każdej nieruchomości i zapytanie o nieruchomości wynajmowane częściej niż średnio.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Sprawdzenie: SELECT TABLE_NAME, IS_UPDATABLE FROM information_schema.VIEWS WHERE TABLE_SCHEMA = 'sklep'.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Dawny przykład: widoki v1, v2 (LOCAL) i v3 (CASCADED) zbudowane na v1 z warunkami a &lt; 2 i a &gt; 0. Wstawienie 2 przez v2 przechodzi (LOCAL nie sprawdza warunku v1), przez v3 — nie.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ALGORITHM = MERGE | TEMPTABLE | UNDEFINED można podać w CREATE VIEW, ale zwykle zostawia się wybór serwerowi.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Zad. 4: warunek stan &gt; 0 — UPDATE ustawiający 0 zakończy się błędem 1369.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Odpowiedź 1: widok nie przechowuje danych, tylko zapytanie; tabela przechowuje wiersze.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03200" cy="6858000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C2410C"/>
                </a:solidFill>
                <a:latin typeface="Arial"/>
              </a:rPr>
              <a:t>Bazy danych · Rok 2 · Lekcja 1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2660055"/>
            <a:ext cx="10604500" cy="6933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460"/>
              </a:lnSpc>
            </a:pPr>
            <a:r>
              <a:rPr sz="5200" b="1" i="0" u="none">
                <a:solidFill>
                  <a:srgbClr val="142033"/>
                </a:solidFill>
                <a:latin typeface="Arial"/>
              </a:rPr>
              <a:t>Widoki (perspektywy)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3556595"/>
            <a:ext cx="106045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Zapisane zapytania, które wyglądają jak tabele — wygoda, bezpieczeństwo i porządek w aplikacji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5848350"/>
            <a:ext cx="1060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Technikum · informatyk i programista · MySQL 8.4 / 9.7 LTS i MariaDB · stan wiedzy: październik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POJĘCIE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Widok to zapisane zapytanie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2527102"/>
          </a:xfrm>
          <a:prstGeom prst="roundRect">
            <a:avLst>
              <a:gd name="adj" fmla="val 3015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527102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CREATE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VIEW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v_produkty_katalog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AS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3319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SELECT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p.id_produktu, p.nazwa,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5415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k.nazwa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AS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kategoria,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47511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p.cena, p.stan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69607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FROM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produkty p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91703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LEFT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JOIN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kategorie k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13799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k.id_kategorii = p.id_kategorii;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358952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579912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SELECT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*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FROM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v_produkty_katalog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6800" y="3800872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WHERE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kategoria =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'Monitory'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248400" y="16534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Używamy jak zwykłej tabeli</a:t>
            </a:r>
          </a:p>
        </p:txBody>
      </p:sp>
      <p:graphicFrame>
        <p:nvGraphicFramePr>
          <p:cNvPr id="17" name="Table 16"/>
          <p:cNvGraphicFramePr>
            <a:graphicFrameLocks noGrp="1"/>
          </p:cNvGraphicFramePr>
          <p:nvPr/>
        </p:nvGraphicFramePr>
        <p:xfrm>
          <a:off x="6248400" y="1894780"/>
          <a:ext cx="5130800" cy="1060449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977106"/>
                <a:gridCol w="2101056"/>
                <a:gridCol w="840284"/>
                <a:gridCol w="756245"/>
                <a:gridCol w="456109"/>
              </a:tblGrid>
              <a:tr h="26908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id_produktu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nazwa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kategoria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cena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stan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265906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4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Monitor 27" IPS 165 Hz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Monitory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1149.00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9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5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Monitor 32" OLED 240 Hz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Monitory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4599.00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6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Monitor 24" biurowy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Monitory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599.00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25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6248400" y="3021905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3 wiersze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812800" y="4434582"/>
            <a:ext cx="10566400" cy="1018381"/>
          </a:xfrm>
          <a:prstGeom prst="roundRect">
            <a:avLst>
              <a:gd name="adj" fmla="val 748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ectangle 19"/>
          <p:cNvSpPr/>
          <p:nvPr/>
        </p:nvSpPr>
        <p:spPr>
          <a:xfrm>
            <a:off x="812800" y="4434582"/>
            <a:ext cx="50800" cy="1018381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1066800" y="4586982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Zapamiętaj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66800" y="4802882"/>
            <a:ext cx="101473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Widok (perspektywa, ang.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view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) to wirtualna tabela: nie przechowuje danych, tylko definicję zapytania. Przy każdym odczycie serwer wykonuje je od nowa, więc dane są zawsze aktualne.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 · Widoki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ZASTOSOWANIA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Po co tworzymy widoki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207000" cy="1173262"/>
          </a:xfrm>
          <a:prstGeom prst="roundRect">
            <a:avLst>
              <a:gd name="adj" fmla="val 865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48260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Prostota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144911"/>
            <a:ext cx="48260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skomplikowane złączenie zapisane raz; aplikacja pisze tylko SELECT * FROM v_…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653480"/>
            <a:ext cx="5207000" cy="1173262"/>
          </a:xfrm>
          <a:prstGeom prst="roundRect">
            <a:avLst>
              <a:gd name="adj" fmla="val 865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381750" y="1837630"/>
            <a:ext cx="48260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Bezpieczeństwo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381750" y="2144911"/>
            <a:ext cx="48260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użytkownik dostaje prawo do widoku, a nie do całej tabeli — np. bez kolumny pensja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2979142"/>
            <a:ext cx="5207000" cy="1173262"/>
          </a:xfrm>
          <a:prstGeom prst="roundRect">
            <a:avLst>
              <a:gd name="adj" fmla="val 865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22350" y="3163292"/>
            <a:ext cx="48260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Stały interfejs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2350" y="3470573"/>
            <a:ext cx="48260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zmieniamy strukturę tabel, a widok dalej zwraca te same kolumny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2979142"/>
            <a:ext cx="5207000" cy="1173262"/>
          </a:xfrm>
          <a:prstGeom prst="roundRect">
            <a:avLst>
              <a:gd name="adj" fmla="val 865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381750" y="3163292"/>
            <a:ext cx="48260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Raporty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381750" y="3470573"/>
            <a:ext cx="482600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gotowe zestawienia dla księgowości i kierownictwa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 · Widoki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SKŁADNIA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Tworzenie, zmiana i usuwanie widoku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10566400" cy="2637433"/>
          </a:xfrm>
          <a:prstGeom prst="roundRect">
            <a:avLst>
              <a:gd name="adj" fmla="val 288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637433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1" i="0" u="none">
                <a:solidFill>
                  <a:srgbClr val="C2410C"/>
                </a:solidFill>
                <a:latin typeface="Courier New"/>
              </a:rPr>
              <a:t>CREATE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[</a:t>
            </a:r>
            <a:r>
              <a:rPr sz="1400" b="1" i="0" u="none">
                <a:solidFill>
                  <a:srgbClr val="C2410C"/>
                </a:solidFill>
                <a:latin typeface="Courier New"/>
              </a:rPr>
              <a:t>OR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C2410C"/>
                </a:solidFill>
                <a:latin typeface="Courier New"/>
              </a:rPr>
              <a:t>REPLACE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] </a:t>
            </a:r>
            <a:r>
              <a:rPr sz="1400" b="1" i="0" u="none">
                <a:solidFill>
                  <a:srgbClr val="C2410C"/>
                </a:solidFill>
                <a:latin typeface="Courier New"/>
              </a:rPr>
              <a:t>VIEW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nazwa [(kolumna1, kolumna2, …)]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70001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1" i="0" u="none">
                <a:solidFill>
                  <a:srgbClr val="C2410C"/>
                </a:solidFill>
                <a:latin typeface="Courier New"/>
              </a:rPr>
              <a:t>AS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C2410C"/>
                </a:solidFill>
                <a:latin typeface="Courier New"/>
              </a:rPr>
              <a:t>SELECT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…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327771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400" b="1" i="0" u="none">
                <a:solidFill>
                  <a:srgbClr val="C2410C"/>
                </a:solidFill>
                <a:latin typeface="Courier New"/>
              </a:rPr>
              <a:t>WITH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[CASCADED | </a:t>
            </a:r>
            <a:r>
              <a:rPr sz="1400" b="1" i="0" u="none">
                <a:solidFill>
                  <a:srgbClr val="C2410C"/>
                </a:solidFill>
                <a:latin typeface="Courier New"/>
              </a:rPr>
              <a:t>LOCAL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] </a:t>
            </a:r>
            <a:r>
              <a:rPr sz="1400" b="1" i="0" u="none">
                <a:solidFill>
                  <a:srgbClr val="C2410C"/>
                </a:solidFill>
                <a:latin typeface="Courier New"/>
              </a:rPr>
              <a:t>CHECK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C2410C"/>
                </a:solidFill>
                <a:latin typeface="Courier New"/>
              </a:rPr>
              <a:t>OPTION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];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585541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843312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1" i="0" u="none">
                <a:solidFill>
                  <a:srgbClr val="C2410C"/>
                </a:solidFill>
                <a:latin typeface="Courier New"/>
              </a:rPr>
              <a:t>ALTER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C2410C"/>
                </a:solidFill>
                <a:latin typeface="Courier New"/>
              </a:rPr>
              <a:t>VIEW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nazwa </a:t>
            </a:r>
            <a:r>
              <a:rPr sz="1400" b="1" i="0" u="none">
                <a:solidFill>
                  <a:srgbClr val="C2410C"/>
                </a:solidFill>
                <a:latin typeface="Courier New"/>
              </a:rPr>
              <a:t>AS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C2410C"/>
                </a:solidFill>
                <a:latin typeface="Courier New"/>
              </a:rPr>
              <a:t>SELECT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…;          </a:t>
            </a:r>
            <a:r>
              <a:rPr sz="1400" b="0" i="0" u="none">
                <a:solidFill>
                  <a:srgbClr val="667085"/>
                </a:solidFill>
                <a:latin typeface="Courier New"/>
              </a:rPr>
              <a:t>-- zmiana definicji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3101082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1" i="0" u="none">
                <a:solidFill>
                  <a:srgbClr val="C2410C"/>
                </a:solidFill>
                <a:latin typeface="Courier New"/>
              </a:rPr>
              <a:t>DROP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C2410C"/>
                </a:solidFill>
                <a:latin typeface="Courier New"/>
              </a:rPr>
              <a:t>VIEW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[</a:t>
            </a:r>
            <a:r>
              <a:rPr sz="1400" b="1" i="0" u="none">
                <a:solidFill>
                  <a:srgbClr val="C2410C"/>
                </a:solidFill>
                <a:latin typeface="Courier New"/>
              </a:rPr>
              <a:t>IF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C2410C"/>
                </a:solidFill>
                <a:latin typeface="Courier New"/>
              </a:rPr>
              <a:t>EXISTS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] nazwa;           </a:t>
            </a:r>
            <a:r>
              <a:rPr sz="1400" b="0" i="0" u="none">
                <a:solidFill>
                  <a:srgbClr val="667085"/>
                </a:solidFill>
                <a:latin typeface="Courier New"/>
              </a:rPr>
              <a:t>-- usunięcie (dane w tabelach zostają)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358852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616623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1" i="0" u="none">
                <a:solidFill>
                  <a:srgbClr val="C2410C"/>
                </a:solidFill>
                <a:latin typeface="Courier New"/>
              </a:rPr>
              <a:t>SHOW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C2410C"/>
                </a:solidFill>
                <a:latin typeface="Courier New"/>
              </a:rPr>
              <a:t>FULL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C2410C"/>
                </a:solidFill>
                <a:latin typeface="Courier New"/>
              </a:rPr>
              <a:t>TABLES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C2410C"/>
                </a:solidFill>
                <a:latin typeface="Courier New"/>
              </a:rPr>
              <a:t>WHERE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Table_type = </a:t>
            </a:r>
            <a:r>
              <a:rPr sz="1400" b="0" i="0" u="none">
                <a:solidFill>
                  <a:srgbClr val="0B7A3B"/>
                </a:solidFill>
                <a:latin typeface="Courier New"/>
              </a:rPr>
              <a:t>'VIEW'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;   </a:t>
            </a:r>
            <a:r>
              <a:rPr sz="1400" b="0" i="0" u="none">
                <a:solidFill>
                  <a:srgbClr val="667085"/>
                </a:solidFill>
                <a:latin typeface="Courier New"/>
              </a:rPr>
              <a:t>-- lista widoków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874393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1" i="0" u="none">
                <a:solidFill>
                  <a:srgbClr val="C2410C"/>
                </a:solidFill>
                <a:latin typeface="Courier New"/>
              </a:rPr>
              <a:t>SHOW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C2410C"/>
                </a:solidFill>
                <a:latin typeface="Courier New"/>
              </a:rPr>
              <a:t>CREATE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C2410C"/>
                </a:solidFill>
                <a:latin typeface="Courier New"/>
              </a:rPr>
              <a:t>VIEW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nazwa;                        </a:t>
            </a:r>
            <a:r>
              <a:rPr sz="1400" b="0" i="0" u="none">
                <a:solidFill>
                  <a:srgbClr val="667085"/>
                </a:solidFill>
                <a:latin typeface="Courier New"/>
              </a:rPr>
              <a:t>-- definicja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 · Widoki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PRZYKŁAD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Widok z grupowaniem — wartość zamówień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2747566"/>
          </a:xfrm>
          <a:prstGeom prst="roundRect">
            <a:avLst>
              <a:gd name="adj" fmla="val 277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747566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C2410C"/>
                </a:solidFill>
                <a:latin typeface="Courier New"/>
              </a:rPr>
              <a:t>CREATE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VIEW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v_wartosc_zamowien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AS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14736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C2410C"/>
                </a:solidFill>
                <a:latin typeface="Courier New"/>
              </a:rPr>
              <a:t>SELECT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z.id_zamowienia,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17241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   k.imie, k.nazwisko, z.status,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419747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   SUM(p.ilosc * p.cena_jedn)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622252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     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AS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wartosc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824758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C2410C"/>
                </a:solidFill>
                <a:latin typeface="Courier New"/>
              </a:rPr>
              <a:t>FROM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zamowienia z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027263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C2410C"/>
                </a:solidFill>
                <a:latin typeface="Courier New"/>
              </a:rPr>
              <a:t>JOIN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klienci k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229769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ON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k.id_klienta = z.id_klienta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432274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C2410C"/>
                </a:solidFill>
                <a:latin typeface="Courier New"/>
              </a:rPr>
              <a:t>JOIN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pozycje_zamowienia p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6800" y="3634780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ON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p.id_zamowienia = z.id_zamowienia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66800" y="3837285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C2410C"/>
                </a:solidFill>
                <a:latin typeface="Courier New"/>
              </a:rPr>
              <a:t>GROUP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BY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z.id_zamowienia, k.imie,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66800" y="4039791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     k.nazwisko, z.status;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248400" y="1653480"/>
            <a:ext cx="5130800" cy="1643261"/>
          </a:xfrm>
          <a:prstGeom prst="roundRect">
            <a:avLst>
              <a:gd name="adj" fmla="val 463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Rectangle 18"/>
          <p:cNvSpPr/>
          <p:nvPr/>
        </p:nvSpPr>
        <p:spPr>
          <a:xfrm>
            <a:off x="6248400" y="1653480"/>
            <a:ext cx="50800" cy="1643261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6502400" y="1812230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SELECT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imie, nazwisko,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502400" y="203319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SUM(wartosc)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AS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razem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502400" y="225415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FROM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v_wartosc_zamowien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502400" y="247511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WHERE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status &lt;&gt;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'anulowane'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502400" y="269607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GROUP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BY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imie, nazwisko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502400" y="291703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ORDER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BY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razem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DESC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LIMIT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4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graphicFrame>
        <p:nvGraphicFramePr>
          <p:cNvPr id="26" name="Table 25"/>
          <p:cNvGraphicFramePr>
            <a:graphicFrameLocks noGrp="1"/>
          </p:cNvGraphicFramePr>
          <p:nvPr/>
        </p:nvGraphicFramePr>
        <p:xfrm>
          <a:off x="6248400" y="3449141"/>
          <a:ext cx="5130800" cy="132318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465858"/>
                <a:gridCol w="2015728"/>
                <a:gridCol w="1649214"/>
              </a:tblGrid>
              <a:tr h="26908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imie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nazwisko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razem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265906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Jakub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Wójcik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8241.00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Michał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Szymański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7996.00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Anna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Nowak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5643.00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Piotr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Kowalski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5193.00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7" name="TextBox 26"/>
          <p:cNvSpPr txBox="1"/>
          <p:nvPr/>
        </p:nvSpPr>
        <p:spPr>
          <a:xfrm>
            <a:off x="6248400" y="4838998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4 wiersze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 · Widoki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ZMIANA DANYCH PRZEZ WIDOK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Kiedy widok jest aktualizowalny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41400" y="1653480"/>
            <a:ext cx="5966420" cy="144125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95580" indent="-195580">
              <a:lnSpc>
                <a:spcPts val="2030"/>
              </a:lnSpc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INSERT, UPDATE i DELETE przez widok działają, gdy każdy wiersz widoku odpowiada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jednemu wierszowi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tabeli bazowej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1" i="0" u="none">
                <a:solidFill>
                  <a:srgbClr val="38445A"/>
                </a:solidFill>
                <a:latin typeface="Arial"/>
              </a:rPr>
              <a:t>nie da się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zmieniać danych przez widok z GROUP BY, DISTINCT, funkcjami agregującymi, UNION ani podzapytaniem w SELECT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przy złączeniach można zmieniać kolumny tylko jednej tabeli naraz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274520" y="1653480"/>
            <a:ext cx="4104680" cy="1643261"/>
          </a:xfrm>
          <a:prstGeom prst="roundRect">
            <a:avLst>
              <a:gd name="adj" fmla="val 463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7274520" y="1653480"/>
            <a:ext cx="50800" cy="1643261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7528520" y="1812230"/>
            <a:ext cx="36792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UPDATE v_wartosc_zamowien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528520" y="2033191"/>
            <a:ext cx="36792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SET wartosc = 0;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528520" y="2254151"/>
            <a:ext cx="36792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528520" y="2475111"/>
            <a:ext cx="36792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ERROR 1288 (HY000): The target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528520" y="2696071"/>
            <a:ext cx="36792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table v_wartosc_zamowien of the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528520" y="2917031"/>
            <a:ext cx="36792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UPDATE is not updatable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 · Widoki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WITH CHECK OPTION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Widok, który pilnuje swojego warunku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2969022"/>
          </a:xfrm>
          <a:prstGeom prst="roundRect">
            <a:avLst>
              <a:gd name="adj" fmla="val 256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969022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CREATE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VIEW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v_tanie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AS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3319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SELECT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*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FROM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produkty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5415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WHERE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cena &lt;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500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47511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WITH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CHECK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OPTION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69607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91703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-- działa: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13799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UPDATE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v_tanie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SET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cena =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119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358952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WHERE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id_produktu =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7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579912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6800" y="3800872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-- błąd: produkt „wypadłby” z widoku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66800" y="4021832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UPDATE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v_tanie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SET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cena =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899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66800" y="4242792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WHERE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id_produktu =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7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248400" y="1653480"/>
            <a:ext cx="5130800" cy="980380"/>
          </a:xfrm>
          <a:prstGeom prst="roundRect">
            <a:avLst>
              <a:gd name="adj" fmla="val 77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Rectangle 18"/>
          <p:cNvSpPr/>
          <p:nvPr/>
        </p:nvSpPr>
        <p:spPr>
          <a:xfrm>
            <a:off x="6248400" y="1653480"/>
            <a:ext cx="50800" cy="980380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6502400" y="1812230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ERROR 1369 (44000):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502400" y="203319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CHECK OPTION failed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502400" y="225415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`sklep`.`v_tanie`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477000" y="2786261"/>
            <a:ext cx="4940300" cy="794147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1610" indent="-181610">
              <a:lnSpc>
                <a:spcPts val="1885"/>
              </a:lnSpc>
              <a:buClr>
                <a:srgbClr val="38445A"/>
              </a:buClr>
              <a:buFont typeface="Arial"/>
              <a:buChar char="•"/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LOCAL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— sprawdza tylko warunek tego widoku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CASCADED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(domyślnie) — także warunki widoków, na których ten jest zbudowany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 · Widoki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MITY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Czy widok przyspiesza zapytania?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3420566" cy="1599902"/>
          </a:xfrm>
          <a:prstGeom prst="roundRect">
            <a:avLst>
              <a:gd name="adj" fmla="val 6350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Nie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144911"/>
            <a:ext cx="3039566" cy="924322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zwykły widok nie przechowuje wyników — to tylko „makro” na zapytanie; wykonuje się tak samo szybko jak zapytanie, które zawiera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385766" y="1653480"/>
            <a:ext cx="3420566" cy="1599902"/>
          </a:xfrm>
          <a:prstGeom prst="roundRect">
            <a:avLst>
              <a:gd name="adj" fmla="val 6350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595316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Algorytm MERGE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95316" y="2144911"/>
            <a:ext cx="3039566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serwer wkleja definicję widoku do Twojego zapytania i optymalizuje całość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58733" y="1653480"/>
            <a:ext cx="3420566" cy="1599902"/>
          </a:xfrm>
          <a:prstGeom prst="roundRect">
            <a:avLst>
              <a:gd name="adj" fmla="val 6350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168283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Algorytm TEMPTABLE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8283" y="2144911"/>
            <a:ext cx="3039566" cy="693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przy GROUP BY lub DISTINCT najpierw liczy cały widok do tabeli tymczasowej — przy dużych danych bywa wolno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3507383"/>
            <a:ext cx="10604500" cy="4800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89"/>
              </a:lnSpc>
            </a:pPr>
            <a:r>
              <a:rPr sz="1350" b="0" i="0" u="none">
                <a:solidFill>
                  <a:srgbClr val="38445A"/>
                </a:solidFill>
                <a:latin typeface="Arial"/>
              </a:rPr>
              <a:t>Widoki zmaterializowane (przechowujące wynik) są w PostgreSQL i Oracle, ale </a:t>
            </a:r>
            <a:r>
              <a:rPr sz="1350" b="1" i="0" u="none">
                <a:solidFill>
                  <a:srgbClr val="38445A"/>
                </a:solidFill>
                <a:latin typeface="Arial"/>
              </a:rPr>
              <a:t>nie w MySQL ani MariaDB</a:t>
            </a:r>
            <a:r>
              <a:rPr sz="1350" b="0" i="0" u="none">
                <a:solidFill>
                  <a:srgbClr val="38445A"/>
                </a:solidFill>
                <a:latin typeface="Arial"/>
              </a:rPr>
              <a:t> — tam zastępuje się je tabelą odświeżaną zdarzeniem lub wyzwalaczem (lekcja 6).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 · Widoki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DO ZROBIENIA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Ćwiczenia w bazie sklep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70000" y="1653480"/>
            <a:ext cx="7181751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Utwórz widok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v_klienci_publiczni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z imieniem, inicjałem nazwiska i miastem (bez e-maila).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029321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0000" y="2029321"/>
            <a:ext cx="7716441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Utwórz widok z liczbą i wartością zamówień każdego klienta (także 0 dla klientów bez zamówień).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40516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70000" y="2405162"/>
            <a:ext cx="789176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Nadaj kontu uczen prawo SELECT tylko do widoku z zadania 1 i sprawdź, że nie widzi tabeli klienci.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278100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70000" y="2781002"/>
            <a:ext cx="7824589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Utwórz widok produktów na stanie WITH CHECK OPTION i spróbuj ustawić stan na 0 przez widok.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156843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70000" y="3156843"/>
            <a:ext cx="6230938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Sprawdź w information_schema.VIEWS, które Twoje widoki są aktualizowalne.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 · Widoki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C2410C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FFFFFF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FFFFFF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788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6200" y="1710630"/>
            <a:ext cx="2706291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różni się widok od tabeli?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1297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6200" y="2161480"/>
            <a:ext cx="4683026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Podaj dwa powody, dla których warto używać widoków.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5805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200" y="2612330"/>
            <a:ext cx="408305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Kiedy nie można zmieniać danych przez widok?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314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46200" y="3063180"/>
            <a:ext cx="3552627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Co robi klauzula WITH CHECK OPTION?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FFFFFF"/>
                </a:solidFill>
                <a:latin typeface="Arial"/>
              </a:rPr>
              <a:t>Źródła: dokumentacja MySQL 9.7: CREATE VIEW, Updatable Views, View Algorithms; MariaDB KB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Bazy danych 2.01: Widoki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