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  <p:sldId id="266" r:id="rId18"/>
    <p:sldId id="267" r:id="rId19"/>
    <p:sldId id="268" r:id="rId20"/>
  </p:sldIdLst>
  <p:sldSz cx="12192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notesMaster" Target="notesMasters/notesMaster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Relationship Id="rId14" Type="http://schemas.openxmlformats.org/officeDocument/2006/relationships/slide" Target="slides/slide7.xml"/><Relationship Id="rId15" Type="http://schemas.openxmlformats.org/officeDocument/2006/relationships/slide" Target="slides/slide8.xml"/><Relationship Id="rId16" Type="http://schemas.openxmlformats.org/officeDocument/2006/relationships/slide" Target="slides/slide9.xml"/><Relationship Id="rId17" Type="http://schemas.openxmlformats.org/officeDocument/2006/relationships/slide" Target="slides/slide10.xml"/><Relationship Id="rId18" Type="http://schemas.openxmlformats.org/officeDocument/2006/relationships/slide" Target="slides/slide11.xml"/><Relationship Id="rId19" Type="http://schemas.openxmlformats.org/officeDocument/2006/relationships/slide" Target="slides/slide12.xml"/><Relationship Id="rId20" Type="http://schemas.openxmlformats.org/officeDocument/2006/relationships/slide" Target="slides/slide13.xml"/></Relationships>
</file>

<file path=ppt/notesMasters/_rels/notesMaster1.xml.rels><?xml version='1.0' encoding='UTF-8' standalone='yes'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p="http://schemas.openxmlformats.org/presentationml/2006/main" xmlns:r="http://schemas.openxmlformats.org/officeDocument/2006/relationships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89C1C7-3DCD-1040-A9CF-14679D8B5DDD}" type="datetimeFigureOut">
              <a:rPr lang="en-US" smtClean="0"/>
              <a:t>10/17/16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5E49A5-4136-284D-997B-48E1D791AD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32521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8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9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10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1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1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_rels/notesSlide1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Lekcja otwierająca rok 2. Uczniowie znają podstawy JS z roku 1 (zmienne, funkcje, DOM). Dziś porządkujemy składnię wprowadzoną od ES2015 (ES6) — to styl, w którym napisana jest cała współczesna dokumentacja, React i kod z bibliotek. Wszystkie wyniki konsoli na slajdach pochodzą z uruchomienia w Node.js 22, a podglądy stron — z Chromium.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const nie oznacza niezmiennego obiektu — tylko to, że nazwy nie da się przypiąć do innej wartości. const lista = []; lista.push(1) działa. Pytanie do klasy: dlaczego i po pętli z var wynosi 3?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Typowy błąd: zwykłe apostrofy zamiast odwrotnych — wtedy na stronie pojawia się dosłownie ${imie}. Przy wstawianiu danych od użytkownika przez innerHTML trzeba uważać — bezpieczniej textContent (szczegóły w lekcji 2.11).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Funkcje strzałkowe najlepiej sprawdzają się jako krótkie funkcje przekazywane do map, filter, addEventListener. Jako metody obiektu, które używają this, lepsza jest zwykła składnia metody. { imie } to skrócony zapis właściwości — to samo co { imie: imie }.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Destrukturyzacja niczego nie usuwa z obiektu, tylko tworzy nowe zmienne. Wartość domyślna (klasa = '?') działa wtedy, gdy elementu brakuje (undefined). W React prawie każdy komponent zaczyna się od function Karta({ tytul, opis }).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Uwaga na ceny: liczby w JS są zmiennoprzecinkowe, wynik bywa typu 107.99999 — ceny zaokrąglamy (toFixed, Intl.NumberFormat). Spread tworzy płytką kopię: obiekty zagnieżdżone nadal są wspólne. Do kopii głębokiej służy structuredClone(obj). Pytanie: co się stanie z kolejnością, jeśli napiszemy { motyw: 'ciemny', ...opcje }? (motyw zostanie nadpisany na 'jasny').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Moduły nie działają po otwarciu pliku przez file:// (blokada CORS) — potrzebny serwer: XAMPP, rozszerzenie Live Server albo npx serve. Ten typowy problem uczniowie zgłaszają jako 'nic się nie dzieje' — warto od razu pokazać konsolę (F12). Wynik main.js: 4.5 6, a potem bdb.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Klasy w JS to wygodniejszy zapis dla prototypów, ale zachowują się podobnie jak w C++/Java/PHP — przyda się przy PHP obiektowym (lekcja 2.12). ${x} w szablonie wywołuje toString(). lista.innerHTML działa, bo element z id jest dostępny jako zmienna globalna — w prawdziwym kodzie lepiej getElementById.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Klasyczny błąd: glosnosc || 50 zamienia celowe 0 na 50. Odpowiedzi z API (lekcja 2.03) często mają brakujące pola — wtedy ?. i ?? są bardzo przydatne. ??= przypisuje tylko, gdy zmienna jest null/undefined (ES2021).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[...new Set(tablica)] to najkrótszy sposób usunięcia duplikatów — często pytanie na rozmowach rekrutacyjnych. Map pamięta kolejność dodawania i pozwala na klucze dowolnego typu (liczby, obiekty). Obie kolekcje mają .size, a nie .length.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Wersje języka ECMAScript wychodzą co roku (ES2015 = ES6, potem ES2016 … ES2025). Narzędzia typu Babel były potrzebne, gdy przeglądarki nie znały ES6 — dziś służą głównie do JSX i TypeScriptu (lekcja 2.15).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Zad. 3: [...new Set(imiona)].sort((a, b) =&gt; a.localeCompare(b, 'pl')) — localeCompare poprawnie sortuje polskie litery. Zad. 5 przygotowuje do klas w PHP.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Odp. 5: atrybut type="module" w znaczniku script — i uruchomienie strony przez serwer HTTP, a nie z pliku.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jpg"/><Relationship Id="rId3" Type="http://schemas.openxmlformats.org/officeDocument/2006/relationships/notesSlide" Target="../notesSlides/notesSlide3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4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5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6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7.xml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jpg"/><Relationship Id="rId3" Type="http://schemas.openxmlformats.org/officeDocument/2006/relationships/notesSlide" Target="../notesSlides/notesSlide8.xml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9.xml"/></Relationships>
</file>

<file path=ppt/slides/_rels/slide1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0.xml"/></Relationships>
</file>

<file path=ppt/slides/_rels/slide1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1.xml"/></Relationships>
</file>

<file path=ppt/slides/_rels/slide1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2.xml"/></Relationships>
</file>

<file path=ppt/slides/_rels/slide1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3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203200" cy="6858000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812800" y="812800"/>
            <a:ext cx="10604500" cy="2159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00"/>
              </a:lnSpc>
            </a:pPr>
            <a:r>
              <a:rPr sz="1500" b="1" i="0" u="none">
                <a:solidFill>
                  <a:srgbClr val="7C3AED"/>
                </a:solidFill>
                <a:latin typeface="Arial"/>
              </a:rPr>
              <a:t>Witryny i aplikacje internetowe · Rok 2 · Lekcja 1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2660055"/>
            <a:ext cx="10604500" cy="6933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5460"/>
              </a:lnSpc>
            </a:pPr>
            <a:r>
              <a:rPr sz="5200" b="1" i="0" u="none">
                <a:solidFill>
                  <a:srgbClr val="142033"/>
                </a:solidFill>
                <a:latin typeface="Arial"/>
              </a:rPr>
              <a:t>Nowoczesny JavaScript (ES6+)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12800" y="3556595"/>
            <a:ext cx="10604500" cy="6604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600"/>
              </a:lnSpc>
            </a:pPr>
            <a:r>
              <a:rPr sz="2000" b="0" i="0" u="none">
                <a:solidFill>
                  <a:srgbClr val="38445A"/>
                </a:solidFill>
                <a:latin typeface="Arial"/>
              </a:rPr>
              <a:t>let i const, funkcje strzałkowe, destrukturyzacja, moduły, klasy, ?. i ?? — jak pisze się JavaScript dziś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5848350"/>
            <a:ext cx="10604500" cy="1968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300" b="0" i="0" u="none">
                <a:solidFill>
                  <a:srgbClr val="5A6475"/>
                </a:solidFill>
                <a:latin typeface="Arial"/>
              </a:rPr>
              <a:t>Technikum · informatyk i programista · kwalifikacja INF.03 · stan wiedzy: październik 2026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7C3AED"/>
                </a:solidFill>
                <a:latin typeface="Arial"/>
              </a:rPr>
              <a:t>ZMIENNE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let i const — zasięg blokowy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5130800" cy="2280741"/>
          </a:xfrm>
          <a:prstGeom prst="roundRect">
            <a:avLst>
              <a:gd name="adj" fmla="val 3341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2280741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54100" y="1799530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7C3AED"/>
                </a:solidFill>
                <a:latin typeface="Courier New"/>
              </a:rPr>
              <a:t>const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x =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10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54100" y="2020491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7C3AED"/>
                </a:solidFill>
                <a:latin typeface="Courier New"/>
              </a:rPr>
              <a:t>if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(</a:t>
            </a:r>
            <a:r>
              <a:rPr sz="1200" b="1" i="0" u="none">
                <a:solidFill>
                  <a:srgbClr val="7C3AED"/>
                </a:solidFill>
                <a:latin typeface="Courier New"/>
              </a:rPr>
              <a:t>true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 {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54100" y="2241451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200" b="1" i="0" u="none">
                <a:solidFill>
                  <a:srgbClr val="7C3AED"/>
                </a:solidFill>
                <a:latin typeface="Courier New"/>
              </a:rPr>
              <a:t>let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x =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20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;     </a:t>
            </a:r>
            <a:r>
              <a:rPr sz="1200" b="0" i="0" u="none">
                <a:solidFill>
                  <a:srgbClr val="667085"/>
                </a:solidFill>
                <a:latin typeface="Courier New"/>
              </a:rPr>
              <a:t>// inna zmienna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54100" y="2462411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console.log(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'w bloku:'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 x);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54100" y="2683371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}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54100" y="2904331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console.log(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'poza blokiem:'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 x);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54100" y="3125291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54100" y="3346252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7C3AED"/>
                </a:solidFill>
                <a:latin typeface="Courier New"/>
              </a:rPr>
              <a:t>for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(</a:t>
            </a:r>
            <a:r>
              <a:rPr sz="1200" b="1" i="0" u="none">
                <a:solidFill>
                  <a:srgbClr val="7C3AED"/>
                </a:solidFill>
                <a:latin typeface="Courier New"/>
              </a:rPr>
              <a:t>var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i =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0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; i &lt;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3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; i++) {}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4100" y="3567212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console.log(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'var i po pętli:'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 i);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248400" y="1653480"/>
            <a:ext cx="51689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Konsola (Node.js 22)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6248400" y="1894780"/>
            <a:ext cx="5130800" cy="980380"/>
          </a:xfrm>
          <a:prstGeom prst="roundRect">
            <a:avLst>
              <a:gd name="adj" fmla="val 777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7" name="Rectangle 16"/>
          <p:cNvSpPr/>
          <p:nvPr/>
        </p:nvSpPr>
        <p:spPr>
          <a:xfrm>
            <a:off x="6248400" y="1894780"/>
            <a:ext cx="50800" cy="980380"/>
          </a:xfrm>
          <a:prstGeom prst="rect">
            <a:avLst/>
          </a:prstGeom>
          <a:solidFill>
            <a:srgbClr val="5A6475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8" name="TextBox 17"/>
          <p:cNvSpPr txBox="1"/>
          <p:nvPr/>
        </p:nvSpPr>
        <p:spPr>
          <a:xfrm>
            <a:off x="6502400" y="2053530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w bloku: 20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6502400" y="2274491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poza blokiem: 10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6502400" y="2495451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var i po pętli: 3</a:t>
            </a:r>
          </a:p>
        </p:txBody>
      </p:sp>
      <p:graphicFrame>
        <p:nvGraphicFramePr>
          <p:cNvPr id="21" name="Table 20"/>
          <p:cNvGraphicFramePr>
            <a:graphicFrameLocks noGrp="1"/>
          </p:cNvGraphicFramePr>
          <p:nvPr/>
        </p:nvGraphicFramePr>
        <p:xfrm>
          <a:off x="6248400" y="3027561"/>
          <a:ext cx="5130799" cy="1166019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2360116"/>
                <a:gridCol w="923528"/>
                <a:gridCol w="923528"/>
                <a:gridCol w="923627"/>
              </a:tblGrid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7C3AED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var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7C3AED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let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7C3AED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const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7C3AED"/>
                      </a:solidFill>
                    </a:lnB>
                    <a:noFill/>
                  </a:tcPr>
                </a:tc>
              </a:tr>
              <a:tr h="293886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zasięg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funkcja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blok { }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blok { }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ponowne przypisanie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tak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tak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nie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użycie przed deklaracją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undefined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błąd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błąd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22" name="Rounded Rectangle 21"/>
          <p:cNvSpPr/>
          <p:nvPr/>
        </p:nvSpPr>
        <p:spPr>
          <a:xfrm>
            <a:off x="812800" y="4450755"/>
            <a:ext cx="10566400" cy="751780"/>
          </a:xfrm>
          <a:prstGeom prst="roundRect">
            <a:avLst>
              <a:gd name="adj" fmla="val 10135"/>
            </a:avLst>
          </a:prstGeom>
          <a:solidFill>
            <a:srgbClr val="EEF2F7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3" name="Rectangle 22"/>
          <p:cNvSpPr/>
          <p:nvPr/>
        </p:nvSpPr>
        <p:spPr>
          <a:xfrm>
            <a:off x="812800" y="4450755"/>
            <a:ext cx="50800" cy="751780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4" name="TextBox 23"/>
          <p:cNvSpPr txBox="1"/>
          <p:nvPr/>
        </p:nvSpPr>
        <p:spPr>
          <a:xfrm>
            <a:off x="1066800" y="4603155"/>
            <a:ext cx="101473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7C3AED"/>
                </a:solidFill>
                <a:latin typeface="Arial"/>
              </a:rPr>
              <a:t>Zapamiętaj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1066800" y="4819055"/>
            <a:ext cx="10147300" cy="2310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142033"/>
                </a:solidFill>
                <a:latin typeface="Arial"/>
              </a:rPr>
              <a:t>Domyślnie pisz </a:t>
            </a:r>
            <a:r>
              <a:rPr sz="1300" b="1" i="0" u="none">
                <a:solidFill>
                  <a:srgbClr val="142033"/>
                </a:solidFill>
                <a:latin typeface="Arial"/>
              </a:rPr>
              <a:t>const</a:t>
            </a:r>
            <a:r>
              <a:rPr sz="1300" b="0" i="0" u="none">
                <a:solidFill>
                  <a:srgbClr val="142033"/>
                </a:solidFill>
                <a:latin typeface="Arial"/>
              </a:rPr>
              <a:t>, a </a:t>
            </a:r>
            <a:r>
              <a:rPr sz="1300" b="1" i="0" u="none">
                <a:solidFill>
                  <a:srgbClr val="142033"/>
                </a:solidFill>
                <a:latin typeface="Arial"/>
              </a:rPr>
              <a:t>let</a:t>
            </a:r>
            <a:r>
              <a:rPr sz="1300" b="0" i="0" u="none">
                <a:solidFill>
                  <a:srgbClr val="142033"/>
                </a:solidFill>
                <a:latin typeface="Arial"/>
              </a:rPr>
              <a:t> tylko wtedy, gdy wartość będzie zmieniana. </a:t>
            </a:r>
            <a:r>
              <a:rPr sz="1300" b="1" i="0" u="none">
                <a:solidFill>
                  <a:srgbClr val="142033"/>
                </a:solidFill>
                <a:latin typeface="Arial"/>
              </a:rPr>
              <a:t>var</a:t>
            </a:r>
            <a:r>
              <a:rPr sz="1300" b="0" i="0" u="none">
                <a:solidFill>
                  <a:srgbClr val="142033"/>
                </a:solidFill>
                <a:latin typeface="Arial"/>
              </a:rPr>
              <a:t> zostaw w starym kodzie.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2 · Lekcja 1 · Nowoczesny JavaScript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7C3AED"/>
                </a:solidFill>
                <a:latin typeface="Arial"/>
              </a:rPr>
              <a:t>TEKST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Szablony tekstowe `…${wyrażenie}…`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5130800" cy="2280741"/>
          </a:xfrm>
          <a:prstGeom prst="roundRect">
            <a:avLst>
              <a:gd name="adj" fmla="val 3341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2280741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54100" y="1799530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&lt;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p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id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"o"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&gt;&lt;/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p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54100" y="2020491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&lt;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script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54100" y="2241451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7C3AED"/>
                </a:solidFill>
                <a:latin typeface="Courier New"/>
              </a:rPr>
              <a:t>const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imie = 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'Ola'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 punkty =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47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54100" y="2462411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7C3AED"/>
                </a:solidFill>
                <a:latin typeface="Courier New"/>
              </a:rPr>
              <a:t>const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max =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50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54100" y="2683371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7C3AED"/>
                </a:solidFill>
                <a:latin typeface="Courier New"/>
              </a:rPr>
              <a:t>document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.getElementById(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'o'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).innerHTML = 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`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54100" y="2904331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0B7A3B"/>
                </a:solidFill>
                <a:latin typeface="Courier New"/>
              </a:rPr>
              <a:t>  &lt;b&gt;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${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imie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}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&lt;/b&gt; zdobyła 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${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punkty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}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/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${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max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}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 pkt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54100" y="3125291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0B7A3B"/>
                </a:solidFill>
                <a:latin typeface="Courier New"/>
              </a:rPr>
              <a:t>  (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${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Math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.round(punkty / max *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100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}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%)&lt;br&gt;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54100" y="3346252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0B7A3B"/>
                </a:solidFill>
                <a:latin typeface="Courier New"/>
              </a:rPr>
              <a:t>  Wynik: 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${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punkty &gt;=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25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? 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'zdany'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: 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'niezdany'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}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`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4100" y="3567212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&lt;/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script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12800" y="4086622"/>
            <a:ext cx="51689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Ten sam tekst przez sklejanie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812800" y="4327922"/>
            <a:ext cx="5130800" cy="954980"/>
          </a:xfrm>
          <a:prstGeom prst="roundRect">
            <a:avLst>
              <a:gd name="adj" fmla="val 7979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7" name="Rectangle 16"/>
          <p:cNvSpPr/>
          <p:nvPr/>
        </p:nvSpPr>
        <p:spPr>
          <a:xfrm>
            <a:off x="812800" y="4327922"/>
            <a:ext cx="50800" cy="954980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8" name="TextBox 17"/>
          <p:cNvSpPr txBox="1"/>
          <p:nvPr/>
        </p:nvSpPr>
        <p:spPr>
          <a:xfrm>
            <a:off x="1054100" y="4473972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667085"/>
                </a:solidFill>
                <a:latin typeface="Courier New"/>
              </a:rPr>
              <a:t>// dawniej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054100" y="4694932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0B7A3B"/>
                </a:solidFill>
                <a:latin typeface="Courier New"/>
              </a:rPr>
              <a:t>'&lt;b&gt;'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+ imie + 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'&lt;/b&gt; zdobyła 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+ punkty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054100" y="4915892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+ 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'/'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+ max + 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 pkt'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6248400" y="1653480"/>
            <a:ext cx="47498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Wynik w przeglądarce</a:t>
            </a:r>
          </a:p>
        </p:txBody>
      </p:sp>
      <p:sp>
        <p:nvSpPr>
          <p:cNvPr id="22" name="Rounded Rectangle 21"/>
          <p:cNvSpPr/>
          <p:nvPr/>
        </p:nvSpPr>
        <p:spPr>
          <a:xfrm>
            <a:off x="6248400" y="1894780"/>
            <a:ext cx="4711700" cy="1612900"/>
          </a:xfrm>
          <a:prstGeom prst="roundRect">
            <a:avLst>
              <a:gd name="adj" fmla="val 4724"/>
            </a:avLst>
          </a:prstGeom>
          <a:noFill/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3" name="Rounded Rectangle 22"/>
          <p:cNvSpPr/>
          <p:nvPr/>
        </p:nvSpPr>
        <p:spPr>
          <a:xfrm>
            <a:off x="6254750" y="1901130"/>
            <a:ext cx="4699000" cy="330200"/>
          </a:xfrm>
          <a:prstGeom prst="roundRect">
            <a:avLst>
              <a:gd name="adj" fmla="val 23076"/>
            </a:avLst>
          </a:prstGeom>
          <a:solidFill>
            <a:srgbClr val="E5E9F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4" name="Rounded Rectangle 23"/>
          <p:cNvSpPr/>
          <p:nvPr/>
        </p:nvSpPr>
        <p:spPr>
          <a:xfrm>
            <a:off x="635635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87171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5" name="Rounded Rectangle 24"/>
          <p:cNvSpPr/>
          <p:nvPr/>
        </p:nvSpPr>
        <p:spPr>
          <a:xfrm>
            <a:off x="650875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BBF24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6" name="Rounded Rectangle 25"/>
          <p:cNvSpPr/>
          <p:nvPr/>
        </p:nvSpPr>
        <p:spPr>
          <a:xfrm>
            <a:off x="666115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34D399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7" name="Rounded Rectangle 26"/>
          <p:cNvSpPr/>
          <p:nvPr/>
        </p:nvSpPr>
        <p:spPr>
          <a:xfrm>
            <a:off x="6864350" y="1964630"/>
            <a:ext cx="3987800" cy="203200"/>
          </a:xfrm>
          <a:prstGeom prst="roundRect">
            <a:avLst>
              <a:gd name="adj" fmla="val 25000"/>
            </a:avLst>
          </a:prstGeom>
          <a:solidFill>
            <a:srgbClr val="FFFFFF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8" name="TextBox 27"/>
          <p:cNvSpPr txBox="1"/>
          <p:nvPr/>
        </p:nvSpPr>
        <p:spPr>
          <a:xfrm>
            <a:off x="6953250" y="1977330"/>
            <a:ext cx="38481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localhost/szablon.html</a:t>
            </a:r>
          </a:p>
        </p:txBody>
      </p:sp>
      <p:pic>
        <p:nvPicPr>
          <p:cNvPr id="29" name="Picture 28" descr="imag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54750" y="2231330"/>
            <a:ext cx="4699000" cy="1270000"/>
          </a:xfrm>
          <a:prstGeom prst="rect">
            <a:avLst/>
          </a:prstGeom>
        </p:spPr>
      </p:pic>
      <p:sp>
        <p:nvSpPr>
          <p:cNvPr id="30" name="TextBox 29"/>
          <p:cNvSpPr txBox="1"/>
          <p:nvPr/>
        </p:nvSpPr>
        <p:spPr>
          <a:xfrm>
            <a:off x="6477000" y="3660080"/>
            <a:ext cx="4940300" cy="1109662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 marL="181610" indent="-181610">
              <a:lnSpc>
                <a:spcPts val="1885"/>
              </a:lnSpc>
              <a:buClr>
                <a:srgbClr val="38445A"/>
              </a:buClr>
              <a:buFont typeface="Arial"/>
              <a:buChar char="•"/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odwrotne apostrofy </a:t>
            </a:r>
            <a:r>
              <a:rPr sz="1300" b="1" i="0" u="none">
                <a:solidFill>
                  <a:srgbClr val="38445A"/>
                </a:solidFill>
                <a:latin typeface="Arial"/>
              </a:rPr>
              <a:t>`</a:t>
            </a:r>
            <a:r>
              <a:rPr sz="1300" b="0" i="0" u="none">
                <a:solidFill>
                  <a:srgbClr val="38445A"/>
                </a:solidFill>
                <a:latin typeface="Arial"/>
              </a:rPr>
              <a:t> (klawisz pod Esc)</a:t>
            </a:r>
          </a:p>
          <a:p>
            <a:pPr algn="l" marL="181610" indent="-181610">
              <a:lnSpc>
                <a:spcPts val="1885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w </a:t>
            </a:r>
            <a:r>
              <a:rPr sz="1300" b="1" i="0" u="none">
                <a:solidFill>
                  <a:srgbClr val="38445A"/>
                </a:solidFill>
                <a:latin typeface="Arial"/>
              </a:rPr>
              <a:t>${ }</a:t>
            </a:r>
            <a:r>
              <a:rPr sz="1300" b="0" i="0" u="none">
                <a:solidFill>
                  <a:srgbClr val="38445A"/>
                </a:solidFill>
                <a:latin typeface="Arial"/>
              </a:rPr>
              <a:t> dowolne wyrażenie: działanie, wywołanie funkcji, operator warunkowy</a:t>
            </a:r>
          </a:p>
          <a:p>
            <a:pPr algn="l" marL="181610" indent="-181610">
              <a:lnSpc>
                <a:spcPts val="1885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tekst może mieć wiele wierszy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2 · Lekcja 1 · Nowoczesny JavaScript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7C3AED"/>
                </a:solidFill>
                <a:latin typeface="Arial"/>
              </a:rPr>
              <a:t>FUNKCJE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Funkcje strzałkowe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5597227" cy="2943622"/>
          </a:xfrm>
          <a:prstGeom prst="roundRect">
            <a:avLst>
              <a:gd name="adj" fmla="val 2588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2943622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54100" y="1799530"/>
            <a:ext cx="5197177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7C3AED"/>
                </a:solidFill>
                <a:latin typeface="Courier New"/>
              </a:rPr>
              <a:t>function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kwadratStary(n) {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54100" y="2020491"/>
            <a:ext cx="5197177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200" b="1" i="0" u="none">
                <a:solidFill>
                  <a:srgbClr val="7C3AED"/>
                </a:solidFill>
                <a:latin typeface="Courier New"/>
              </a:rPr>
              <a:t>return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n * n;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54100" y="2241451"/>
            <a:ext cx="5197177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}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54100" y="2462411"/>
            <a:ext cx="5197177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7C3AED"/>
                </a:solidFill>
                <a:latin typeface="Courier New"/>
              </a:rPr>
              <a:t>const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kwadrat = n =&gt; n * n;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54100" y="2683371"/>
            <a:ext cx="5197177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7C3AED"/>
                </a:solidFill>
                <a:latin typeface="Courier New"/>
              </a:rPr>
              <a:t>const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suma = (a, b) =&gt; a + b;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54100" y="2904331"/>
            <a:ext cx="5197177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7C3AED"/>
                </a:solidFill>
                <a:latin typeface="Courier New"/>
              </a:rPr>
              <a:t>const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powitanie = () =&gt; 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'Cześć!'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54100" y="3125291"/>
            <a:ext cx="5197177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7C3AED"/>
                </a:solidFill>
                <a:latin typeface="Courier New"/>
              </a:rPr>
              <a:t>const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osoba = imie =&gt; ({ imie, rola: 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'uczeń'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});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54100" y="3346252"/>
            <a:ext cx="5197177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4100" y="3567212"/>
            <a:ext cx="5197177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console.log(kwadratStary(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4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), kwadrat(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4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), suma(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2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3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));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54100" y="3788172"/>
            <a:ext cx="5197177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console.log(powitanie());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054100" y="4009132"/>
            <a:ext cx="5197177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console.log(osoba(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'Kuba'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));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054100" y="4230092"/>
            <a:ext cx="5197177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console.log([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3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1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2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].map(n =&gt; n *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10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));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6714827" y="1653480"/>
            <a:ext cx="4702473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Konsola (Node.js 22)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6714827" y="1894780"/>
            <a:ext cx="4664373" cy="1201341"/>
          </a:xfrm>
          <a:prstGeom prst="roundRect">
            <a:avLst>
              <a:gd name="adj" fmla="val 634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0" name="Rectangle 19"/>
          <p:cNvSpPr/>
          <p:nvPr/>
        </p:nvSpPr>
        <p:spPr>
          <a:xfrm>
            <a:off x="6714827" y="1894780"/>
            <a:ext cx="50800" cy="1201341"/>
          </a:xfrm>
          <a:prstGeom prst="rect">
            <a:avLst/>
          </a:prstGeom>
          <a:solidFill>
            <a:srgbClr val="5A6475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1" name="TextBox 20"/>
          <p:cNvSpPr txBox="1"/>
          <p:nvPr/>
        </p:nvSpPr>
        <p:spPr>
          <a:xfrm>
            <a:off x="6968827" y="2053530"/>
            <a:ext cx="4238923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16 16 5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6968827" y="2274491"/>
            <a:ext cx="4238923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Cześć!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6968827" y="2495451"/>
            <a:ext cx="4238923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{ imie: 'Kuba', rola: 'uczeń' }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6968827" y="2716411"/>
            <a:ext cx="4238923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[ 30, 10, 20 ]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943427" y="3248521"/>
            <a:ext cx="4473873" cy="1185862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 marL="181610" indent="-181610">
              <a:lnSpc>
                <a:spcPts val="1885"/>
              </a:lnSpc>
              <a:buClr>
                <a:srgbClr val="38445A"/>
              </a:buClr>
              <a:buFont typeface="Arial"/>
              <a:buChar char="•"/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jeden parametr — nawiasy można pominąć</a:t>
            </a:r>
          </a:p>
          <a:p>
            <a:pPr algn="l" marL="181610" indent="-181610">
              <a:lnSpc>
                <a:spcPts val="1885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jedno wyrażenie — wynik zwracany bez </a:t>
            </a:r>
            <a:r>
              <a:rPr sz="1300" b="1" i="0" u="none">
                <a:solidFill>
                  <a:srgbClr val="38445A"/>
                </a:solidFill>
                <a:latin typeface="Arial"/>
              </a:rPr>
              <a:t>return</a:t>
            </a:r>
          </a:p>
          <a:p>
            <a:pPr algn="l" marL="181610" indent="-181610">
              <a:lnSpc>
                <a:spcPts val="1885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zwracany obiekt w nawiasach </a:t>
            </a:r>
            <a:r>
              <a:rPr sz="1300" b="1" i="0" u="none">
                <a:solidFill>
                  <a:srgbClr val="38445A"/>
                </a:solidFill>
                <a:latin typeface="Arial"/>
              </a:rPr>
              <a:t>({ … })</a:t>
            </a:r>
          </a:p>
          <a:p>
            <a:pPr algn="l" marL="181610" indent="-181610">
              <a:lnSpc>
                <a:spcPts val="1885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nie mają własnego </a:t>
            </a:r>
            <a:r>
              <a:rPr sz="1300" b="1" i="0" u="none">
                <a:solidFill>
                  <a:srgbClr val="38445A"/>
                </a:solidFill>
                <a:latin typeface="Arial"/>
              </a:rPr>
              <a:t>this</a:t>
            </a:r>
            <a:r>
              <a:rPr sz="1300" b="0" i="0" u="none">
                <a:solidFill>
                  <a:srgbClr val="38445A"/>
                </a:solidFill>
                <a:latin typeface="Arial"/>
              </a:rPr>
              <a:t> — biorą je z otoczenia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2 · Lekcja 1 · Nowoczesny JavaScript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7C3AED"/>
                </a:solidFill>
                <a:latin typeface="Arial"/>
              </a:rPr>
              <a:t>SKŁADNIA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Destrukturyzacja obiektów i tablic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5594350" cy="3606502"/>
          </a:xfrm>
          <a:prstGeom prst="roundRect">
            <a:avLst>
              <a:gd name="adj" fmla="val 211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3606502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54100" y="1799530"/>
            <a:ext cx="519430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7C3AED"/>
                </a:solidFill>
                <a:latin typeface="Courier New"/>
              </a:rPr>
              <a:t>const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uczen = { imie: 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'Ala'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 klasa: 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'2TI'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54100" y="2020491"/>
            <a:ext cx="519430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              oceny: [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5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4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6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] };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54100" y="2241451"/>
            <a:ext cx="519430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54100" y="2462411"/>
            <a:ext cx="519430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7C3AED"/>
                </a:solidFill>
                <a:latin typeface="Courier New"/>
              </a:rPr>
              <a:t>const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{ imie, klasa } = uczen;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54100" y="2683371"/>
            <a:ext cx="519430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7C3AED"/>
                </a:solidFill>
                <a:latin typeface="Courier New"/>
              </a:rPr>
              <a:t>const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{ oceny: [pierwsza, ...reszta] } = uczen;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54100" y="2904331"/>
            <a:ext cx="519430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console.log(imie, klasa, pierwsza, reszta);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54100" y="3125291"/>
            <a:ext cx="519430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54100" y="3346252"/>
            <a:ext cx="519430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7C3AED"/>
                </a:solidFill>
                <a:latin typeface="Courier New"/>
              </a:rPr>
              <a:t>let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x =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1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 y =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2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4100" y="3567212"/>
            <a:ext cx="519430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[x, y] = [y, x];          </a:t>
            </a:r>
            <a:r>
              <a:rPr sz="1200" b="0" i="0" u="none">
                <a:solidFill>
                  <a:srgbClr val="667085"/>
                </a:solidFill>
                <a:latin typeface="Courier New"/>
              </a:rPr>
              <a:t>// zamiana miejscami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54100" y="3788172"/>
            <a:ext cx="519430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console.log(x, y);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054100" y="4009132"/>
            <a:ext cx="519430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054100" y="4230092"/>
            <a:ext cx="519430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7C3AED"/>
                </a:solidFill>
                <a:latin typeface="Courier New"/>
              </a:rPr>
              <a:t>function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opis({ imie, klasa = 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'?'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}) {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054100" y="4451052"/>
            <a:ext cx="519430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200" b="1" i="0" u="none">
                <a:solidFill>
                  <a:srgbClr val="7C3AED"/>
                </a:solidFill>
                <a:latin typeface="Courier New"/>
              </a:rPr>
              <a:t>return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`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${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imie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}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 (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${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klasa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}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)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`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054100" y="4672012"/>
            <a:ext cx="519430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}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054100" y="4892973"/>
            <a:ext cx="519430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console.log(opis({ imie: 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'Ewa'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}));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6711950" y="1653480"/>
            <a:ext cx="470535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Konsola (Node.js 22)</a:t>
            </a:r>
          </a:p>
        </p:txBody>
      </p:sp>
      <p:sp>
        <p:nvSpPr>
          <p:cNvPr id="22" name="Rounded Rectangle 21"/>
          <p:cNvSpPr/>
          <p:nvPr/>
        </p:nvSpPr>
        <p:spPr>
          <a:xfrm>
            <a:off x="6711950" y="1894780"/>
            <a:ext cx="4667250" cy="980380"/>
          </a:xfrm>
          <a:prstGeom prst="roundRect">
            <a:avLst>
              <a:gd name="adj" fmla="val 777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3" name="Rectangle 22"/>
          <p:cNvSpPr/>
          <p:nvPr/>
        </p:nvSpPr>
        <p:spPr>
          <a:xfrm>
            <a:off x="6711950" y="1894780"/>
            <a:ext cx="50800" cy="980380"/>
          </a:xfrm>
          <a:prstGeom prst="rect">
            <a:avLst/>
          </a:prstGeom>
          <a:solidFill>
            <a:srgbClr val="5A6475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4" name="TextBox 23"/>
          <p:cNvSpPr txBox="1"/>
          <p:nvPr/>
        </p:nvSpPr>
        <p:spPr>
          <a:xfrm>
            <a:off x="6965950" y="2053530"/>
            <a:ext cx="424180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Ala 2TI 5 [ 4, 6 ]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965950" y="2274491"/>
            <a:ext cx="424180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2 1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6965950" y="2495451"/>
            <a:ext cx="424180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Ewa (?)</a:t>
            </a:r>
          </a:p>
        </p:txBody>
      </p:sp>
      <p:graphicFrame>
        <p:nvGraphicFramePr>
          <p:cNvPr id="27" name="Table 26"/>
          <p:cNvGraphicFramePr>
            <a:graphicFrameLocks noGrp="1"/>
          </p:cNvGraphicFramePr>
          <p:nvPr/>
        </p:nvGraphicFramePr>
        <p:xfrm>
          <a:off x="6711950" y="3027561"/>
          <a:ext cx="4667250" cy="1343819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1400175"/>
                <a:gridCol w="3267075"/>
              </a:tblGrid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Skąd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7C3AED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Jak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7C3AED"/>
                      </a:solidFill>
                    </a:lnB>
                    <a:noFill/>
                  </a:tcPr>
                </a:tc>
              </a:tr>
              <a:tr h="293886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z obiektu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po </a:t>
                      </a:r>
                      <a:r>
                        <a:rPr sz="1200" b="1" i="0" u="none">
                          <a:solidFill>
                            <a:srgbClr val="38445A"/>
                          </a:solidFill>
                          <a:latin typeface="Arial"/>
                        </a:rPr>
                        <a:t>nazwach</a:t>
                      </a: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: </a:t>
                      </a:r>
                      <a:r>
                        <a:rPr sz="1200" b="1" i="0" u="none">
                          <a:solidFill>
                            <a:srgbClr val="38445A"/>
                          </a:solidFill>
                          <a:latin typeface="Arial"/>
                        </a:rPr>
                        <a:t>const { imie } = uczen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z tablicy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po </a:t>
                      </a:r>
                      <a:r>
                        <a:rPr sz="1200" b="1" i="0" u="none">
                          <a:solidFill>
                            <a:srgbClr val="38445A"/>
                          </a:solidFill>
                          <a:latin typeface="Arial"/>
                        </a:rPr>
                        <a:t>pozycjach</a:t>
                      </a: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: </a:t>
                      </a:r>
                      <a:r>
                        <a:rPr sz="1200" b="1" i="0" u="none">
                          <a:solidFill>
                            <a:srgbClr val="38445A"/>
                          </a:solidFill>
                          <a:latin typeface="Arial"/>
                        </a:rPr>
                        <a:t>const [a, b] = lista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4685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w parametrach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funkcja wyciąga pola od razu — typowe w React (props)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28" name="TextBox 27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2 · Lekcja 1 · Nowoczesny JavaScript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7C3AED"/>
                </a:solidFill>
                <a:latin typeface="Arial"/>
              </a:rPr>
              <a:t>TRZY KROPKI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Spread, rest i parametry domyślne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5638800" cy="3606502"/>
          </a:xfrm>
          <a:prstGeom prst="roundRect">
            <a:avLst>
              <a:gd name="adj" fmla="val 211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3606502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54100" y="1799530"/>
            <a:ext cx="5238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7C3AED"/>
                </a:solidFill>
                <a:latin typeface="Courier New"/>
              </a:rPr>
              <a:t>const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a = [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1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2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], b = [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3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4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];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54100" y="2020491"/>
            <a:ext cx="5238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7C3AED"/>
                </a:solidFill>
                <a:latin typeface="Courier New"/>
              </a:rPr>
              <a:t>const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razem = [...a, ...b,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5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];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54100" y="2241451"/>
            <a:ext cx="5238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console.log(razem,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Math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.max(...razem));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54100" y="2462411"/>
            <a:ext cx="5238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54100" y="2683371"/>
            <a:ext cx="5238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7C3AED"/>
                </a:solidFill>
                <a:latin typeface="Courier New"/>
              </a:rPr>
              <a:t>const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opcje = { motyw: 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'jasny'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 jezyk: 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'pl'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};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54100" y="2904331"/>
            <a:ext cx="5238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console.log({ ...opcje, motyw: 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'ciemny'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});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54100" y="3125291"/>
            <a:ext cx="5238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54100" y="3346252"/>
            <a:ext cx="5238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7C3AED"/>
                </a:solidFill>
                <a:latin typeface="Courier New"/>
              </a:rPr>
              <a:t>function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srednia(...liczby) {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4100" y="3567212"/>
            <a:ext cx="5238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200" b="1" i="0" u="none">
                <a:solidFill>
                  <a:srgbClr val="7C3AED"/>
                </a:solidFill>
                <a:latin typeface="Courier New"/>
              </a:rPr>
              <a:t>const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s = liczby.reduce((x, y) =&gt; x + y,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0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54100" y="3788172"/>
            <a:ext cx="5238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200" b="1" i="0" u="none">
                <a:solidFill>
                  <a:srgbClr val="7C3AED"/>
                </a:solidFill>
                <a:latin typeface="Courier New"/>
              </a:rPr>
              <a:t>return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s / liczby.length;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054100" y="4009132"/>
            <a:ext cx="5238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}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054100" y="4230092"/>
            <a:ext cx="5238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console.log(srednia(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4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5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6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));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054100" y="4451052"/>
            <a:ext cx="5238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054100" y="4672012"/>
            <a:ext cx="5238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7C3AED"/>
                </a:solidFill>
                <a:latin typeface="Courier New"/>
              </a:rPr>
              <a:t>const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cena = (netto, vat =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0.23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 =&gt; netto * (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1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+ vat);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054100" y="4892973"/>
            <a:ext cx="5238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console.log(cena(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100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), cena(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100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0.08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));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6756400" y="1653480"/>
            <a:ext cx="46609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Konsola (Node.js 22)</a:t>
            </a:r>
          </a:p>
        </p:txBody>
      </p:sp>
      <p:sp>
        <p:nvSpPr>
          <p:cNvPr id="22" name="Rounded Rectangle 21"/>
          <p:cNvSpPr/>
          <p:nvPr/>
        </p:nvSpPr>
        <p:spPr>
          <a:xfrm>
            <a:off x="6756400" y="1894780"/>
            <a:ext cx="4622800" cy="1201341"/>
          </a:xfrm>
          <a:prstGeom prst="roundRect">
            <a:avLst>
              <a:gd name="adj" fmla="val 634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3" name="Rectangle 22"/>
          <p:cNvSpPr/>
          <p:nvPr/>
        </p:nvSpPr>
        <p:spPr>
          <a:xfrm>
            <a:off x="6756400" y="1894780"/>
            <a:ext cx="50800" cy="1201341"/>
          </a:xfrm>
          <a:prstGeom prst="rect">
            <a:avLst/>
          </a:prstGeom>
          <a:solidFill>
            <a:srgbClr val="5A6475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4" name="TextBox 23"/>
          <p:cNvSpPr txBox="1"/>
          <p:nvPr/>
        </p:nvSpPr>
        <p:spPr>
          <a:xfrm>
            <a:off x="7010400" y="2053530"/>
            <a:ext cx="4197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[ 1, 2, 3, 4, 5 ] 5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7010400" y="2274491"/>
            <a:ext cx="4197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{ motyw: 'ciemny', jezyk: 'pl' }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7010400" y="2495451"/>
            <a:ext cx="4197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5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7010400" y="2716411"/>
            <a:ext cx="4197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123 108</a:t>
            </a:r>
          </a:p>
        </p:txBody>
      </p:sp>
      <p:graphicFrame>
        <p:nvGraphicFramePr>
          <p:cNvPr id="28" name="Table 27"/>
          <p:cNvGraphicFramePr>
            <a:graphicFrameLocks noGrp="1"/>
          </p:cNvGraphicFramePr>
          <p:nvPr/>
        </p:nvGraphicFramePr>
        <p:xfrm>
          <a:off x="6756400" y="3248521"/>
          <a:ext cx="4622800" cy="181233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1849041"/>
                <a:gridCol w="2773759"/>
              </a:tblGrid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Zapis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7C3AED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Znaczenie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7C3AED"/>
                      </a:solidFill>
                    </a:lnB>
                    <a:noFill/>
                  </a:tcPr>
                </a:tc>
              </a:tr>
              <a:tr h="471686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38445A"/>
                          </a:solidFill>
                          <a:latin typeface="Arial"/>
                        </a:rPr>
                        <a:t>[...a]</a:t>
                      </a: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, </a:t>
                      </a:r>
                      <a:r>
                        <a:rPr sz="1200" b="1" i="0" u="none">
                          <a:solidFill>
                            <a:srgbClr val="38445A"/>
                          </a:solidFill>
                          <a:latin typeface="Arial"/>
                        </a:rPr>
                        <a:t>{...o}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38445A"/>
                          </a:solidFill>
                          <a:latin typeface="Arial"/>
                        </a:rPr>
                        <a:t>spread</a:t>
                      </a: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 — rozpakowuje elementy (kopia, łączenie)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4685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38445A"/>
                          </a:solidFill>
                          <a:latin typeface="Arial"/>
                        </a:rPr>
                        <a:t>f(...lista)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spread — tablica jako osobne argumenty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38445A"/>
                          </a:solidFill>
                          <a:latin typeface="Arial"/>
                        </a:rPr>
                        <a:t>function f(...x)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38445A"/>
                          </a:solidFill>
                          <a:latin typeface="Arial"/>
                        </a:rPr>
                        <a:t>rest</a:t>
                      </a: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 — zbiera argumenty do tablicy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38445A"/>
                          </a:solidFill>
                          <a:latin typeface="Arial"/>
                        </a:rPr>
                        <a:t>vat = 0.23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wartość domyślna parametru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29" name="TextBox 28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2 · Lekcja 1 · Nowoczesny JavaScript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7C3AED"/>
                </a:solidFill>
                <a:latin typeface="Arial"/>
              </a:rPr>
              <a:t>MODUŁY ES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import i export — kod w wielu plikach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653480"/>
            <a:ext cx="51689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Plik z eksportami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812800" y="1894780"/>
            <a:ext cx="5130800" cy="2501702"/>
          </a:xfrm>
          <a:prstGeom prst="roundRect">
            <a:avLst>
              <a:gd name="adj" fmla="val 3045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Rectangle 5"/>
          <p:cNvSpPr/>
          <p:nvPr/>
        </p:nvSpPr>
        <p:spPr>
          <a:xfrm>
            <a:off x="812800" y="1894780"/>
            <a:ext cx="50800" cy="2501702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1054100" y="2040830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667085"/>
                </a:solidFill>
                <a:latin typeface="Courier New"/>
              </a:rPr>
              <a:t>// js/oceny.js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54100" y="2261791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7C3AED"/>
                </a:solidFill>
                <a:latin typeface="Courier New"/>
              </a:rPr>
              <a:t>export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1" i="0" u="none">
                <a:solidFill>
                  <a:srgbClr val="7C3AED"/>
                </a:solidFill>
                <a:latin typeface="Courier New"/>
              </a:rPr>
              <a:t>const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MAX =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6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54100" y="2482751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7C3AED"/>
                </a:solidFill>
                <a:latin typeface="Courier New"/>
              </a:rPr>
              <a:t>export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1" i="0" u="none">
                <a:solidFill>
                  <a:srgbClr val="7C3AED"/>
                </a:solidFill>
                <a:latin typeface="Courier New"/>
              </a:rPr>
              <a:t>function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srednia(lista) {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54100" y="2703711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200" b="1" i="0" u="none">
                <a:solidFill>
                  <a:srgbClr val="7C3AED"/>
                </a:solidFill>
                <a:latin typeface="Courier New"/>
              </a:rPr>
              <a:t>return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lista.reduce((a, b) =&gt; a + b,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0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54100" y="2924671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       / lista.length;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54100" y="3145631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}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54100" y="3366591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7C3AED"/>
                </a:solidFill>
                <a:latin typeface="Courier New"/>
              </a:rPr>
              <a:t>export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1" i="0" u="none">
                <a:solidFill>
                  <a:srgbClr val="7C3AED"/>
                </a:solidFill>
                <a:latin typeface="Courier New"/>
              </a:rPr>
              <a:t>default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1" i="0" u="none">
                <a:solidFill>
                  <a:srgbClr val="7C3AED"/>
                </a:solidFill>
                <a:latin typeface="Courier New"/>
              </a:rPr>
              <a:t>function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ocenaSlownie(n) {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4100" y="3587552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200" b="1" i="0" u="none">
                <a:solidFill>
                  <a:srgbClr val="7C3AED"/>
                </a:solidFill>
                <a:latin typeface="Courier New"/>
              </a:rPr>
              <a:t>return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[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'ndst'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'dop'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'dst'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54100" y="3808512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        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'db'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'bdb'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'cel'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][n];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054100" y="4029472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}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248400" y="1653480"/>
            <a:ext cx="51689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Plik, który importuje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6248400" y="1894780"/>
            <a:ext cx="5130800" cy="1617861"/>
          </a:xfrm>
          <a:prstGeom prst="roundRect">
            <a:avLst>
              <a:gd name="adj" fmla="val 4709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9" name="Rectangle 18"/>
          <p:cNvSpPr/>
          <p:nvPr/>
        </p:nvSpPr>
        <p:spPr>
          <a:xfrm>
            <a:off x="6248400" y="1894780"/>
            <a:ext cx="50800" cy="1617861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0" name="TextBox 19"/>
          <p:cNvSpPr txBox="1"/>
          <p:nvPr/>
        </p:nvSpPr>
        <p:spPr>
          <a:xfrm>
            <a:off x="6489700" y="2040830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667085"/>
                </a:solidFill>
                <a:latin typeface="Courier New"/>
              </a:rPr>
              <a:t>// js/main.js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6489700" y="2261791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7C3AED"/>
                </a:solidFill>
                <a:latin typeface="Courier New"/>
              </a:rPr>
              <a:t>import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ocenaSlownie, { srednia, MAX }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6489700" y="2482751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200" b="1" i="0" u="none">
                <a:solidFill>
                  <a:srgbClr val="7C3AED"/>
                </a:solidFill>
                <a:latin typeface="Courier New"/>
              </a:rPr>
              <a:t>from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'./oceny.js'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6489700" y="2703711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6489700" y="2924671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console.log(srednia([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5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4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]), MAX);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489700" y="3145631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console.log(ocenaSlownie(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5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));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6248400" y="3665041"/>
            <a:ext cx="51689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W HTML</a:t>
            </a:r>
          </a:p>
        </p:txBody>
      </p:sp>
      <p:sp>
        <p:nvSpPr>
          <p:cNvPr id="27" name="Rounded Rectangle 26"/>
          <p:cNvSpPr/>
          <p:nvPr/>
        </p:nvSpPr>
        <p:spPr>
          <a:xfrm>
            <a:off x="6248400" y="3906341"/>
            <a:ext cx="5130800" cy="734020"/>
          </a:xfrm>
          <a:prstGeom prst="roundRect">
            <a:avLst>
              <a:gd name="adj" fmla="val 10381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8" name="Rectangle 27"/>
          <p:cNvSpPr/>
          <p:nvPr/>
        </p:nvSpPr>
        <p:spPr>
          <a:xfrm>
            <a:off x="6248400" y="3906341"/>
            <a:ext cx="50800" cy="734020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9" name="TextBox 28"/>
          <p:cNvSpPr txBox="1"/>
          <p:nvPr/>
        </p:nvSpPr>
        <p:spPr>
          <a:xfrm>
            <a:off x="6489700" y="4052391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&lt;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script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type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"module"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6489700" y="4273352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      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src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"js/main.js"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&gt;&lt;/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script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1041400" y="4894362"/>
            <a:ext cx="10375900" cy="554831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 marL="181610" indent="-181610">
              <a:lnSpc>
                <a:spcPts val="1885"/>
              </a:lnSpc>
              <a:buClr>
                <a:srgbClr val="38445A"/>
              </a:buClr>
              <a:buFont typeface="Arial"/>
              <a:buChar char="•"/>
            </a:pPr>
            <a:r>
              <a:rPr sz="1300" b="1" i="0" u="none">
                <a:solidFill>
                  <a:srgbClr val="38445A"/>
                </a:solidFill>
                <a:latin typeface="Arial"/>
              </a:rPr>
              <a:t>export</a:t>
            </a:r>
            <a:r>
              <a:rPr sz="1300" b="0" i="0" u="none">
                <a:solidFill>
                  <a:srgbClr val="38445A"/>
                </a:solidFill>
                <a:latin typeface="Arial"/>
              </a:rPr>
              <a:t> nazwany — import w klamrach, ta sama nazwa; </a:t>
            </a:r>
            <a:r>
              <a:rPr sz="1300" b="1" i="0" u="none">
                <a:solidFill>
                  <a:srgbClr val="38445A"/>
                </a:solidFill>
                <a:latin typeface="Arial"/>
              </a:rPr>
              <a:t>export default</a:t>
            </a:r>
            <a:r>
              <a:rPr sz="1300" b="0" i="0" u="none">
                <a:solidFill>
                  <a:srgbClr val="38445A"/>
                </a:solidFill>
                <a:latin typeface="Arial"/>
              </a:rPr>
              <a:t> — jeden na plik, dowolna nazwa przy imporcie</a:t>
            </a:r>
          </a:p>
          <a:p>
            <a:pPr algn="l" marL="181610" indent="-181610">
              <a:lnSpc>
                <a:spcPts val="1885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300" b="1" i="0" u="none">
                <a:solidFill>
                  <a:srgbClr val="38445A"/>
                </a:solidFill>
                <a:latin typeface="Arial"/>
              </a:rPr>
              <a:t>type="module"</a:t>
            </a:r>
            <a:r>
              <a:rPr sz="1300" b="0" i="0" u="none">
                <a:solidFill>
                  <a:srgbClr val="38445A"/>
                </a:solidFill>
                <a:latin typeface="Arial"/>
              </a:rPr>
              <a:t>: własny zasięg pliku, tryb ścisły, wykonanie po wczytaniu strony (jak </a:t>
            </a:r>
            <a:r>
              <a:rPr sz="1300" b="1" i="0" u="none">
                <a:solidFill>
                  <a:srgbClr val="38445A"/>
                </a:solidFill>
                <a:latin typeface="Arial"/>
              </a:rPr>
              <a:t>defer</a:t>
            </a:r>
            <a:r>
              <a:rPr sz="1300" b="0" i="0" u="none">
                <a:solidFill>
                  <a:srgbClr val="38445A"/>
                </a:solidFill>
                <a:latin typeface="Arial"/>
              </a:rPr>
              <a:t>); ścieżka musi zaczynać się od </a:t>
            </a:r>
            <a:r>
              <a:rPr sz="1300" b="1" i="0" u="none">
                <a:solidFill>
                  <a:srgbClr val="38445A"/>
                </a:solidFill>
                <a:latin typeface="Arial"/>
              </a:rPr>
              <a:t>./</a:t>
            </a:r>
            <a:r>
              <a:rPr sz="1300" b="0" i="0" u="none">
                <a:solidFill>
                  <a:srgbClr val="38445A"/>
                </a:solidFill>
                <a:latin typeface="Arial"/>
              </a:rPr>
              <a:t> lub </a:t>
            </a:r>
            <a:r>
              <a:rPr sz="1300" b="1" i="0" u="none">
                <a:solidFill>
                  <a:srgbClr val="38445A"/>
                </a:solidFill>
                <a:latin typeface="Arial"/>
              </a:rPr>
              <a:t>/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2 · Lekcja 1 · Nowoczesny JavaScript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7C3AED"/>
                </a:solidFill>
                <a:latin typeface="Arial"/>
              </a:rPr>
              <a:t>OBIEKTY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Klasy w JavaScript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6291858" cy="4048423"/>
          </a:xfrm>
          <a:prstGeom prst="roundRect">
            <a:avLst>
              <a:gd name="adj" fmla="val 188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4048423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54100" y="1799530"/>
            <a:ext cx="5891808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&lt;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ul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id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"lista"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&gt;&lt;/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ul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 &lt;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script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54100" y="2020491"/>
            <a:ext cx="5891808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7C3AED"/>
                </a:solidFill>
                <a:latin typeface="Courier New"/>
              </a:rPr>
              <a:t>class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Produkt {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54100" y="2241451"/>
            <a:ext cx="5891808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#rabat =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0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;                 </a:t>
            </a:r>
            <a:r>
              <a:rPr sz="1200" b="0" i="0" u="none">
                <a:solidFill>
                  <a:srgbClr val="667085"/>
                </a:solidFill>
                <a:latin typeface="Courier New"/>
              </a:rPr>
              <a:t>// pole prywatne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54100" y="2462411"/>
            <a:ext cx="5891808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200" b="1" i="0" u="none">
                <a:solidFill>
                  <a:srgbClr val="7C3AED"/>
                </a:solidFill>
                <a:latin typeface="Courier New"/>
              </a:rPr>
              <a:t>constructor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(n, c) { </a:t>
            </a:r>
            <a:r>
              <a:rPr sz="1200" b="1" i="0" u="none">
                <a:solidFill>
                  <a:srgbClr val="7C3AED"/>
                </a:solidFill>
                <a:latin typeface="Courier New"/>
              </a:rPr>
              <a:t>this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.nazwa = n; </a:t>
            </a:r>
            <a:r>
              <a:rPr sz="1200" b="1" i="0" u="none">
                <a:solidFill>
                  <a:srgbClr val="7C3AED"/>
                </a:solidFill>
                <a:latin typeface="Courier New"/>
              </a:rPr>
              <a:t>this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.cena = c; }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54100" y="2683371"/>
            <a:ext cx="5891808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ustawRabat(proc) { </a:t>
            </a:r>
            <a:r>
              <a:rPr sz="1200" b="1" i="0" u="none">
                <a:solidFill>
                  <a:srgbClr val="7C3AED"/>
                </a:solidFill>
                <a:latin typeface="Courier New"/>
              </a:rPr>
              <a:t>this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.#rabat = proc; }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54100" y="2904331"/>
            <a:ext cx="5891808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get cenaKoncowa() {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54100" y="3125291"/>
            <a:ext cx="5891808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  </a:t>
            </a:r>
            <a:r>
              <a:rPr sz="1200" b="1" i="0" u="none">
                <a:solidFill>
                  <a:srgbClr val="7C3AED"/>
                </a:solidFill>
                <a:latin typeface="Courier New"/>
              </a:rPr>
              <a:t>return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1" i="0" u="none">
                <a:solidFill>
                  <a:srgbClr val="7C3AED"/>
                </a:solidFill>
                <a:latin typeface="Courier New"/>
              </a:rPr>
              <a:t>this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.cena * (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1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- </a:t>
            </a:r>
            <a:r>
              <a:rPr sz="1200" b="1" i="0" u="none">
                <a:solidFill>
                  <a:srgbClr val="7C3AED"/>
                </a:solidFill>
                <a:latin typeface="Courier New"/>
              </a:rPr>
              <a:t>this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.#rabat /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100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54100" y="3346252"/>
            <a:ext cx="5891808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}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4100" y="3567212"/>
            <a:ext cx="5891808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toString() { </a:t>
            </a:r>
            <a:r>
              <a:rPr sz="1200" b="1" i="0" u="none">
                <a:solidFill>
                  <a:srgbClr val="7C3AED"/>
                </a:solidFill>
                <a:latin typeface="Courier New"/>
              </a:rPr>
              <a:t>return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`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${</a:t>
            </a:r>
            <a:r>
              <a:rPr sz="1200" b="1" i="0" u="none">
                <a:solidFill>
                  <a:srgbClr val="7C3AED"/>
                </a:solidFill>
                <a:latin typeface="Courier New"/>
              </a:rPr>
              <a:t>this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.nazwa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}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: 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${</a:t>
            </a:r>
            <a:r>
              <a:rPr sz="1200" b="1" i="0" u="none">
                <a:solidFill>
                  <a:srgbClr val="7C3AED"/>
                </a:solidFill>
                <a:latin typeface="Courier New"/>
              </a:rPr>
              <a:t>this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.cenaKoncowa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}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 zł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`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; }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54100" y="3788172"/>
            <a:ext cx="5891808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}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054100" y="4009132"/>
            <a:ext cx="5891808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7C3AED"/>
                </a:solidFill>
                <a:latin typeface="Courier New"/>
              </a:rPr>
              <a:t>class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Ebook </a:t>
            </a:r>
            <a:r>
              <a:rPr sz="1200" b="1" i="0" u="none">
                <a:solidFill>
                  <a:srgbClr val="7C3AED"/>
                </a:solidFill>
                <a:latin typeface="Courier New"/>
              </a:rPr>
              <a:t>extends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Produkt {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054100" y="4230092"/>
            <a:ext cx="5891808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toString() { </a:t>
            </a:r>
            <a:r>
              <a:rPr sz="1200" b="1" i="0" u="none">
                <a:solidFill>
                  <a:srgbClr val="7C3AED"/>
                </a:solidFill>
                <a:latin typeface="Courier New"/>
              </a:rPr>
              <a:t>return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1" i="0" u="none">
                <a:solidFill>
                  <a:srgbClr val="7C3AED"/>
                </a:solidFill>
                <a:latin typeface="Courier New"/>
              </a:rPr>
              <a:t>super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.toString() + 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 (PDF)'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; }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054100" y="4451052"/>
            <a:ext cx="5891808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}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054100" y="4672012"/>
            <a:ext cx="5891808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7C3AED"/>
                </a:solidFill>
                <a:latin typeface="Courier New"/>
              </a:rPr>
              <a:t>const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p = </a:t>
            </a:r>
            <a:r>
              <a:rPr sz="1200" b="1" i="0" u="none">
                <a:solidFill>
                  <a:srgbClr val="7C3AED"/>
                </a:solidFill>
                <a:latin typeface="Courier New"/>
              </a:rPr>
              <a:t>new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Produkt(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'Mysz'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80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); p.ustawRabat(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25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054100" y="4892973"/>
            <a:ext cx="5891808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7C3AED"/>
                </a:solidFill>
                <a:latin typeface="Courier New"/>
              </a:rPr>
              <a:t>for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(</a:t>
            </a:r>
            <a:r>
              <a:rPr sz="1200" b="1" i="0" u="none">
                <a:solidFill>
                  <a:srgbClr val="7C3AED"/>
                </a:solidFill>
                <a:latin typeface="Courier New"/>
              </a:rPr>
              <a:t>const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x </a:t>
            </a:r>
            <a:r>
              <a:rPr sz="1200" b="1" i="0" u="none">
                <a:solidFill>
                  <a:srgbClr val="7C3AED"/>
                </a:solidFill>
                <a:latin typeface="Courier New"/>
              </a:rPr>
              <a:t>of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[p, </a:t>
            </a:r>
            <a:r>
              <a:rPr sz="1200" b="1" i="0" u="none">
                <a:solidFill>
                  <a:srgbClr val="7C3AED"/>
                </a:solidFill>
                <a:latin typeface="Courier New"/>
              </a:rPr>
              <a:t>new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Ebook(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'Kurs JS'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49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)])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054100" y="5113933"/>
            <a:ext cx="5891808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lista.innerHTML += 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`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&lt;li&gt;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${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x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}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&lt;/li&gt;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`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1054100" y="5334893"/>
            <a:ext cx="5891808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&lt;/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script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7409458" y="1653480"/>
            <a:ext cx="39878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Wynik w przeglądarce</a:t>
            </a:r>
          </a:p>
        </p:txBody>
      </p:sp>
      <p:sp>
        <p:nvSpPr>
          <p:cNvPr id="24" name="Rounded Rectangle 23"/>
          <p:cNvSpPr/>
          <p:nvPr/>
        </p:nvSpPr>
        <p:spPr>
          <a:xfrm>
            <a:off x="7409458" y="1894780"/>
            <a:ext cx="3949700" cy="1295400"/>
          </a:xfrm>
          <a:prstGeom prst="roundRect">
            <a:avLst>
              <a:gd name="adj" fmla="val 5882"/>
            </a:avLst>
          </a:prstGeom>
          <a:noFill/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5" name="Rounded Rectangle 24"/>
          <p:cNvSpPr/>
          <p:nvPr/>
        </p:nvSpPr>
        <p:spPr>
          <a:xfrm>
            <a:off x="7415808" y="1901130"/>
            <a:ext cx="3937000" cy="330200"/>
          </a:xfrm>
          <a:prstGeom prst="roundRect">
            <a:avLst>
              <a:gd name="adj" fmla="val 23076"/>
            </a:avLst>
          </a:prstGeom>
          <a:solidFill>
            <a:srgbClr val="E5E9F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6" name="Rounded Rectangle 25"/>
          <p:cNvSpPr/>
          <p:nvPr/>
        </p:nvSpPr>
        <p:spPr>
          <a:xfrm>
            <a:off x="7517408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87171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7" name="Rounded Rectangle 26"/>
          <p:cNvSpPr/>
          <p:nvPr/>
        </p:nvSpPr>
        <p:spPr>
          <a:xfrm>
            <a:off x="7669808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BBF24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8" name="Rounded Rectangle 27"/>
          <p:cNvSpPr/>
          <p:nvPr/>
        </p:nvSpPr>
        <p:spPr>
          <a:xfrm>
            <a:off x="7822208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34D399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9" name="Rounded Rectangle 28"/>
          <p:cNvSpPr/>
          <p:nvPr/>
        </p:nvSpPr>
        <p:spPr>
          <a:xfrm>
            <a:off x="8025408" y="1964630"/>
            <a:ext cx="3225800" cy="203200"/>
          </a:xfrm>
          <a:prstGeom prst="roundRect">
            <a:avLst>
              <a:gd name="adj" fmla="val 25000"/>
            </a:avLst>
          </a:prstGeom>
          <a:solidFill>
            <a:srgbClr val="FFFFFF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30" name="TextBox 29"/>
          <p:cNvSpPr txBox="1"/>
          <p:nvPr/>
        </p:nvSpPr>
        <p:spPr>
          <a:xfrm>
            <a:off x="8114308" y="1977330"/>
            <a:ext cx="30861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localhost/klasy.html</a:t>
            </a:r>
          </a:p>
        </p:txBody>
      </p:sp>
      <p:pic>
        <p:nvPicPr>
          <p:cNvPr id="31" name="Picture 30" descr="imag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15808" y="2231330"/>
            <a:ext cx="3937000" cy="952500"/>
          </a:xfrm>
          <a:prstGeom prst="rect">
            <a:avLst/>
          </a:prstGeom>
        </p:spPr>
      </p:pic>
      <p:sp>
        <p:nvSpPr>
          <p:cNvPr id="32" name="TextBox 31"/>
          <p:cNvSpPr txBox="1"/>
          <p:nvPr/>
        </p:nvSpPr>
        <p:spPr>
          <a:xfrm>
            <a:off x="7638058" y="3342580"/>
            <a:ext cx="3779242" cy="1425178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 marL="181610" indent="-181610">
              <a:lnSpc>
                <a:spcPts val="1885"/>
              </a:lnSpc>
              <a:buClr>
                <a:srgbClr val="38445A"/>
              </a:buClr>
              <a:buFont typeface="Arial"/>
              <a:buChar char="•"/>
            </a:pPr>
            <a:r>
              <a:rPr sz="1300" b="1" i="0" u="none">
                <a:solidFill>
                  <a:srgbClr val="38445A"/>
                </a:solidFill>
                <a:latin typeface="Arial"/>
              </a:rPr>
              <a:t>constructor</a:t>
            </a:r>
            <a:r>
              <a:rPr sz="1300" b="0" i="0" u="none">
                <a:solidFill>
                  <a:srgbClr val="38445A"/>
                </a:solidFill>
                <a:latin typeface="Arial"/>
              </a:rPr>
              <a:t> — wywoływany przez </a:t>
            </a:r>
            <a:r>
              <a:rPr sz="1300" b="1" i="0" u="none">
                <a:solidFill>
                  <a:srgbClr val="38445A"/>
                </a:solidFill>
                <a:latin typeface="Arial"/>
              </a:rPr>
              <a:t>new</a:t>
            </a:r>
          </a:p>
          <a:p>
            <a:pPr algn="l" marL="181610" indent="-181610">
              <a:lnSpc>
                <a:spcPts val="1885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300" b="1" i="0" u="none">
                <a:solidFill>
                  <a:srgbClr val="38445A"/>
                </a:solidFill>
                <a:latin typeface="Arial"/>
              </a:rPr>
              <a:t>#pole</a:t>
            </a:r>
            <a:r>
              <a:rPr sz="1300" b="0" i="0" u="none">
                <a:solidFill>
                  <a:srgbClr val="38445A"/>
                </a:solidFill>
                <a:latin typeface="Arial"/>
              </a:rPr>
              <a:t> — prywatne, niedostępne z zewnątrz</a:t>
            </a:r>
          </a:p>
          <a:p>
            <a:pPr algn="l" marL="181610" indent="-181610">
              <a:lnSpc>
                <a:spcPts val="1885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300" b="1" i="0" u="none">
                <a:solidFill>
                  <a:srgbClr val="38445A"/>
                </a:solidFill>
                <a:latin typeface="Arial"/>
              </a:rPr>
              <a:t>get</a:t>
            </a:r>
            <a:r>
              <a:rPr sz="1300" b="0" i="0" u="none">
                <a:solidFill>
                  <a:srgbClr val="38445A"/>
                </a:solidFill>
                <a:latin typeface="Arial"/>
              </a:rPr>
              <a:t> — właściwość liczona przy odczycie (bez nawiasów)</a:t>
            </a:r>
          </a:p>
          <a:p>
            <a:pPr algn="l" marL="181610" indent="-181610">
              <a:lnSpc>
                <a:spcPts val="1885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300" b="1" i="0" u="none">
                <a:solidFill>
                  <a:srgbClr val="38445A"/>
                </a:solidFill>
                <a:latin typeface="Arial"/>
              </a:rPr>
              <a:t>extends</a:t>
            </a:r>
            <a:r>
              <a:rPr sz="1300" b="0" i="0" u="none">
                <a:solidFill>
                  <a:srgbClr val="38445A"/>
                </a:solidFill>
                <a:latin typeface="Arial"/>
              </a:rPr>
              <a:t> i </a:t>
            </a:r>
            <a:r>
              <a:rPr sz="1300" b="1" i="0" u="none">
                <a:solidFill>
                  <a:srgbClr val="38445A"/>
                </a:solidFill>
                <a:latin typeface="Arial"/>
              </a:rPr>
              <a:t>super</a:t>
            </a:r>
            <a:r>
              <a:rPr sz="1300" b="0" i="0" u="none">
                <a:solidFill>
                  <a:srgbClr val="38445A"/>
                </a:solidFill>
                <a:latin typeface="Arial"/>
              </a:rPr>
              <a:t> — dziedziczenie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2 · Lekcja 1 · Nowoczesny JavaScript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7C3AED"/>
                </a:solidFill>
                <a:latin typeface="Arial"/>
              </a:rPr>
              <a:t>BRAKUJĄCE DANE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Operatory ?. i ??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5130800" cy="3827462"/>
          </a:xfrm>
          <a:prstGeom prst="roundRect">
            <a:avLst>
              <a:gd name="adj" fmla="val 1990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3827462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54100" y="1799530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7C3AED"/>
                </a:solidFill>
                <a:latin typeface="Courier New"/>
              </a:rPr>
              <a:t>const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user = {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54100" y="2020491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imie: 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'Jan'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54100" y="2241451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adres: </a:t>
            </a:r>
            <a:r>
              <a:rPr sz="1200" b="1" i="0" u="none">
                <a:solidFill>
                  <a:srgbClr val="7C3AED"/>
                </a:solidFill>
                <a:latin typeface="Courier New"/>
              </a:rPr>
              <a:t>null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54100" y="2462411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ustawienia: { glosnosc: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0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}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54100" y="2683371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};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54100" y="2904331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54100" y="3125291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console.log(user.adres?.miasto);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54100" y="3346252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console.log(user.adres?.miasto ?? 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'brak miasta'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4100" y="3567212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console.log(user.zapisz?.());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54100" y="3788172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054100" y="4009132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console.log(user.ustawienia.glosnosc ||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50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054100" y="4230092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console.log(user.ustawienia.glosnosc ??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50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054100" y="4451052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054100" y="4672012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7C3AED"/>
                </a:solidFill>
                <a:latin typeface="Courier New"/>
              </a:rPr>
              <a:t>let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limit;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054100" y="4892973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limit ??=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10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054100" y="5113933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console.log(limit);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6248400" y="1653480"/>
            <a:ext cx="51689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Konsola (Node.js 22)</a:t>
            </a:r>
          </a:p>
        </p:txBody>
      </p:sp>
      <p:sp>
        <p:nvSpPr>
          <p:cNvPr id="23" name="Rounded Rectangle 22"/>
          <p:cNvSpPr/>
          <p:nvPr/>
        </p:nvSpPr>
        <p:spPr>
          <a:xfrm>
            <a:off x="6248400" y="1894780"/>
            <a:ext cx="5130800" cy="1643261"/>
          </a:xfrm>
          <a:prstGeom prst="roundRect">
            <a:avLst>
              <a:gd name="adj" fmla="val 4637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4" name="Rectangle 23"/>
          <p:cNvSpPr/>
          <p:nvPr/>
        </p:nvSpPr>
        <p:spPr>
          <a:xfrm>
            <a:off x="6248400" y="1894780"/>
            <a:ext cx="50800" cy="1643261"/>
          </a:xfrm>
          <a:prstGeom prst="rect">
            <a:avLst/>
          </a:prstGeom>
          <a:solidFill>
            <a:srgbClr val="5A6475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5" name="TextBox 24"/>
          <p:cNvSpPr txBox="1"/>
          <p:nvPr/>
        </p:nvSpPr>
        <p:spPr>
          <a:xfrm>
            <a:off x="6502400" y="2053530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undefined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6502400" y="2274491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brak miasta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6502400" y="2495451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undefined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6502400" y="2716411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50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6502400" y="2937371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0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6502400" y="3158331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10</a:t>
            </a:r>
          </a:p>
        </p:txBody>
      </p:sp>
      <p:sp>
        <p:nvSpPr>
          <p:cNvPr id="31" name="Rounded Rectangle 30"/>
          <p:cNvSpPr/>
          <p:nvPr/>
        </p:nvSpPr>
        <p:spPr>
          <a:xfrm>
            <a:off x="6248400" y="3690441"/>
            <a:ext cx="5130800" cy="1102221"/>
          </a:xfrm>
          <a:prstGeom prst="roundRect">
            <a:avLst>
              <a:gd name="adj" fmla="val 9217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32" name="TextBox 31"/>
          <p:cNvSpPr txBox="1"/>
          <p:nvPr/>
        </p:nvSpPr>
        <p:spPr>
          <a:xfrm>
            <a:off x="6457950" y="3874591"/>
            <a:ext cx="4749800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?. — opcjonalny łańcuch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6457950" y="4181872"/>
            <a:ext cx="4749800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gdy po lewej jest </a:t>
            </a:r>
            <a:r>
              <a:rPr sz="1200" b="1" i="0" u="none">
                <a:solidFill>
                  <a:srgbClr val="38445A"/>
                </a:solidFill>
                <a:latin typeface="Arial"/>
              </a:rPr>
              <a:t>null</a:t>
            </a:r>
            <a:r>
              <a:rPr sz="1200" b="0" i="0" u="none">
                <a:solidFill>
                  <a:srgbClr val="38445A"/>
                </a:solidFill>
                <a:latin typeface="Arial"/>
              </a:rPr>
              <a:t> lub </a:t>
            </a:r>
            <a:r>
              <a:rPr sz="1200" b="1" i="0" u="none">
                <a:solidFill>
                  <a:srgbClr val="38445A"/>
                </a:solidFill>
                <a:latin typeface="Arial"/>
              </a:rPr>
              <a:t>undefined</a:t>
            </a:r>
            <a:r>
              <a:rPr sz="1200" b="0" i="0" u="none">
                <a:solidFill>
                  <a:srgbClr val="38445A"/>
                </a:solidFill>
                <a:latin typeface="Arial"/>
              </a:rPr>
              <a:t>, zwraca </a:t>
            </a:r>
            <a:r>
              <a:rPr sz="1200" b="1" i="0" u="none">
                <a:solidFill>
                  <a:srgbClr val="38445A"/>
                </a:solidFill>
                <a:latin typeface="Arial"/>
              </a:rPr>
              <a:t>undefined</a:t>
            </a:r>
            <a:r>
              <a:rPr sz="1200" b="0" i="0" u="none">
                <a:solidFill>
                  <a:srgbClr val="38445A"/>
                </a:solidFill>
                <a:latin typeface="Arial"/>
              </a:rPr>
              <a:t> zamiast rzucać TypeError</a:t>
            </a:r>
          </a:p>
        </p:txBody>
      </p:sp>
      <p:sp>
        <p:nvSpPr>
          <p:cNvPr id="34" name="Rounded Rectangle 33"/>
          <p:cNvSpPr/>
          <p:nvPr/>
        </p:nvSpPr>
        <p:spPr>
          <a:xfrm>
            <a:off x="6248400" y="4945062"/>
            <a:ext cx="5130800" cy="888901"/>
          </a:xfrm>
          <a:prstGeom prst="roundRect">
            <a:avLst>
              <a:gd name="adj" fmla="val 11429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35" name="TextBox 34"/>
          <p:cNvSpPr txBox="1"/>
          <p:nvPr/>
        </p:nvSpPr>
        <p:spPr>
          <a:xfrm>
            <a:off x="6457950" y="5129212"/>
            <a:ext cx="4749800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?? — wartość zastępcza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6457950" y="5436493"/>
            <a:ext cx="4749800" cy="21332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używa prawej strony </a:t>
            </a:r>
            <a:r>
              <a:rPr sz="1200" b="1" i="0" u="none">
                <a:solidFill>
                  <a:srgbClr val="38445A"/>
                </a:solidFill>
                <a:latin typeface="Arial"/>
              </a:rPr>
              <a:t>tylko</a:t>
            </a:r>
            <a:r>
              <a:rPr sz="1200" b="0" i="0" u="none">
                <a:solidFill>
                  <a:srgbClr val="38445A"/>
                </a:solidFill>
                <a:latin typeface="Arial"/>
              </a:rPr>
              <a:t> dla null / undefined; </a:t>
            </a:r>
            <a:r>
              <a:rPr sz="1200" b="1" i="0" u="none">
                <a:solidFill>
                  <a:srgbClr val="38445A"/>
                </a:solidFill>
                <a:latin typeface="Arial"/>
              </a:rPr>
              <a:t>||</a:t>
            </a:r>
            <a:r>
              <a:rPr sz="1200" b="0" i="0" u="none">
                <a:solidFill>
                  <a:srgbClr val="38445A"/>
                </a:solidFill>
                <a:latin typeface="Arial"/>
              </a:rPr>
              <a:t> także dla 0, '' i false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2 · Lekcja 1 · Nowoczesny JavaScript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7C3AED"/>
                </a:solidFill>
                <a:latin typeface="Arial"/>
              </a:rPr>
              <a:t>KOLEKCJE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Set i Map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5638800" cy="2943622"/>
          </a:xfrm>
          <a:prstGeom prst="roundRect">
            <a:avLst>
              <a:gd name="adj" fmla="val 2588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2943622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54100" y="1799530"/>
            <a:ext cx="5238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7C3AED"/>
                </a:solidFill>
                <a:latin typeface="Courier New"/>
              </a:rPr>
              <a:t>const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tagi = </a:t>
            </a:r>
            <a:r>
              <a:rPr sz="1200" b="1" i="0" u="none">
                <a:solidFill>
                  <a:srgbClr val="7C3AED"/>
                </a:solidFill>
                <a:latin typeface="Courier New"/>
              </a:rPr>
              <a:t>new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Set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([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'html'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'css'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'js'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'css'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]);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54100" y="2020491"/>
            <a:ext cx="5238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tagi.add(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'php'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54100" y="2241451"/>
            <a:ext cx="5238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console.log(tagi.size, tagi.has(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'css'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));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54100" y="2462411"/>
            <a:ext cx="5238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console.log([...</a:t>
            </a:r>
            <a:r>
              <a:rPr sz="1200" b="1" i="0" u="none">
                <a:solidFill>
                  <a:srgbClr val="7C3AED"/>
                </a:solidFill>
                <a:latin typeface="Courier New"/>
              </a:rPr>
              <a:t>new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Set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([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3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1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3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2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1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])]);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54100" y="2683371"/>
            <a:ext cx="5238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54100" y="2904331"/>
            <a:ext cx="5238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7C3AED"/>
                </a:solidFill>
                <a:latin typeface="Courier New"/>
              </a:rPr>
              <a:t>const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sale = </a:t>
            </a:r>
            <a:r>
              <a:rPr sz="1200" b="1" i="0" u="none">
                <a:solidFill>
                  <a:srgbClr val="7C3AED"/>
                </a:solidFill>
                <a:latin typeface="Courier New"/>
              </a:rPr>
              <a:t>new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Map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();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54100" y="3125291"/>
            <a:ext cx="5238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sale.set(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'2TI'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104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).set(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'2TP'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'aula'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54100" y="3346252"/>
            <a:ext cx="5238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sale.set(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7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'liczba jako klucz'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4100" y="3567212"/>
            <a:ext cx="5238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console.log(sale.get(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'2TI'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), sale.size);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54100" y="3788172"/>
            <a:ext cx="5238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7C3AED"/>
                </a:solidFill>
                <a:latin typeface="Courier New"/>
              </a:rPr>
              <a:t>for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(</a:t>
            </a:r>
            <a:r>
              <a:rPr sz="1200" b="1" i="0" u="none">
                <a:solidFill>
                  <a:srgbClr val="7C3AED"/>
                </a:solidFill>
                <a:latin typeface="Courier New"/>
              </a:rPr>
              <a:t>const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[klasa, sala] </a:t>
            </a:r>
            <a:r>
              <a:rPr sz="1200" b="1" i="0" u="none">
                <a:solidFill>
                  <a:srgbClr val="7C3AED"/>
                </a:solidFill>
                <a:latin typeface="Courier New"/>
              </a:rPr>
              <a:t>of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sale) {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054100" y="4009132"/>
            <a:ext cx="5238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console.log(klasa, 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'→'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 sala);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054100" y="4230092"/>
            <a:ext cx="5238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}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6756400" y="1653480"/>
            <a:ext cx="46609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Konsola (Node.js 22)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6756400" y="1894780"/>
            <a:ext cx="4622800" cy="1643261"/>
          </a:xfrm>
          <a:prstGeom prst="roundRect">
            <a:avLst>
              <a:gd name="adj" fmla="val 4637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0" name="Rectangle 19"/>
          <p:cNvSpPr/>
          <p:nvPr/>
        </p:nvSpPr>
        <p:spPr>
          <a:xfrm>
            <a:off x="6756400" y="1894780"/>
            <a:ext cx="50800" cy="1643261"/>
          </a:xfrm>
          <a:prstGeom prst="rect">
            <a:avLst/>
          </a:prstGeom>
          <a:solidFill>
            <a:srgbClr val="5A6475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1" name="TextBox 20"/>
          <p:cNvSpPr txBox="1"/>
          <p:nvPr/>
        </p:nvSpPr>
        <p:spPr>
          <a:xfrm>
            <a:off x="7010400" y="2053530"/>
            <a:ext cx="4197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4 true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7010400" y="2274491"/>
            <a:ext cx="4197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[ 3, 1, 2 ]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7010400" y="2495451"/>
            <a:ext cx="4197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104 3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7010400" y="2716411"/>
            <a:ext cx="4197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2TI → 104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7010400" y="2937371"/>
            <a:ext cx="4197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2TP → aula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7010400" y="3158331"/>
            <a:ext cx="4197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7 → liczba jako klucz</a:t>
            </a:r>
          </a:p>
        </p:txBody>
      </p:sp>
      <p:graphicFrame>
        <p:nvGraphicFramePr>
          <p:cNvPr id="27" name="Table 26"/>
          <p:cNvGraphicFramePr>
            <a:graphicFrameLocks noGrp="1"/>
          </p:cNvGraphicFramePr>
          <p:nvPr/>
        </p:nvGraphicFramePr>
        <p:xfrm>
          <a:off x="6756400" y="3690441"/>
          <a:ext cx="4622799" cy="181233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1386780"/>
                <a:gridCol w="1617960"/>
                <a:gridCol w="1618059"/>
              </a:tblGrid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7C3AED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Set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7C3AED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Map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7C3AED"/>
                      </a:solidFill>
                    </a:lnB>
                    <a:noFill/>
                  </a:tcPr>
                </a:tc>
              </a:tr>
              <a:tr h="471686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przechowuje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unikalne wartości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pary klucz → wartość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dodanie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add(v)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set(k, v)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sprawdzenie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has(v)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has(k), get(k)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4685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zamiast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tablicy bez powtórzeń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obiektu jako słownika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28" name="TextBox 27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2 · Lekcja 1 · Nowoczesny JavaScript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7C3AED"/>
                </a:solidFill>
                <a:latin typeface="Arial"/>
              </a:rPr>
              <a:t>PODSUMOWANIE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Stary i nowy styl obok siebie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653480"/>
          <a:ext cx="10566400" cy="273050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2324596"/>
                <a:gridCol w="4226520"/>
                <a:gridCol w="4015284"/>
              </a:tblGrid>
              <a:tr h="301625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1" i="0" u="none">
                          <a:solidFill>
                            <a:srgbClr val="142033"/>
                          </a:solidFill>
                          <a:latin typeface="Arial"/>
                        </a:rPr>
                        <a:t>Zadanie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7C3AED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1" i="0" u="none">
                          <a:solidFill>
                            <a:srgbClr val="142033"/>
                          </a:solidFill>
                          <a:latin typeface="Arial"/>
                        </a:rPr>
                        <a:t>Dawniej (ES5)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7C3AED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1" i="0" u="none">
                          <a:solidFill>
                            <a:srgbClr val="142033"/>
                          </a:solidFill>
                          <a:latin typeface="Arial"/>
                        </a:rPr>
                        <a:t>Dziś (ES2015+)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7C3AED"/>
                      </a:solidFill>
                    </a:lnB>
                    <a:noFill/>
                  </a:tcPr>
                </a:tc>
              </a:tr>
              <a:tr h="311150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zmienna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var n = 1;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const n = 1;</a:t>
                      </a: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 / </a:t>
                      </a: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let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01625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tekst z danymi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'Cześć ' + imie + '!'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`Cześć ${imie}!`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01625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krótka funkcja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function (x) { return x * 2; }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x =&gt; x * 2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01625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wartość domyślna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vat = vat || 0.23;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(netto, vat = 0.23)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01625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kopia obiektu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Object.assign({}, o)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{ ...o }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01625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pole z obiektu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var imie = u.imie;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const { imie } = u;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01625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bezpieczny odczyt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u &amp;&amp; u.adres &amp;&amp; u.adres.miasto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u?.adres?.miasto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07975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podział na pliki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kolejne &lt;script&gt;, zmienne globalne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import</a:t>
                      </a: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 / </a:t>
                      </a: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export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Rounded Rectangle 4"/>
          <p:cNvSpPr/>
          <p:nvPr/>
        </p:nvSpPr>
        <p:spPr>
          <a:xfrm>
            <a:off x="812800" y="4641155"/>
            <a:ext cx="10566400" cy="982861"/>
          </a:xfrm>
          <a:prstGeom prst="roundRect">
            <a:avLst>
              <a:gd name="adj" fmla="val 7752"/>
            </a:avLst>
          </a:prstGeom>
          <a:solidFill>
            <a:srgbClr val="EEF2F7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Rectangle 5"/>
          <p:cNvSpPr/>
          <p:nvPr/>
        </p:nvSpPr>
        <p:spPr>
          <a:xfrm>
            <a:off x="812800" y="4641155"/>
            <a:ext cx="50800" cy="982861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1066800" y="4793555"/>
            <a:ext cx="101473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7C3AED"/>
                </a:solidFill>
                <a:latin typeface="Arial"/>
              </a:rPr>
              <a:t>Zapamiętaj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66800" y="5009455"/>
            <a:ext cx="10147300" cy="4621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142033"/>
                </a:solidFill>
                <a:latin typeface="Arial"/>
              </a:rPr>
              <a:t>Nowa składnia działa we wszystkich aktualnych przeglądarkach — do pisania nowoczesnego JS nie są potrzebne żadne dodatkowe narzędzia.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2 · Lekcja 1 · Nowoczesny JavaScript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7C3AED"/>
                </a:solidFill>
                <a:latin typeface="Arial"/>
              </a:rPr>
              <a:t>DO ZROBIENIA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Ćwiczenia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653480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7C3AED"/>
                </a:solidFill>
                <a:latin typeface="Arial"/>
              </a:rPr>
              <a:t>1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270000" y="1653480"/>
            <a:ext cx="9673431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Przepisz podany fragment w stylu ES5 (var, function, sklejanie tekstu) na const/let, funkcje strzałkowe i szablony tekstowe.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2029321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7C3AED"/>
                </a:solidFill>
                <a:latin typeface="Arial"/>
              </a:rPr>
              <a:t>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270000" y="2029321"/>
            <a:ext cx="8813304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Napisz funkcję </a:t>
            </a:r>
            <a:r>
              <a:rPr sz="1400" b="1" i="0" u="none">
                <a:solidFill>
                  <a:srgbClr val="142033"/>
                </a:solidFill>
                <a:latin typeface="Arial"/>
              </a:rPr>
              <a:t>statystyki(...liczby)</a:t>
            </a:r>
            <a:r>
              <a:rPr sz="1400" b="0" i="0" u="none">
                <a:solidFill>
                  <a:srgbClr val="142033"/>
                </a:solidFill>
                <a:latin typeface="Arial"/>
              </a:rPr>
              <a:t>, która zwraca obiekt </a:t>
            </a:r>
            <a:r>
              <a:rPr sz="1400" b="1" i="0" u="none">
                <a:solidFill>
                  <a:srgbClr val="142033"/>
                </a:solidFill>
                <a:latin typeface="Arial"/>
              </a:rPr>
              <a:t>{ min, max, srednia }</a:t>
            </a:r>
            <a:r>
              <a:rPr sz="1400" b="0" i="0" u="none">
                <a:solidFill>
                  <a:srgbClr val="142033"/>
                </a:solidFill>
                <a:latin typeface="Arial"/>
              </a:rPr>
              <a:t>; odbierz wynik destrukturyzacją.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12800" y="2405162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7C3AED"/>
                </a:solidFill>
                <a:latin typeface="Arial"/>
              </a:rPr>
              <a:t>3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270000" y="2405162"/>
            <a:ext cx="8788896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Z tablicy imion z powtórzeniami utwórz listę </a:t>
            </a:r>
            <a:r>
              <a:rPr sz="1400" b="1" i="0" u="none">
                <a:solidFill>
                  <a:srgbClr val="142033"/>
                </a:solidFill>
                <a:latin typeface="Arial"/>
              </a:rPr>
              <a:t>&lt;ul&gt;</a:t>
            </a:r>
            <a:r>
              <a:rPr sz="1400" b="0" i="0" u="none">
                <a:solidFill>
                  <a:srgbClr val="142033"/>
                </a:solidFill>
                <a:latin typeface="Arial"/>
              </a:rPr>
              <a:t> unikalnych imion posortowanych alfabetycznie (Set + spread).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12800" y="2781002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7C3AED"/>
                </a:solidFill>
                <a:latin typeface="Arial"/>
              </a:rPr>
              <a:t>4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270000" y="2781002"/>
            <a:ext cx="9243120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Utwórz moduł </a:t>
            </a:r>
            <a:r>
              <a:rPr sz="1400" b="1" i="0" u="none">
                <a:solidFill>
                  <a:srgbClr val="142033"/>
                </a:solidFill>
                <a:latin typeface="Arial"/>
              </a:rPr>
              <a:t>kalkulator.js</a:t>
            </a:r>
            <a:r>
              <a:rPr sz="1400" b="0" i="0" u="none">
                <a:solidFill>
                  <a:srgbClr val="142033"/>
                </a:solidFill>
                <a:latin typeface="Arial"/>
              </a:rPr>
              <a:t> z eksportami i użyj go w stronie przez </a:t>
            </a:r>
            <a:r>
              <a:rPr sz="1400" b="1" i="0" u="none">
                <a:solidFill>
                  <a:srgbClr val="142033"/>
                </a:solidFill>
                <a:latin typeface="Arial"/>
              </a:rPr>
              <a:t>&lt;script type="module"&gt;</a:t>
            </a:r>
            <a:r>
              <a:rPr sz="1400" b="0" i="0" u="none">
                <a:solidFill>
                  <a:srgbClr val="142033"/>
                </a:solidFill>
                <a:latin typeface="Arial"/>
              </a:rPr>
              <a:t> (uruchom przez serwer).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2800" y="3156843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7C3AED"/>
                </a:solidFill>
                <a:latin typeface="Arial"/>
              </a:rPr>
              <a:t>5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270000" y="3156843"/>
            <a:ext cx="9761934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Napisz klasę </a:t>
            </a:r>
            <a:r>
              <a:rPr sz="1400" b="1" i="0" u="none">
                <a:solidFill>
                  <a:srgbClr val="142033"/>
                </a:solidFill>
                <a:latin typeface="Arial"/>
              </a:rPr>
              <a:t>Konto</a:t>
            </a:r>
            <a:r>
              <a:rPr sz="1400" b="0" i="0" u="none">
                <a:solidFill>
                  <a:srgbClr val="142033"/>
                </a:solidFill>
                <a:latin typeface="Arial"/>
              </a:rPr>
              <a:t> z prywatnym saldem, metodami wplac/wyplac i getterem saldo; wypłata ponad saldo ma zgłaszać błąd.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2 · Lekcja 1 · Nowoczesny JavaScript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7C3AED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FFFFFF"/>
                </a:solidFill>
                <a:latin typeface="Arial"/>
              </a:rPr>
              <a:t>SPRAWDŹ SIĘ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FFFFFF"/>
                </a:solidFill>
                <a:latin typeface="Arial"/>
              </a:rPr>
              <a:t>Pytania na koniec lekcji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67888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1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346200" y="1710630"/>
            <a:ext cx="5543947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Czym różni się zasięg zmiennej zadeklarowanej przez let od var?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212973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346200" y="2161480"/>
            <a:ext cx="4866084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Kiedy funkcja strzałkowa zwraca wynik bez słowa return?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12800" y="258058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3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346200" y="2612330"/>
            <a:ext cx="5067102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Co oznaczają trzy kropki w [...a, ...b], a co w function f(...x)?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12800" y="303143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4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346200" y="3063180"/>
            <a:ext cx="4373364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Dlaczego wartość 0 || 50 daje 50, a 0 ?? 50 daje 0?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2800" y="348228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5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346200" y="3514030"/>
            <a:ext cx="4897834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Co trzeba dodać w HTML, żeby w pliku JS działał import?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FFFFFF"/>
                </a:solidFill>
                <a:latin typeface="Arial"/>
              </a:rPr>
              <a:t>Źródła: MDN Web Docs (JavaScript Guide, Reference), ECMAScript 2025 Language Specification (TC39)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2.01 Nowoczesny JavaScript (ES6+)</dc:title>
  <dc:subject/>
  <dc:creator>Damian Radzik</dc:creator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