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dawnych lekcji 'Wyrażenia i funkcje' (67 slajdów) oraz 'Wyrażenia i funkcje — rozwiązania'. Dawny sposób liczenia wieku YEAR(NOW()) - YEAR(data_ur) daje błąd przed urodzinami — zastąpiony TIMESTAMPDIFF. Wyrażenia warunkowe CASE/IF są w roku 2 (osobna lekcja).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LENGTH liczy bajty — w utf8mb4 polska litera zajmuje 2 bajty, stąd 7 dla 'Łódź'. Do walidacji długości tekstów zawsze CHAR_LENGTH.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SUBSTRING_INDEX(tekst, separator, n) — fragment przed n-tym separatorem; dla n ujemnego liczy od końca. Przydatny przy rozbijaniu e-maili i ścieżek.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Rata na 12 miesięcy zaokrąglona w górę do pełnych złotych. ORDER BY RAND() LIMIT 1 losuje wiersz — używała tego dawna procedura losująca uczniów do klas.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Bez lc_time_names nazwy będą po angielsku (Tuesday, February). Ustawienie dotyczy tylko bieżącej sesji.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Odwrotną operację — tekst na datę — wykonuje STR_TO_DATE('08.10.2026', '%d.%m.%Y'). Przydatne przy imporcie danych z CSV.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Zamiast stałej daty '2026-10-08' w praktyce używamy CURDATE(). Tu data jest stała, żeby wynik na slajdzie się nie zmieniał. 14 dni to ustawowy termin odstąpienia od umowy zawartej na odległość.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prezentacja liczyła wiek pracowników jako Year(Now()) - Year(data_ur) z warunkiem &gt; 40. Dla osób, które jeszcze nie miały urodzin w tym roku, wynik jest zawyżony o 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CAST(3.7 AS SIGNED) zaokrągla do 4. Pułapka dla programistów JavaScript i C#, gdzie + skleja teksty.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Julia nie ma podanego miasta — CONCAT zwraca dla niej NULL. COALESCE zwraca pierwszy argument różny od NULL i jest zgodny ze standardem SQL.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4: WHERE DAYOFWEEK(data_zamowienia) IN (1, 7) — w bazie: zamówienie 2 (sobota) i inne. Zad. 5: odejmowanie lat daje 17, TIMESTAMPDIFF — poprawne 16, bo urodziny są dopiero w listopadzie.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4: NULL. Rozwiązania: IFNULL/COALESCE albo CONCAT_WS.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Bazy danych · Rok 1 · Lekcja 12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Funkcje wbudowane: tekst, liczby, daty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CONCAT, ROUND, DATE_FORMAT, TIMESTAMPDIFF i spółka — obliczenia bez wychodzenia z SQL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FUNKCJE TEKSTOWE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Operacje na napisach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1" cy="291028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169841"/>
                <a:gridCol w="2958505"/>
                <a:gridCol w="4438055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Wynik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CONCAT(a, b, …)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sklejenie tekstów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CONCAT(imie, ' ', nazwisko)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CONCAT_WS(sep, a, b)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sklejenie z separatorem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CONCAT_WS(', ', miasto, kod)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UPPER(s), LOWER(s)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wielkie / małe litery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UPPER('kraków') → KRAKÓW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CHAR_LENGTH(s)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liczba znaków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CHAR_LENGTH('Łódź') → 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LENGTH(s)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liczba bajtów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LENGTH('Łódź') → 7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SUBSTRING(s, od, ile)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fragment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SUBSTRING('Laptop Vertex', 8, 6) → Vertex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LEFT(s, n), RIGHT(s, n)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 znaków z lewej / prawej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LEFT(nazwisko, 1) → 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TRIM(s)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usuwa spacje z brzegów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TRIM(' abc ') → abc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REPLACE(s, co, na)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zamiana fragmentu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REPLACE(nazwa, 'Laptop', 'Notebook')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12 · Funkcje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W PRAKTYCE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Inicjał, nazwisko i domena e-mail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1606352"/>
          </a:xfrm>
          <a:prstGeom prst="roundRect">
            <a:avLst>
              <a:gd name="adj" fmla="val 474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60635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CONCAT(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LEFT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(imie,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), 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'. 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, UPPER(nazwisko))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klient,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7000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     SUBSTRING_INDEX(email, 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'@'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, -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)            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domena,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2777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     CHAR_LENGTH(nazwisko)                      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dl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8554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klienci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84331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LIMIT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3513832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812800" y="3755132"/>
          <a:ext cx="10566400" cy="171569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112841"/>
                <a:gridCol w="4090293"/>
                <a:gridCol w="1363266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klient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domena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A. NOWAK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example.pl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P. KOWALSKI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example.pl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8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Z. WIŚNIEWSKA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example.pl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J. WÓJCIK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example.pl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M. KAMIŃSKA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example.pl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8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812800" y="5537498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5 wierszy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12 · Funkcje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FUNKCJE MATEMATYCZNE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Zaokrąglanie i obliczenia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0" cy="2911674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744464"/>
                <a:gridCol w="2052241"/>
                <a:gridCol w="1334095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Wynik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ROUND(x, n)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ROUND(1034.567, 2)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1034.57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CEIL(x)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CEIL(4.1)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FLOOR(x)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FLOOR(4.9)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TRUNCATE(x, n)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TRUNCATE(4.987, 1)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4.9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ABS(x)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ABS(-7)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MOD(a, b)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MOD(10, 4)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58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POW(a, b), SQRT(x)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POW(2, 10)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1024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58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RAND()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FLOOR(1 + RAND() * 6)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rzut kostką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6248400" y="1653480"/>
            <a:ext cx="5130800" cy="1643261"/>
          </a:xfrm>
          <a:prstGeom prst="roundRect">
            <a:avLst>
              <a:gd name="adj" fmla="val 46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248400" y="1653480"/>
            <a:ext cx="50800" cy="164326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5024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nazwa,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024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cena,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024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ROUND(cena *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1.23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brutto,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024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CEIL(cena /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rata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024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024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id_kategorii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6248400" y="3449141"/>
          <a:ext cx="5130799" cy="106044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05373"/>
                <a:gridCol w="1024830"/>
                <a:gridCol w="1024830"/>
                <a:gridCol w="575766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brutto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rata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14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3299.00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4057.77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275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16 Pro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5499.00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6763.77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459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Nimbus Air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4199.00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5164.77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350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248400" y="4576266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 wiersze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12 · Funkcje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DATA I CZAS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Bieżąca data i części daty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4102100" cy="2659063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33005"/>
                <a:gridCol w="1969095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Zwraca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NOW()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data i czas teraz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CURDATE()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dzisiejsza data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CURTIME()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aktualna godzina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58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YEAR(d), MONTH(d), DAY(d)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rok, miesiąc, dzień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HOUR(t), MINUTE(t)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godzina, minuta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QUARTER(d), WEEK(d)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kwartał, numer tygodnia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58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DAYNAME(d), MONTHNAME(d)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nazwa dnia, miesiąca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5219700" y="1653480"/>
            <a:ext cx="6159500" cy="1422301"/>
          </a:xfrm>
          <a:prstGeom prst="roundRect">
            <a:avLst>
              <a:gd name="adj" fmla="val 53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5219700" y="1653480"/>
            <a:ext cx="50800" cy="142230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5473700" y="1812230"/>
            <a:ext cx="5734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lc_time_names =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'pl_PL'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73700" y="2033191"/>
            <a:ext cx="5734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data_zamowienia,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73700" y="2254151"/>
            <a:ext cx="5734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DAYNAME(data_zamowienia),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73700" y="2475111"/>
            <a:ext cx="5734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MONTHNAME(data_zamowienia)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73700" y="2696071"/>
            <a:ext cx="5734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zamowienia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LIMIT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5219700" y="3228181"/>
          <a:ext cx="6159500" cy="153669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723330"/>
                <a:gridCol w="2103041"/>
                <a:gridCol w="2333129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data_zamowienia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DAYNAME(data_zamowienia)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MONTHNAME(data_zamowienia)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42465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2026-02-10 09:15:00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wtorek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luty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214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2026-02-14 18:40:00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sobota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luty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214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2026-03-03 12:05:00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wtorek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marzec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19700" y="4831556"/>
            <a:ext cx="6197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 wiersze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12 · Funkcje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FORMATOWANIE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DATE_FORMAT — data po polsku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1348581"/>
          </a:xfrm>
          <a:prstGeom prst="roundRect">
            <a:avLst>
              <a:gd name="adj" fmla="val 565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3485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id_zamowienia,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7000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     DATE_FORMAT(data_zamowienia, 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'%d.%m.%Y, godz. %H:%i'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kiedy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2777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zamowienia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8554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MONTH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(data_zamowienia) =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256062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Zamówienia z maja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812800" y="3497362"/>
          <a:ext cx="5130800" cy="862608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821458"/>
                <a:gridCol w="3309342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id_zamowienia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kiedy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06.05.2026, godz. 10:10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8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30.05.2026, godz. 21:45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812800" y="4426645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2 wiersze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6248400" y="3256062"/>
          <a:ext cx="5130800" cy="11660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52241"/>
                <a:gridCol w="307855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Kod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%d / %m / %Y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dzień / miesiąc / rok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%H:%i:%s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godzina:minuta:sekunda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%W, %M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nazwa dnia, miesiąca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12 · Funkcje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OBLICZENIA NA DATACH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Ile dni? Ile lat? Kiedy termin?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1992709"/>
          </a:xfrm>
          <a:prstGeom prst="roundRect">
            <a:avLst>
              <a:gd name="adj" fmla="val 38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992709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id_zamowienia,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DATE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(data_zamowienia)                               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data,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DATEDIFF(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'2026-10-08'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data_zamowienia)             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dni_temu,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DATE_ADD(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DATE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(data_zamowienia),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INTERVAL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14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DAY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    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zwrot_do,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LAST_DAY(data_zamowienia)                           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koniec_mies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zamowienia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48124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id_zamowienia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IN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90019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812800" y="4141490"/>
          <a:ext cx="10566399" cy="114696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457252"/>
                <a:gridCol w="2142827"/>
                <a:gridCol w="1679773"/>
                <a:gridCol w="2142827"/>
                <a:gridCol w="214372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id_zamowienia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data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dni_temu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zwrot_do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koniec_mies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2026-02-10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240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2026-02-24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2026-02-28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2026-04-18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173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2026-05-02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2026-04-30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2026-09-07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2026-09-21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2026-09-30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812800" y="5355134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 wiersze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12 · Funkcje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KLASYCZNY BŁĄD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poprawnie policzyć wiek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232025"/>
          </a:xfrm>
          <a:prstGeom prst="roundRect">
            <a:avLst>
              <a:gd name="adj" fmla="val 341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232025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źle: urodzony 2008-12-20,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dziś 2026-10-08 → 18 lat?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YEAR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'2026-10-08'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-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YEAR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'2008-12-20'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dobrze: pełne lata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48124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TIMESTAMPDIFF(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YEAR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48744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'2008-12-20'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'2026-10-08'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Porównanie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6248400" y="1894780"/>
          <a:ext cx="5130800" cy="63420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854002"/>
                <a:gridCol w="3276798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zle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dobrze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1551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18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17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6248400" y="2595662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48400" y="2925862"/>
            <a:ext cx="5130800" cy="1267222"/>
          </a:xfrm>
          <a:prstGeom prst="roundRect">
            <a:avLst>
              <a:gd name="adj" fmla="val 6013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6248400" y="2925862"/>
            <a:ext cx="50800" cy="126722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502400" y="3078262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3294162"/>
            <a:ext cx="47117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Odejmowanie lat ignoruje miesiąc i dzień. TIMESTAMPDIFF liczy pełne jednostki: YEAR, MONTH, DAY, HOUR, MINUTE.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12 · Funkcje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KONWERSJA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Zmiana typu: CAST i automatyczna konwersja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6153150" cy="1514078"/>
          </a:xfrm>
          <a:prstGeom prst="roundRect">
            <a:avLst>
              <a:gd name="adj" fmla="val 503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514078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572770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CAST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'2026-10-08'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DATE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572770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CAST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3.7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SIGNED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572770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CAST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(cena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CHAR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LIMIT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572770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572770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'5'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+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  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'abc'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+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70750" y="1653480"/>
            <a:ext cx="41465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drugiego zapytania (+ CAST 3.7)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7270750" y="1894780"/>
          <a:ext cx="4108450" cy="57824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66639"/>
                <a:gridCol w="1375073"/>
                <a:gridCol w="136673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8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7270750" y="2539702"/>
            <a:ext cx="41465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2800" y="3421559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2800" y="3421559"/>
            <a:ext cx="50800" cy="7695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66800" y="3573959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Uwaga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3789859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MySQL po cichu zamienia tekst na liczbę: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'abc' + 1 = 1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(z ostrzeżeniem). Do sklejania tekstów zawsze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CONCAT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, nigdy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+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12 · Funkcje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NULL W FUNKCJACH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Funkcja z NULL daje NULL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643261"/>
          </a:xfrm>
          <a:prstGeom prst="roundRect">
            <a:avLst>
              <a:gd name="adj" fmla="val 46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64326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imie,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CONCAT(imie,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z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miasto)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a,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CONCAT(imie,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z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IFNULL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(miasto,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'?'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b,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CONCAT_WS(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z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imie, miasto)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klienci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id_klienta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IN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6248400" y="1653480"/>
          <a:ext cx="5130800" cy="956468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670520"/>
                <a:gridCol w="1486694"/>
                <a:gridCol w="1486694"/>
                <a:gridCol w="1486892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imie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42465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Tomasz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Tomasz z Warszawa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Tomasz z Warszawa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Tomasz z Warszawa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Julia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Julia z ?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Julia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248400" y="2676624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2 wiersze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3550741"/>
            <a:ext cx="106045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IFNULL(x, zastępstwo)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COALESCE(x, y, z)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podstawiają wartość zamiast NULL. CONCAT_WS pomija wartości NULL.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12 · Funkcje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662017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Wyświetl klientów w formacie „NOWAK Anna (Kraków)”, a dla braku miasta „(brak)”.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561885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Pokaż produkty z ceną netto, VAT 23% i brutto, zaokrąglone do groszy.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473303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Ile dni minęło od rejestracji każdego klienta do 2026-10-08?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50381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Wyświetl zamówienia złożone w weekend (DAYOFWEEK zwraca 1 dla niedzieli i 7 dla soboty).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29922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Policz wiek osoby urodzonej 2009-11-15 na dzień 2026-10-08 dwiema metodami i porównaj.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12 · Funkcje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D5F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661223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LENGTH od CHAR_LENGTH dla tekstów z polskimi znakami?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374411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wyświetlić datę w formacie 08.10.2026?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686623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YEAR(dziś) − YEAR(data_urodzenia) nie zawsze daje poprawny wiek?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95776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zwraca CONCAT, jeśli jeden z argumentów jest NULL?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String, Numeric, Date and Time Functions; MariaDB KB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1.12: Funkcje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