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Stan na październik 2026: Git 2.x, Bootstrap 5.3.8 (aktualna wersja w npm), Tailwind CSS 4.3, Prettier 3.9. Historia Git, konflikt i wynik Prettiera na slajdach to prawdziwe wyniki poleceń wykonanych w środowisku testowym. Podglądy Bootstrapa i Tailwinda wyrenderowano w Chromium z plikami pobranymi z npm (bootstrap 5.3.8, @tailwindcss/browser 4.3.3). Uczniowie znają podstawy Gita (init, add, commit) z roku 1 — dziś praca w zespole.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Taki sposób pracy (GitHub flow) jest najprostszy i wystarcza w większości zespołów. Pytanie do klasy: co się stanie, gdy dwie osoby jednocześnie poprawiają ten sam plik na main bez gałęzi? (Ciągłe konflikty i zepsuta wersja dla wszystkich).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repozytorium testowym: commit „Strona startowa” na main, potem gałąź nowy-naglowek ze zmianą powitania, a równolegle na main baner promocji w tej samej linii. git switch -c tworzy gałąź i od razu na nią przechodzi.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Konflikt to nie błąd, tylko pytanie Gita: która wersja jest dobra? VS Code podświetla konflikty i ma przyciski Accept Current / Incoming / Both. Typowy błąd: commit z pozostawionymi znacznikami &lt;&lt;&lt;&lt;&lt;&lt;&lt; — strona wyświetli je jako tekst. Konfliktów jest mniej, gdy gałęzie są krótkie i często scalane.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Pull request (w GitLabie: merge request) to miejsce rozmowy o kodzie. W ustawieniach repozytorium można włączyć ochronę gałęzi main: scalanie tylko przez PR z akceptacją i przechodzącymi testami. Ćwiczenie w parach: jedna osoba otwiera PR, druga robi review.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GitHub przy tworzeniu repozytorium proponuje gotowe szablony .gitignore (Node, Laravel itp.). Hasło, które choć raz trafiło do historii, trzeba uznać za ujawnione — usunięcie pliku w kolejnym commicie go nie ukrywa.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npm to menedżer pakietów Node.js — odpowiednik Composera z PHP. package-lock.json gwarantuje, że wszyscy w zespole i serwer mają identyczne wersje. npm audit sprawdza znane podatności w zależnościach (lekcja 2.11).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Wiersz ma 12 kolumn. col-12 col-md-8: na telefonie cała szerokość, od 768 px (md) — 8/12. Progi: sm 576, md 768, lg 992, xl 1200, xxl 1400 px. To samo co media queries i grid z roku 1, tylko gotowymi klasami. Bootstrap można też dodać przez npm install bootstrap — wtedy import w pliku JS projektu Vite.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Dokumentacja Bootstrapa (getbootstrap.com) ma przykłady do skopiowania dla każdego komponentu. Typowy problem: strona wygląda „jak każda inna na Bootstrapie” — kolory i czcionki warto zmienić przez zmienne CSS (np. --bs-primary) albo Sass.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Skala odstępów 0–5: 0, .25rem, .5rem, 1rem, 1.5rem, 3rem. Kierunki: t, b, s (start), e (end), x, y — np. mt-3, px-2. Pytanie: jak tę samą belkę zapisać w czystym CSS?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Tailwind skanuje pliki projektu i generuje CSS tylko z użytych klas, dlatego w projekcie instaluje się go jako wtyczkę do Vite (@tailwindcss/vite). Podgląd użyto wersji przeglądarkowej @tailwindcss/browser 4.3.3 — przeznaczonej do prób, nie do produkcji. Na egzaminie INF.03 frameworków CSS się nie używa — wymagany jest własny CSS.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Wspólny formater kończy spory o styl w zespole i zmniejsza liczbę konfliktów w Gicie (nikt nie przestawia cudzych spacji). Szablon React w Vite 8 ma już skonfigurowany linter Oxlint (npm run lint). Prettier użyty bez pliku konfiguracyjnego — ustawienia domyślne.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1 jako szybka rozgrzewka (10 min). Zad. 3 wymaga kont GitHub — przygotować wcześniej lub pracować na wspólnym repozytorium klasy. Zad. 5: "format": "prettier --write ." w scripts.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Odp. 5: na małych ekranach element zajmuje całą szerokość, od 768 px — połowę wiersza (6 z 12 kolumn).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2.jpg"/><Relationship Id="rId4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Relationship Id="rId3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Relationship Id="rId3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Relationship Id="rId3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7C3AED"/>
                </a:solidFill>
                <a:latin typeface="Arial"/>
              </a:rPr>
              <a:t>Witryny i aplikacje internetowe · Rok 2 · Lekcja 16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3133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Narzędzia programisty: Git, npm, Bootstrap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903266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Gałęzie, scalanie i konflikty, pull request, .gitignore, package.json, Bootstrap 5, Tailwind CSS i Prettier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GIT W ZESPOLE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Jak zespół pracuje nad jednym kodem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767880" cy="1188541"/>
          </a:xfrm>
          <a:prstGeom prst="roundRect">
            <a:avLst>
              <a:gd name="adj" fmla="val 6411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176788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148848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Gałąź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78930"/>
            <a:ext cx="1488480" cy="617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każda funkcja lub poprawka na osobnej gałęzi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69580" y="210482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012480" y="1653480"/>
            <a:ext cx="1767880" cy="1188541"/>
          </a:xfrm>
          <a:prstGeom prst="roundRect">
            <a:avLst>
              <a:gd name="adj" fmla="val 6411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012480" y="1653480"/>
            <a:ext cx="176788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171230" y="1831280"/>
            <a:ext cx="148848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Commity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71230" y="2078930"/>
            <a:ext cx="1488480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małe kroki z opisem, co i po co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69259" y="210482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212159" y="1653480"/>
            <a:ext cx="1767880" cy="1188541"/>
          </a:xfrm>
          <a:prstGeom prst="roundRect">
            <a:avLst>
              <a:gd name="adj" fmla="val 6411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5212159" y="1653480"/>
            <a:ext cx="176788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5370909" y="1831280"/>
            <a:ext cx="148848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Push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70909" y="2078930"/>
            <a:ext cx="1488480" cy="617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wysłanie gałęzi do repozytorium na GitHubie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068939" y="210482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411839" y="1653480"/>
            <a:ext cx="1767880" cy="1188541"/>
          </a:xfrm>
          <a:prstGeom prst="roundRect">
            <a:avLst>
              <a:gd name="adj" fmla="val 6411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7411839" y="1653480"/>
            <a:ext cx="176788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7570589" y="1831280"/>
            <a:ext cx="148848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Pull request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570589" y="2078930"/>
            <a:ext cx="1488480" cy="617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prośba o włączenie zmian + przegląd kodu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68619" y="210482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611519" y="1653480"/>
            <a:ext cx="1767880" cy="1188541"/>
          </a:xfrm>
          <a:prstGeom prst="roundRect">
            <a:avLst>
              <a:gd name="adj" fmla="val 6411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9611519" y="1653480"/>
            <a:ext cx="176788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9770269" y="1831280"/>
            <a:ext cx="148848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Merge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770269" y="2078930"/>
            <a:ext cx="1488480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scalenie z main po akceptacji i testach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812800" y="3096022"/>
            <a:ext cx="3420566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1022350" y="328017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main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022350" y="3587452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zawsze działająca wersja — nikt nie pracuje bezpośrednio na niej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4385766" y="3096022"/>
            <a:ext cx="3420566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4595316" y="328017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gałąź funkcji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595316" y="3587452"/>
            <a:ext cx="3039566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np.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formularz-kontaktu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poprawka-koszyka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krótko żyje, potem scalona i usunięta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7958733" y="3096022"/>
            <a:ext cx="3420566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5" name="TextBox 34"/>
          <p:cNvSpPr txBox="1"/>
          <p:nvPr/>
        </p:nvSpPr>
        <p:spPr>
          <a:xfrm>
            <a:off x="8168283" y="328017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przegląd kodu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168283" y="3587452"/>
            <a:ext cx="3039566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druga osoba czyta zmiany przed scaleniem: wyłapuje błędy, uczy się projektu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16 · Git, npm, Bootstrap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GAŁĘZIE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Tworzenie gałęzi i historia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838821"/>
          </a:xfrm>
          <a:prstGeom prst="roundRect">
            <a:avLst>
              <a:gd name="adj" fmla="val 414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83882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git switch -c nowy-naglowek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# nowa gałąź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# ... zmiany w index.html ...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git commit -am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"Dłuższe powitanie"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git switch main         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# powrót na main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git branch              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# lista gałęzi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git log --oneline --graph --all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git log (prawdziwe repozytorium testowe)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48400" y="1894780"/>
            <a:ext cx="5130800" cy="1274762"/>
          </a:xfrm>
          <a:prstGeom prst="roundRect">
            <a:avLst>
              <a:gd name="adj" fmla="val 597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248400" y="1894780"/>
            <a:ext cx="50800" cy="1274762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502400" y="20535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* 3ba4b63 Baner promocji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02400" y="22928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| * 2402fe7 Dłuższe powitanie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02400" y="25321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|/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2400" y="27714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* 5af2cc7 Strona startowa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77000" y="3321943"/>
            <a:ext cx="4940300" cy="11096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git switch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(nowsze) = git checkout dla gałęzi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każda gałąź to tylko wskaźnik na commit — tworzenie jest natychmiastowe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tu dwie osoby zmieniły tę samą linię na dwóch gałęziach…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16 · Git, npm, Bootstrap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SCALANIE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git merge i konflikt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Prawdziwy wynik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1330027"/>
          </a:xfrm>
          <a:prstGeom prst="roundRect">
            <a:avLst>
              <a:gd name="adj" fmla="val 572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1330027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20535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$ git merge nowy-naglowek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603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Auto-merging index.html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585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CONFLICT (content): Merge conflict in index.html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6104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Automatic merge failed; fix conflicts and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6355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then commit the result.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377208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index.html po nieudanym scaleniu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618508"/>
            <a:ext cx="5130800" cy="1532533"/>
          </a:xfrm>
          <a:prstGeom prst="roundRect">
            <a:avLst>
              <a:gd name="adj" fmla="val 49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618508"/>
            <a:ext cx="50800" cy="1532533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66800" y="3777258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&lt;h1&gt;Sklep&lt;/h1&gt;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979763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&lt;&lt;&lt;&lt;&lt;&lt;&lt; HEAD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182269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&lt;p&gt;Promocja: -20% na myszki!&lt;/p&gt;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384774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=======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58728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&lt;p&gt;Witamy w naszym sklepie internetowym!&lt;/p&gt;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66800" y="4789785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&gt;&gt;&gt;&gt;&gt;&gt;&gt; nowy-naglowek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77000" y="1653480"/>
            <a:ext cx="4940300" cy="1740694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między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&lt;&lt;&lt;&lt;&lt;&lt;&lt; HEAD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a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=======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wersja z bieżącej gałęzi (main)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niżej — wersja ze scalanej gałęzi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decydujesz: jedna wersja, obie, albo nowa;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usuwasz znaczniki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git add index.html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i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git commit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kończą scalanie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git merge --abort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rezygnacja i powrót do stanu sprzed scalenia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248400" y="3546574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Historia po rozwiązaniu (zostawiliśmy obie linie)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248400" y="3787874"/>
            <a:ext cx="5130800" cy="1532533"/>
          </a:xfrm>
          <a:prstGeom prst="roundRect">
            <a:avLst>
              <a:gd name="adj" fmla="val 49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6248400" y="3787874"/>
            <a:ext cx="50800" cy="1532533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502400" y="3946624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*   9f97c45 Scalenie: powitanie i promocja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502400" y="41491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|\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02400" y="4351635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| * 2402fe7 Dłuższe powitanie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502400" y="45541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* | 3ba4b63 Baner promocji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502400" y="475664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|/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502400" y="495915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* 5af2cc7 Strona startowa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16 · Git, npm, Bootstrap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GITHUB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Pull request krok po kroku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954980"/>
          </a:xfrm>
          <a:prstGeom prst="roundRect">
            <a:avLst>
              <a:gd name="adj" fmla="val 797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95498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git switch -c formularz-kontaktu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# ... praca, commity ...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git push -u origin formularz-kontaktu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12800" y="2760861"/>
            <a:ext cx="1422400" cy="1107281"/>
          </a:xfrm>
          <a:prstGeom prst="roundRect">
            <a:avLst>
              <a:gd name="adj" fmla="val 6881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812800" y="2760861"/>
            <a:ext cx="142240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71550" y="2938661"/>
            <a:ext cx="114300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Compare &amp; pull request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71550" y="3345061"/>
            <a:ext cx="1143000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na stronie repozytorium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324100" y="317162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667000" y="2760861"/>
            <a:ext cx="1422400" cy="1107281"/>
          </a:xfrm>
          <a:prstGeom prst="roundRect">
            <a:avLst>
              <a:gd name="adj" fmla="val 6881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2667000" y="2760861"/>
            <a:ext cx="142240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2825750" y="2938661"/>
            <a:ext cx="11430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Opis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825750" y="3167261"/>
            <a:ext cx="1143000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co zmienia, jak sprawdzić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178300" y="317162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4521200" y="2760861"/>
            <a:ext cx="1422400" cy="1107281"/>
          </a:xfrm>
          <a:prstGeom prst="roundRect">
            <a:avLst>
              <a:gd name="adj" fmla="val 6881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4521200" y="2760861"/>
            <a:ext cx="142240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4679950" y="2938661"/>
            <a:ext cx="11430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Review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679950" y="3167261"/>
            <a:ext cx="1143000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komentarze, poprawki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248400" y="1653480"/>
            <a:ext cx="513080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4579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Recenzent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57950" y="2144911"/>
            <a:ext cx="47498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czyta zakładkę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Files changed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, komentuje linie, wybiera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Approve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lub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Request changes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248400" y="2925961"/>
            <a:ext cx="513080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6457950" y="3110111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Poprawki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457950" y="3417391"/>
            <a:ext cx="47498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kolejne commity na tej samej gałęzi automatycznie dołączają do PR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6248400" y="4198441"/>
            <a:ext cx="513080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6457950" y="4382591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Scalenie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457950" y="4689872"/>
            <a:ext cx="47498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Merge pull request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, potem usunięcie gałęzi; lokalnie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git switch main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i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git pull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16 · Git, npm, Bootstrap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REPOZYTORIUM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Co nie trafia do Gita: .gitignore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46558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.gitignore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4617740" cy="3606502"/>
          </a:xfrm>
          <a:prstGeom prst="roundRect">
            <a:avLst>
              <a:gd name="adj" fmla="val 211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360650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42176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# zależności — odtwarzane przez npm/composer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61791"/>
            <a:ext cx="42176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node_modules/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82751"/>
            <a:ext cx="42176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vendor/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03711"/>
            <a:ext cx="42176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24671"/>
            <a:ext cx="42176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# wynik budowania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45631"/>
            <a:ext cx="42176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dist/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66591"/>
            <a:ext cx="42176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87552"/>
            <a:ext cx="42176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# hasła i ustawienia lokalne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808512"/>
            <a:ext cx="42176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.env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29472"/>
            <a:ext cx="42176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config.local.php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50432"/>
            <a:ext cx="42176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71392"/>
            <a:ext cx="42176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# pliki systemu i edytora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92352"/>
            <a:ext cx="42176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.DS_Store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913312"/>
            <a:ext cx="42176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Thumbs.db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5134273"/>
            <a:ext cx="42176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.vscode/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963940" y="1653480"/>
            <a:ext cx="5453360" cy="134897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każda linia to wzorzec: katalog/, *.log, konkretny plik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zależności zajmują setki MB i da się je odtworzyć z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package.json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/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composer.json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hasła w repozytorium = hasła dla każdego, kto ma dostęp (a publiczne repozytoria czytają też automaty)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735340" y="3154859"/>
            <a:ext cx="5643860" cy="1187450"/>
          </a:xfrm>
          <a:prstGeom prst="roundRect">
            <a:avLst>
              <a:gd name="adj" fmla="val 641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5735340" y="3154859"/>
            <a:ext cx="50800" cy="118745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5989340" y="3307259"/>
            <a:ext cx="522476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Uwaga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989340" y="3523159"/>
            <a:ext cx="5224760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142033"/>
                </a:solidFill>
                <a:latin typeface="Arial"/>
              </a:rPr>
              <a:t>Plik dodany wcześniej do Gita nie zniknie po wpisaniu do .gitignore. Usuń go z indeksu: </a:t>
            </a:r>
            <a:r>
              <a:rPr sz="1250" b="1" i="0" u="none">
                <a:solidFill>
                  <a:srgbClr val="142033"/>
                </a:solidFill>
                <a:latin typeface="Arial"/>
              </a:rPr>
              <a:t>git rm --cached .env</a:t>
            </a:r>
            <a:r>
              <a:rPr sz="1250" b="0" i="0" u="none">
                <a:solidFill>
                  <a:srgbClr val="142033"/>
                </a:solidFill>
                <a:latin typeface="Arial"/>
              </a:rPr>
              <a:t> — a wyciekłe hasło natychmiast zmień.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16 · Git, npm, Bootstrap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NPM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npm i package.json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46545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package.json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4616450" cy="3532188"/>
          </a:xfrm>
          <a:prstGeom prst="roundRect">
            <a:avLst>
              <a:gd name="adj" fmla="val 215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3532188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3336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"name"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"sklep"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45841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"version"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"1.0.0"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8347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"scripts"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 {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0852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"dev"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"vite"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53358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"build"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"vite build"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55863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"format"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"prettier --write ."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58369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},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60874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"dependencies"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 {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863380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"bootstrap"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"5.3.8"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065885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},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268391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"devDependencies"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 {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470896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"prettier"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"3.9.10"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673402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"vite"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"^8.3.4"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875907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5078412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graphicFrame>
        <p:nvGraphicFramePr>
          <p:cNvPr id="23" name="Table 22"/>
          <p:cNvGraphicFramePr>
            <a:graphicFrameLocks noGrp="1"/>
          </p:cNvGraphicFramePr>
          <p:nvPr/>
        </p:nvGraphicFramePr>
        <p:xfrm>
          <a:off x="5734050" y="1653480"/>
          <a:ext cx="5645150" cy="224313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935387"/>
                <a:gridCol w="2709763"/>
              </a:tblGrid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Polecenie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Co robi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83170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npm init -y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tworzy package.json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npm install bootstrap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dodaje zależność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npm install -D prettier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zależność tylko dla programisty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npm install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instaluje wszystko z package.json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npm run build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uruchamia skrypt z „scripts”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npx prettier …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uruchamia narzędzie z projektu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npm outdated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pokazuje nowsze wersje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5734050" y="4052193"/>
            <a:ext cx="568325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^8.3.4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dowolna 8.x ≥ 8.3.4; dokładne wersje zapisuje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package-lock.json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(do Gita!).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16 · Git, npm, Bootstrap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BOOTSTRAP 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Siatka: container, row, col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Dołączenie (adres w jednej linii)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641945"/>
          </a:xfrm>
          <a:prstGeom prst="roundRect">
            <a:avLst>
              <a:gd name="adj" fmla="val 1187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641945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4730750" cy="17492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377"/>
              </a:lnSpc>
            </a:pPr>
            <a:r>
              <a:rPr sz="9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950" b="0" i="0" u="none">
                <a:solidFill>
                  <a:srgbClr val="1D5FD0"/>
                </a:solidFill>
                <a:latin typeface="Courier New"/>
              </a:rPr>
              <a:t>link</a:t>
            </a:r>
            <a:r>
              <a:rPr sz="9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950" b="0" i="0" u="none">
                <a:solidFill>
                  <a:srgbClr val="9A3412"/>
                </a:solidFill>
                <a:latin typeface="Courier New"/>
              </a:rPr>
              <a:t>rel</a:t>
            </a:r>
            <a:r>
              <a:rPr sz="9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950" b="0" i="0" u="none">
                <a:solidFill>
                  <a:srgbClr val="0B7A3B"/>
                </a:solidFill>
                <a:latin typeface="Courier New"/>
              </a:rPr>
              <a:t>"stylesheet"</a:t>
            </a:r>
            <a:r>
              <a:rPr sz="9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950" b="0" i="0" u="none">
                <a:solidFill>
                  <a:srgbClr val="9A3412"/>
                </a:solidFill>
                <a:latin typeface="Courier New"/>
              </a:rPr>
              <a:t>href</a:t>
            </a:r>
            <a:r>
              <a:rPr sz="9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950" b="0" i="0" u="none">
                <a:solidFill>
                  <a:srgbClr val="0B7A3B"/>
                </a:solidFill>
                <a:latin typeface="Courier New"/>
              </a:rPr>
              <a:t>"https://cdn.jsdelivr.net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15753"/>
            <a:ext cx="4730750" cy="17492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377"/>
              </a:lnSpc>
            </a:pPr>
            <a:r>
              <a:rPr sz="950" b="0" i="0" u="none">
                <a:solidFill>
                  <a:srgbClr val="0B7A3B"/>
                </a:solidFill>
                <a:latin typeface="Courier New"/>
              </a:rPr>
              <a:t>  /npm/bootstrap@5.3.8/dist/css/bootstrap.min.css"</a:t>
            </a:r>
            <a:r>
              <a:rPr sz="9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12800" y="2689126"/>
            <a:ext cx="5130800" cy="2870200"/>
          </a:xfrm>
          <a:prstGeom prst="roundRect">
            <a:avLst>
              <a:gd name="adj" fmla="val 265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812800" y="2689126"/>
            <a:ext cx="50800" cy="28702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54100" y="2835176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"container"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9326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"row g-3"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03476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"col-12 col-md-8"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87626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"p-3 bg-primary-subtle"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&gt;Treść (8/12)&lt;/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71776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755926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"col-12 col-md-4"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940076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"p-3 bg-warning-subtle"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&gt;Boczny (4/12)&lt;/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124226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308376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"col-6 col-md-3"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492526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"p-3 border"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&gt;A&lt;/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676676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"col-6 col-md-3"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4860826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"p-3 border"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&gt;B&lt;/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5044976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54100" y="5229126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248400" y="1653480"/>
            <a:ext cx="4749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Ekran 840 px (≥ md)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248400" y="1894780"/>
            <a:ext cx="4711700" cy="1612900"/>
          </a:xfrm>
          <a:prstGeom prst="roundRect">
            <a:avLst>
              <a:gd name="adj" fmla="val 4724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6254750" y="1901130"/>
            <a:ext cx="4699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ounded Rectangle 27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ounded Rectangle 28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Rounded Rectangle 29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Rounded Rectangle 30"/>
          <p:cNvSpPr/>
          <p:nvPr/>
        </p:nvSpPr>
        <p:spPr>
          <a:xfrm>
            <a:off x="6864350" y="1964630"/>
            <a:ext cx="3987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6953250" y="1977330"/>
            <a:ext cx="3848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</a:t>
            </a:r>
          </a:p>
        </p:txBody>
      </p:sp>
      <p:pic>
        <p:nvPicPr>
          <p:cNvPr id="33" name="Picture 32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699000" cy="1270000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6248400" y="3660080"/>
            <a:ext cx="259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Ekran 400 px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6248400" y="3901380"/>
            <a:ext cx="2552700" cy="1930400"/>
          </a:xfrm>
          <a:prstGeom prst="roundRect">
            <a:avLst>
              <a:gd name="adj" fmla="val 3947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6" name="Rounded Rectangle 35"/>
          <p:cNvSpPr/>
          <p:nvPr/>
        </p:nvSpPr>
        <p:spPr>
          <a:xfrm>
            <a:off x="6254750" y="3907730"/>
            <a:ext cx="2540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7" name="Rounded Rectangle 36"/>
          <p:cNvSpPr/>
          <p:nvPr/>
        </p:nvSpPr>
        <p:spPr>
          <a:xfrm>
            <a:off x="6356350" y="40283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8" name="Rounded Rectangle 37"/>
          <p:cNvSpPr/>
          <p:nvPr/>
        </p:nvSpPr>
        <p:spPr>
          <a:xfrm>
            <a:off x="6508750" y="40283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9" name="Rounded Rectangle 38"/>
          <p:cNvSpPr/>
          <p:nvPr/>
        </p:nvSpPr>
        <p:spPr>
          <a:xfrm>
            <a:off x="6661150" y="40283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40" name="Rounded Rectangle 39"/>
          <p:cNvSpPr/>
          <p:nvPr/>
        </p:nvSpPr>
        <p:spPr>
          <a:xfrm>
            <a:off x="6864350" y="3971230"/>
            <a:ext cx="1828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41" name="TextBox 40"/>
          <p:cNvSpPr txBox="1"/>
          <p:nvPr/>
        </p:nvSpPr>
        <p:spPr>
          <a:xfrm>
            <a:off x="6953250" y="3983930"/>
            <a:ext cx="1689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telefon</a:t>
            </a:r>
          </a:p>
        </p:txBody>
      </p:sp>
      <p:pic>
        <p:nvPicPr>
          <p:cNvPr id="42" name="Picture 41" descr="ima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4750" y="4237930"/>
            <a:ext cx="2540000" cy="1587500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16 · Git, npm, Bootstrap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BOOTSTRAP 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Gotowe komponenty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418159"/>
          </a:xfrm>
          <a:prstGeom prst="roundRect">
            <a:avLst>
              <a:gd name="adj" fmla="val 315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418159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"card"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style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"max-width:20rem"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9280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"card-body"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86087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h5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"card-title"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&gt;Mysz bezprzewodowa&lt;/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h5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7936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"card-text"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&gt;129,00 zł&lt;/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72643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span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"badge text-bg-success"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&gt;Dostępna&lt;/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span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65921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"btn btn-primary"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&gt;Do koszyka&lt;/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5919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52477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4575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"alert alert-warning mt-3"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39034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Darmowa dostawa od 200 zł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732312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48400" y="16534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248400" y="1894780"/>
            <a:ext cx="4457700" cy="2438400"/>
          </a:xfrm>
          <a:prstGeom prst="roundRect">
            <a:avLst>
              <a:gd name="adj" fmla="val 31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254750" y="19011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864350" y="19646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953250" y="19773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localhost/produkt.html</a:t>
            </a:r>
          </a:p>
        </p:txBody>
      </p:sp>
      <p:pic>
        <p:nvPicPr>
          <p:cNvPr id="25" name="Picture 24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445000" cy="209550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6477000" y="4485580"/>
            <a:ext cx="4940300" cy="130333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karty, przyciski, alerty, plakietki, formularze, tabele, pasek nawigacji, okna modalne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komponenty interaktywne (menu, modal) wymagają też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bootstrap.bundle.min.js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kolory przez warianty: primary, success, warning, danger…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16 · Git, npm, Bootstrap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BOOTSTRAP 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Klasy narzędziowe (utilities)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114649"/>
          </a:xfrm>
          <a:prstGeom prst="roundRect">
            <a:avLst>
              <a:gd name="adj" fmla="val 36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114649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"d-flex justify-content-between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0B7A3B"/>
                </a:solidFill>
                <a:latin typeface="Courier New"/>
              </a:rPr>
              <a:t>            align-items-center p-3 mb-2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0B7A3B"/>
                </a:solidFill>
                <a:latin typeface="Courier New"/>
              </a:rPr>
              <a:t>            bg-body-tertiary rounded"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span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"fw-bold"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&gt;Koszyk (3)&lt;/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span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span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"text-success fs-5"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&gt;507,00 zł&lt;/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span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"text-center text-muted small"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17069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Ceny brutto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19574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812800" y="3920530"/>
          <a:ext cx="5130800" cy="190341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462709"/>
                <a:gridCol w="2668091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Klasa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CSS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d-flex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display: flex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214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justify-content-between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justify-content: space-between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214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p-3 / mb-2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padding 1rem / margin-bottom .5rem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fw-bold, fs-5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font-weight / font-size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text-center, text-muted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wyrównanie / kolor tekstu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6248400" y="16534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48400" y="1894780"/>
            <a:ext cx="4457700" cy="1612900"/>
          </a:xfrm>
          <a:prstGeom prst="roundRect">
            <a:avLst>
              <a:gd name="adj" fmla="val 4724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254750" y="19011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864350" y="19646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953250" y="19773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localhost/koszyk.html</a:t>
            </a:r>
          </a:p>
        </p:txBody>
      </p:sp>
      <p:pic>
        <p:nvPicPr>
          <p:cNvPr id="24" name="Picture 2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445000" cy="1270000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6248400" y="3660080"/>
            <a:ext cx="5130800" cy="1187450"/>
          </a:xfrm>
          <a:prstGeom prst="roundRect">
            <a:avLst>
              <a:gd name="adj" fmla="val 641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ectangle 25"/>
          <p:cNvSpPr/>
          <p:nvPr/>
        </p:nvSpPr>
        <p:spPr>
          <a:xfrm>
            <a:off x="6248400" y="3660080"/>
            <a:ext cx="50800" cy="118745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6502400" y="381248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502400" y="4028380"/>
            <a:ext cx="4711700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142033"/>
                </a:solidFill>
                <a:latin typeface="Arial"/>
              </a:rPr>
              <a:t>Klasy narzędziowe to pojedyncze właściwości CSS. Pozwalają ułożyć element bez pisania własnego arkusza — ale przy wielu powtórzeniach lepiej zrobić własną klasę.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16 · Git, npm, Bootstrap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ALTERNATYWA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Tailwind CSS — tylko klasy narzędziowe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765300"/>
          </a:xfrm>
          <a:prstGeom prst="roundRect">
            <a:avLst>
              <a:gd name="adj" fmla="val 43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7653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"max-w-sm rounded-xl border p-4 shadow"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8368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h3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"text-lg font-semibold"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&gt;Mysz bezprzewodowa&lt;/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h3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6783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"text-2xl text-violet-700"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&gt;129,00 zł&lt;/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5198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"mt-2 rounded bg-violet-600 px-4 py-1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3613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0B7A3B"/>
                </a:solidFill>
                <a:latin typeface="Courier New"/>
              </a:rPr>
              <a:t>                 text-white hover:bg-violet-800"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2028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Do koszyka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0443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08858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48400" y="16534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248400" y="1894780"/>
            <a:ext cx="4457700" cy="1803400"/>
          </a:xfrm>
          <a:prstGeom prst="roundRect">
            <a:avLst>
              <a:gd name="adj" fmla="val 42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254750" y="19011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864350" y="19646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953250" y="19773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localhost/tailwind.html</a:t>
            </a:r>
          </a:p>
        </p:txBody>
      </p:sp>
      <p:pic>
        <p:nvPicPr>
          <p:cNvPr id="22" name="Picture 2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445000" cy="1460500"/>
          </a:xfrm>
          <a:prstGeom prst="rect">
            <a:avLst/>
          </a:prstGeom>
        </p:spPr>
      </p:pic>
      <p:graphicFrame>
        <p:nvGraphicFramePr>
          <p:cNvPr id="23" name="Table 22"/>
          <p:cNvGraphicFramePr>
            <a:graphicFrameLocks noGrp="1"/>
          </p:cNvGraphicFramePr>
          <p:nvPr/>
        </p:nvGraphicFramePr>
        <p:xfrm>
          <a:off x="6248400" y="3850580"/>
          <a:ext cx="5130800" cy="140969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231305"/>
                <a:gridCol w="1949648"/>
                <a:gridCol w="1949847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Bootstrap 5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Tailwind CSS 4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43735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podejście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gotowe komponenty + utilities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wyłącznie utilities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wygląd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od razu „gotowy”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własny, od zera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341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instalacja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link do CSS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Arial"/>
                        </a:rPr>
                        <a:t>narzędzie budujące (np. wtyczka Vite)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16 · Git, npm, Bootstrap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JAKOŚĆ KODU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Formatowanie i lintery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Przed: brzydki.js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897334"/>
          </a:xfrm>
          <a:prstGeom prst="roundRect">
            <a:avLst>
              <a:gd name="adj" fmla="val 849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897334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2053530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const suma=(a,b)=&gt;{return a+b}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46809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let lista=[1,2,3].map(x=&gt;x*2)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40087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if(lista.length&gt;2){console.log("dużo",suma(2,3))}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944515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Po: prawdziwy wynik Prettier 3.9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12800" y="3185815"/>
            <a:ext cx="5130800" cy="1863725"/>
          </a:xfrm>
          <a:prstGeom prst="roundRect">
            <a:avLst>
              <a:gd name="adj" fmla="val 40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812800" y="3185815"/>
            <a:ext cx="50800" cy="1863725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66800" y="3344565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$ npx prettier brzydki.js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537843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const suma = (a, b) =&gt; {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731121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return a + b;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924399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117677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let lista = [1, 2, 3].map((x) =&gt; x * 2);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310955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if (lista.length &gt; 2) {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504234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console.log("dużo", suma(2, 3));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66800" y="4697512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248400" y="1653480"/>
            <a:ext cx="513080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4579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Formater (Prettier)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57950" y="2144911"/>
            <a:ext cx="47498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ustala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wygląd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kodu: wcięcia, spacje, średniki, cudzysłowy. W VS Code: rozszerzenie + „Format on Save”.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248400" y="2925961"/>
            <a:ext cx="513080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457950" y="3110111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Linter (ESLint, Oxlint)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457950" y="3417391"/>
            <a:ext cx="47498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szuka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błędów i złych praktyk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: nieużyte zmienne, == zamiast ===, brakujące key w React.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248400" y="4198441"/>
            <a:ext cx="5130800" cy="897830"/>
          </a:xfrm>
          <a:prstGeom prst="roundRect">
            <a:avLst>
              <a:gd name="adj" fmla="val 11316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6457950" y="4382591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PHP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457950" y="4689872"/>
            <a:ext cx="4749800" cy="222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PHP CS Fixer lub Laravel Pint — styl PSR-12 / PER (lekcja 2.12)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16 · Git, npm, Bootstrap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558184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repozytorium, zrób gałąź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stopka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, dodaj stopkę i scal ją z main.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733107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 parach: wywołajcie konflikt (ta sama linia na dwóch gałęziach) i rozwiążcie go w VS Code.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693449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Wyślij gałąź na GitHub, otwórz pull request, poproś kolegę o review i scal po akceptacji.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840869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Zbuduj na Bootstrapie stronę produktu: siatka 8/4, karta, alert, przycisk — sprawdź na szerokości telefonu.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531425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do projektu Prettier przez npm (-D) i skrypt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npm run format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16 · Git, npm, Bootstrap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7C3A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536465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Po co pracuje się na gałęziach zamiast bezpośrednio na main?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541317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oznaczają znaczniki &lt;&lt;&lt;&lt;&lt;&lt;&lt;, ======= i &gt;&gt;&gt;&gt;&gt;&gt;&gt; w pliku?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362753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jest pull request i co robi recenzent?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479286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node_modules i .env wpisujemy do .gitignore?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422046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oznacza klasa col-12 col-md-6 w Bootstrapie?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git-scm.com (Pro Git), docs.github.com, docs.npmjs.com, getbootstrap.com 5.3, tailwindcss.com, prettier.io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2.16 Narzędzia programisty: Git, npm, Bootstrap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