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Druga połowa lekcji (dostępność) podsumowuje cały dział HTML: wraca alt, nagłówki, label i tabele z poprzednich lekcji. Warto podkreślić, że od 28 czerwca 2025 r. dostępność części usług cyfrowych jest w Polsce wymogiem prawnym.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Formaty: MP4 (H.264) działa wszędzie, WebM (VP9/AV1) jest otwarty i często mniejszy; dla audio MP3, AAC, Opus. Przeglądarki blokują automatyczne odtwarzanie z dźwiękiem — to celowe. Podgląd pokazuje sam odtwarzacz z obrazem poster, bez pliku filmu.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Plik VTT zaczyna się od słowa WEBVTT i pustej linii. Czas w formacie gg:mm:ss.mmm — z kropką, nie przecinkiem (przecinek ma format SRT). Plik napisów musi pochodzić z tej samej domeny lub mieć zezwolenie CORS — przy otwieraniu z dysku (file://) napisy mogą się nie wczytać, dlatego testujemy przez localhost.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ID_FILMU zastępujemy identyfikatorem z adresu filmu. Wariant youtube-nocookie.com ogranicza pliki cookie do momentu odtworzenia. W podglądzie użyto atrybutu srcdoc, żeby pokazać ramkę bez połączenia z internetem — każdy iframe to osobny dokument z własnym HTML, CSS i JS.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Tu tylko zasady obrony: najmniejsze możliwe uprawnienia dla ramki i zakaz osadzania własnych stron logowania w obcych witrynach. Nagłówki serwera ustawimy w drugiej klasie przy konfiguracji Apache i PHP.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SVG można wstawić jako plik (&lt;img src="logo.svg" alt="…"&gt;) albo bezpośrednio w kod — wtedy da się stylować jego części. viewBox to układ współrzędnych rysunku; dzięki niemu SVG skaluje się do dowolnych wymiarów. Ikony w nowoczesnych serwisach to zwykle właśnie inline SVG.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Współczynniki policzone w skrypcie generującym slajd tym samym wzorem, którego używają narzędzia (luminancja względna z WCAG). Biały na żółtym to częsty błąd w banerach. Kolor nie może być jedynym nośnikiem informacji — np. błąd w formularzu oznaczamy też tekstem.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Test do zrobienia na każdej własnej stronie: odłóż mysz i przejdź całą stronę klawiszem Tab — czy widać, gdzie jest fokus, i czy da się wysłać formularz? Drugi test: powiększ stronę do 200% (Ctrl +).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Cztery zasady po angielsku: Perceivable, Operable, Understandable, Robust (skrót POUR). W 2.2 usunięto kryterium 4.1.1 Parsing — nowoczesne przeglądarki same naprawiają błędy parsera — ale poprawny, zwalidowany kod nadal jest dobrą praktyką.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przyszłych webmasterów to argument zawodowy: klient ze sklepem internetowym zapyta o zgodność z aktem o dostępności. Część wymagań ma okresy przejściowe (dla niektórych usług do 2030 r.). Szczegóły prawne — na stronach PFRON i rządowych o dostępności; tu ważne są zasady techniczne.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 można zrobić w parach: jedna osoba obsługuje stronę tylko klawiaturą, druga notuje problemy. Przydatny jest też panel Lighthouse → Accessibility w narzędziach deweloperskich Chrome.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4,5:1 dla zwykłego tekstu, 3:1 dla dużego tekstu.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Multimedia, osadzanie i dostępność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Dźwięk i wideo z napisami, osadzanie map i filmów przez iframe, grafika SVG oraz strony dostępne dla wszystkich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MULTIMEDIA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Elementy video i audio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924671"/>
          </a:xfrm>
          <a:prstGeom prst="roundRect">
            <a:avLst>
              <a:gd name="adj" fmla="val 260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2467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video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controls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"640"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"360"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poster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"img/okladka.jpg"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"film/wycieczka.webm"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"video/webm"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"film/wycieczka.mp4"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"video/mp4"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track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"film/napisy-pl.vtt"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kind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"subtitles"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srclang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"pl"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label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"Polski"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default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Twoja przeglądarka nie obsługuje wideo.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video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audio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controls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"audio/hymn.mp3"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audio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61460" y="1653480"/>
            <a:ext cx="398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Wynik: odtwarzacz z obrazem poster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761460" y="1894780"/>
            <a:ext cx="3949700" cy="2628900"/>
          </a:xfrm>
          <a:prstGeom prst="roundRect">
            <a:avLst>
              <a:gd name="adj" fmla="val 289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767810" y="1901130"/>
            <a:ext cx="3937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377410" y="1964630"/>
            <a:ext cx="3225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466310" y="1977330"/>
            <a:ext cx="308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localhost/film.html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3937000" cy="22860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990060" y="4676080"/>
            <a:ext cx="442724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controls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przyciski odtwarzacza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kilka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source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przeglądarka wybiera pierwszy obsługiwany format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autoplay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działa zwykle tylko z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muted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MULTIMEDIA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Napisy: element track i plik WebVTT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film/napisy-pl.vtt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903412"/>
          </a:xfrm>
          <a:prstGeom prst="roundRect">
            <a:avLst>
              <a:gd name="adj" fmla="val 40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90341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WEBVTT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10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012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00:00:01.000 --&gt; 00:00:04.000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313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Witajcie na wycieczce do Krakowa!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615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917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00:00:04.500 --&gt; 00:00:08.000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219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Za nami Wawel, przed nami Kazimierz.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248400" y="1653480"/>
          <a:ext cx="5130800" cy="16954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180"/>
                <a:gridCol w="3591620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kind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subtitles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tłumaczenie dialogów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captions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napisy dla niesłyszących: dialogi i dźwięki, np. [muzyka]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descriptions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opis tego, co widać — dla niewidomych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chapters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rozdziały filmu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812800" y="4052193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052193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20459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420493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Napisy pomagają nie tylko osobom niesłyszącym: oglądamy z wyłączonym dźwiękiem w autobusie, uczymy się języka, wyszukiwarka indeksuje treść filmu.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OSADZANIE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iframe — strona w stronie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031603"/>
          </a:xfrm>
          <a:prstGeom prst="roundRect">
            <a:avLst>
              <a:gd name="adj" fmla="val 37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031603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&lt;!-- mapa lub film: kod z przycisku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     „Udostępnij → Umieść” w serwisie --&gt;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iframe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"https://www.youtube-nocookie.com/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0B7A3B"/>
                </a:solidFill>
                <a:latin typeface="Courier New"/>
              </a:rPr>
              <a:t>             embed/ID_FILMU"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title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"Film: wycieczka do Krakowa"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"560"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"315"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loading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"lazy"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referrerpolicy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"strict-origin-when-cross-origin"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allowfullscreen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iframe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Wynik: osobny dokument w ramce (srcdoc)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4584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localhost/osadzanie.html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14605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477000" y="3850580"/>
            <a:ext cx="494030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title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obowiązkowy dla dostępności: czytnik ogłasza, co jest w ramce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loading="lazy"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ramka wczyta się dopiero przy przewinięciu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mapę osadzamy tak samo — kod z opcji „Umieść mapę”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Osadzaj świadomie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Tylko zaufane źródła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osadzona strona wykonuje własny kod; osadzaj kod skopiowany z oficjalnej opcji serwisu, nie z przypadkowych stron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sandbox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889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atrybut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sandbox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odbiera ramce uprawnienia (skrypty, formularze, wyskakujące okna); potrzebne włączasz pojedynczo, np. sandbox="allow-scripts"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64580"/>
          </a:xfrm>
          <a:prstGeom prst="roundRect">
            <a:avLst>
              <a:gd name="adj" fmla="val 649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allow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atrybut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allow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określa, z czego ramka może korzystać: pełny ekran, kamera, lokalizacja — dawaj tylko to, co potrzebne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472061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472061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62446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40361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Własną stronę chronisz przed osadzaniem w cudzych ramkach nagłówkiem serwera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Content-Security-Policy: frame-ancestors 'self'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(starszy odpowiednik: X-Frame-Options). Szczegóły — lekcja 2.11.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GRAFIKA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SVG wpisane w kod strony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1838325"/>
          </a:xfrm>
          <a:prstGeom prst="roundRect">
            <a:avLst>
              <a:gd name="adj" fmla="val 41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3832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svg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"220"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"140"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viewBox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"0 0 220 140"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role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"img"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aria-label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"Wykres: 3 słupki"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rect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x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"20"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"70"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"40"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"60"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fill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"#0F766E"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/&gt;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rect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x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"90"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"30"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"40"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"100"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fill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"#14B8A6"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/&gt;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rect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x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"160"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"50"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"40"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"80"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fill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"#5EEAD4"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/&gt;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line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x1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"10"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y1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"130"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x2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"210"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y2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"130"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stroke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"#1F2937"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stroke-width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"3"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/&gt;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24381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svg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61460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761460" y="1894780"/>
            <a:ext cx="38227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767810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7377410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466310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localhost/wykres.html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3810000" cy="15875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990060" y="3977580"/>
            <a:ext cx="4427240" cy="11493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grafika wektorowa — ostra w każdym powiększeniu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kształty: rect, circle, line, polygon, path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kolory można zmieniać w CSS i JavaScript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role="img"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+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aria-label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opis, jak alt w img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DOSTĘPNOŚĆ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Kontrast tekstu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00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Współczynniki obliczone wzorem WCAG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965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4953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241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10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localhost/kontrast.html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4953000" cy="1905000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1653480"/>
          <a:ext cx="5130800" cy="908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1539180"/>
                <a:gridCol w="153937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Poziom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Tekst zwykły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Tekst duży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AA (wymagany)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4,5 : 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3 : 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AAA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7 : 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4,5 : 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248400" y="2717105"/>
            <a:ext cx="51689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Tekst duży: od 24 px lub od ok. 18,7 px pogrubiony. Elementy interfejsu (obramowanie pola, ikona) — min. 3 : 1.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396680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3966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54908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764980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Szary #777 na białym (4,48 : 1) wygląda „prawie dobrze”, ale nie spełnia AA. Sprawdzaj narzędziem: w F12 podgląd koloru pokazuje współczynnik kontrastu.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DOSTĘPNOŚĆ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Dostępność: przegląd z całego działu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717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015184"/>
                <a:gridCol w="5283200"/>
                <a:gridCol w="1268016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Jak w HTML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Lekcja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ma tekstowy odpowiednik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alt; pusty alt="" dla ozdobników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1.03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struktura strony jest czytelna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header, nav, main, footer; lang="pl"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1.02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nagłówki po kolei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h1, bez przeskakiwania poziomów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1.02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każde pole ma etykietę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label for / fieldset + legend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1.05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tabele mają nagłówki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th, scope, caption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1.04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linki mówią, dokąd prowadzą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„kliknij tutaj”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1.03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obsługa z klawiatury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Tab przechodzi po linkach i polach, widoczny fokus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CSS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multimedia z napisami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track kind="captions"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1.06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STANDARD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WCAG 2.2 w skrócie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5273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Postrzegalność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21463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treść da się zobaczyć lub usłyszeć: alt, napisy, kontrast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92500" y="1653480"/>
            <a:ext cx="25273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7020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Funkcjonalność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02050" y="2144911"/>
            <a:ext cx="21463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wszystko działa z klawiatury, jest czas na reakcję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72200" y="1653480"/>
            <a:ext cx="25273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817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Zrozumiałość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81750" y="2144911"/>
            <a:ext cx="21463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jasny język, przewidywalne działanie, pomoc przy błędach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851900" y="1653480"/>
            <a:ext cx="25273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0614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Solidność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061450" y="2144911"/>
            <a:ext cx="21463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poprawny kod działający z technologiami wspomagającymi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1400" y="3249811"/>
            <a:ext cx="494030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wytyczne W3C, wersja 2.2 z października 2023 r.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trzy poziomy: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AAA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prawo wymaga zwykle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WCAG 2.2 jest zgodna wstecz z 2.1: strona zgodna z 2.2 spełnia też 2.1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7000" y="3249811"/>
            <a:ext cx="494030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nowe w 2.2: fokus nie może być zasłonięty (2.4.11)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cele dotykowe min.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24 × 24 px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(2.5.8)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alternatywa dla przeciągania (2.5.7), logowanie bez testów pamięci (3.3.8)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PRAWO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Europejski akt o dostępności — od 28 czerwca 2025 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to jest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dyrektywa UE 2019/882, w Polsce wdrożona ustawą o zapewnianiu spełniania wymagań dostępności niektórych produktów i usług przez podmioty gospodarcze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314821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2350" y="333236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Kogo dotyczy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2350" y="363964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m.in. sklepy internetowe, bankowość, e-booki, transport, telekomunikacja — także firmy prywatne, nie tylko urzędy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48400" y="1653480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Wyjątek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57950" y="214491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mikroprzedsiębiorstwa świadczące usługi (mniej niż 10 osób i do 2 mln euro obrotu rocznie)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292596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57950" y="31101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Jak spełnić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57950" y="341739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 praktyce: WCAG na poziomie AA (norma EN 301 549), deklaracja dostępności, kanał zgłaszania problemów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522291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522291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66800" y="467469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890591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Urzędy, szkoły i inne podmioty publiczne mają obowiązek dostępności stron już od 2019/2020 r. (ustawa o dostępności cyfrowej). Dostępność to dziś wymaganie z umowy, a nie dodatek.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40759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Wstaw na stronę film (video z dwoma źródłami i obrazem poster) oraz plik audio z przyciskami sterowania.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20566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plik WebVTT z trzema napisami i podłącz go przez track; przetestuj przez localhost.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44601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Osadź mapę swojej szkoły (iframe z atrybutami title i loading="lazy").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86663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Narysuj w inline SVG prostą ikonę (np. dom z prostokąta i trójkąta) z opisem aria-label.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951855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swoją stronę z poprzednich lekcji: kontrast w F12, nawigacja klawiszem Tab, alt, etykiety, kolejność nagłówków.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6 · Multimedia i dostępność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28436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podaje się kilka elementów source w video?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881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różnią się napisy subtitles od captions?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61362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iframe powinien mieć atrybut title i jak ograniczyć jego uprawnienia?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41077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 minimalny kontrast tekstu wymaga poziom AA?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9543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Wymień cztery zasady WCAG i podaj po jednym przykładzie w HTML.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WHATWG HTML Living Standard (media, iframe), MDN Web Docs (WebVTT, SVG), W3C WCAG 2.2, dyrektywa (UE) 2019/882, gov.pl — dostępność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1.06 Multimedia, osadzanie i dostępność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