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Pierwsza z dwóch lekcji o łączności bezprzewodowej: dziś krótki zasięg, w kolejnej Wi-Fi, WiMAX i sieci IoT. IrDA traktujemy historycznie, najwięcej czasu poświęcamy Bluetooth.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Tabela to mapa lekcji. Warto zapytać uczniów, z których technologii korzystali dziś rano: płatność telefonem (NFC), słuchawki (Bluetooth), zegarek (Bluetooth LE).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 dawnej prezentacji zostały najważniejsze parametry. Ciekawy pokaz: skieruj pilot na kamerę telefonu — widać błyski diody podczerwieni, których oko nie widzi.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Nazwa pochodzi od duńskiego króla Haralda Sinozębego, który zjednoczył plemiona — tak jak Bluetooth miał zjednoczyć urządzenia. Klasy mocy pochodzą z Bluetooth Classic; w praktyce zasięg zależy też od anten i przeszkód.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 dawnej prezentacji: zegar Bluetooth Classic pracuje z częstotliwością 3,2 kHz, czyli dwa takty na każdy przeskok kanału (1600/s). Urządzenie podrzędne synchronizuje się, dodając przesunięcie (offset) do własnego zegara.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Przykład z elektroniki: klasyczny ESP32 obsługuje Classic i LE, a ESP32-C3 i ESP32-S3 — tylko LE. Dlatego na C3 nie zrobimy odbiornika muzyki A2DP.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 starej prezentacji były błędne wartości (np. 50 Mb/s dla wersji 5.0) — warto o tym powiedzieć wprost, bo te same liczby krążą w internecie. Bluetooth 3.0 HS tylko negocjował połączenie, a dane szły przez Wi-Fi.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 2024 r. Bluetooth SIG wydaje nową wersję co pół roku. SIG prosi producentów, by nie reklamowali produktów numerem wersji, tylko konkretnymi funkcjami — numer mówi klientowi niewiele. Wersja 6.2 przyda się np. myszom i klawiaturom gamingowym.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LE Audio zdefiniowano w wersji 5.2 (2020), a komplet specyfikacji ukończono w 2022 r. Auracast może zastąpić pętle indukcyjne dla osób z aparatami słuchowymi.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 dawnej listy 26 profili zostały te, które uczniowie faktycznie spotkają. SPP to most do lekcji 3 o portach COM — moduł HC-05 z Arduino to właśnie SPP.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Stare warstwy z poprzedniej prezentacji (radiowa, baseband, link manager, L2CAP) zostały, a doszły warstwy LE. Adresy urządzeń: BD_ADDR to 48-bitowy adres, podobny do MAC.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Warto pokazać, że luki są w protokole lub w implementacjach stosu — dlatego pomagają aktualizacje, a nie „lepszy” sprzęt.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NFC działa na zasadzie sprzężenia indukcyjnego — karta miejska nie ma baterii, zasila ją pole czytnika. UWB mierzy czas, a nie siłę sygnału, więc jest dużo dokładniejsze niż szacowanie odległości z RSSI.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Pytanie 1: to dwa różne systemy radiowe i protokoły. Pytanie 3: koszt i dostępność — Bluetooth jest w każdym telefonie i tanim czujniku.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Relationship Id="rId3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Relationship Id="rId3" Type="http://schemas.openxmlformats.org/officeDocument/2006/relationships/image" Target="../media/image5.png"/><Relationship Id="rId4" Type="http://schemas.openxmlformats.org/officeDocument/2006/relationships/notesSlide" Target="../notesSlides/notesSlide13.xml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4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1D5FD0"/>
                </a:solidFill>
                <a:latin typeface="Arial"/>
              </a:rPr>
              <a:t>Lekcja 1 · Łączność bezprzewodowa, część 1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816100"/>
            <a:ext cx="6007100" cy="24003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6300"/>
              </a:lnSpc>
            </a:pPr>
            <a:r>
              <a:rPr sz="6000" b="1" i="0" u="none">
                <a:solidFill>
                  <a:srgbClr val="142033"/>
                </a:solidFill>
                <a:latin typeface="Arial"/>
              </a:rPr>
              <a:t>Od podczerwieni do Bluetooth 6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4419600"/>
            <a:ext cx="6007100" cy="660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IrDA, Bluetooth, NFC i UWB — komunikacja na krótki dystans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58674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Technikum · informatyk i programista · stan wiedzy: wrzesień 2026</a:t>
            </a:r>
          </a:p>
        </p:txBody>
      </p:sp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1200" y="1270000"/>
            <a:ext cx="4318000" cy="431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PRZEGLĄD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Który standard do czego?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252095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413000"/>
                <a:gridCol w="2667000"/>
                <a:gridCol w="2413000"/>
                <a:gridCol w="3073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D5FD0"/>
                          </a:solidFill>
                          <a:latin typeface="Arial"/>
                        </a:rPr>
                        <a:t>Standard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D5FD0"/>
                          </a:solidFill>
                          <a:latin typeface="Arial"/>
                        </a:rPr>
                        <a:t>Zasięg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D5FD0"/>
                          </a:solidFill>
                          <a:latin typeface="Arial"/>
                        </a:rPr>
                        <a:t>Prędkość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D5FD0"/>
                          </a:solidFill>
                          <a:latin typeface="Arial"/>
                        </a:rPr>
                        <a:t>Typowe użycie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IrDA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do ok. 1 m, w linii wzroku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do 4 Mb/s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dawniej laptopy i telefony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NFC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ok. 4 cm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do 424 kb/s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płatności, bilety, parowanie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Bluetooth Classic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ok. 10 m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do 3 Mb/s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audio, zestawy głośnomówiące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Bluetooth LE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od kilku do ponad 100 m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1–2 Mb/s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czujniki, zegarki, LE Audio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UWB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kilkadziesiąt metrów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lokalizacja co do cm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lokalizatory, cyfrowe kluczyki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Wi-Fi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dziesiątki metrów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do kilkudziesięciu Gb/s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sieci lokalne — lekcja 2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Lekcja 1 · Łączność bezprzewodowa krótkiego zasięgu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IRDA · HISTORIA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IrDA: podczerwień w pigułce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582936"/>
          </a:xfrm>
          <a:prstGeom prst="roundRect">
            <a:avLst>
              <a:gd name="adj" fmla="val 641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Fizyka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252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Światło 850–900 nm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47750" y="26078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Połączenie punkt–punkt do ok. 1 m. Urządzenia muszą się „widzieć”, wiązka ma co najmniej 30°.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402634" y="1874441"/>
            <a:ext cx="3386634" cy="1582936"/>
          </a:xfrm>
          <a:prstGeom prst="roundRect">
            <a:avLst>
              <a:gd name="adj" fmla="val 641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4637584" y="2083991"/>
            <a:ext cx="2954834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Prędkość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637584" y="23252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SIR i FIR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637584" y="26078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SIR: 9,6–115,2 kb/s (half duplex). FIR: do 4 Mb/s. Brak zabezpieczeń na poziomie łącza.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7992467" y="1874441"/>
            <a:ext cx="3386634" cy="1582936"/>
          </a:xfrm>
          <a:prstGeom prst="roundRect">
            <a:avLst>
              <a:gd name="adj" fmla="val 641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8227417" y="2083991"/>
            <a:ext cx="2954834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Protokoły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227417" y="23252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Stos IrDA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227417" y="26078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Obowiązkowe: IrLAP, IrLMP, IAS. Opcjonalne: TinyTP, IrOBEX, IrCOMM (emulacja portu COM), IrLAN.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812800" y="3762177"/>
            <a:ext cx="10566400" cy="518120"/>
          </a:xfrm>
          <a:prstGeom prst="roundRect">
            <a:avLst>
              <a:gd name="adj" fmla="val 14707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Rectangle 16"/>
          <p:cNvSpPr/>
          <p:nvPr/>
        </p:nvSpPr>
        <p:spPr>
          <a:xfrm>
            <a:off x="812800" y="3762177"/>
            <a:ext cx="38100" cy="518120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1079500" y="3914577"/>
            <a:ext cx="10109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Dziś: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 IrDA praktycznie zniknęło z komputerów i telefonów. Podczerwień żyje w pilotach RTV, ale to proste protokoły (np. NEC, RC-5), a nie IrDA.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Lekcja 1 · Łączność bezprzewodowa krótkiego zasięgu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BLUETOOTH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Podstawy Bluetooth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41400" y="1874441"/>
            <a:ext cx="6261100" cy="142875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209550" indent="-209550">
              <a:lnSpc>
                <a:spcPts val="2250"/>
              </a:lnSpc>
              <a:buClr>
                <a:srgbClr val="142033"/>
              </a:buClr>
              <a:buFont typeface="Arial"/>
              <a:buChar char="•"/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Pasmo </a:t>
            </a:r>
            <a:r>
              <a:rPr sz="1500" b="1" i="0" u="none">
                <a:solidFill>
                  <a:srgbClr val="1D5FD0"/>
                </a:solidFill>
                <a:latin typeface="Arial"/>
              </a:rPr>
              <a:t>2,4 GHz ISM</a:t>
            </a:r>
            <a:r>
              <a:rPr sz="1500" b="0" i="0" u="none">
                <a:solidFill>
                  <a:srgbClr val="142033"/>
                </a:solidFill>
                <a:latin typeface="Arial"/>
              </a:rPr>
              <a:t> — to samo co Wi-Fi i kuchenki mikrofalowe</a:t>
            </a:r>
          </a:p>
          <a:p>
            <a:pPr algn="l" marL="209550" indent="-209550">
              <a:lnSpc>
                <a:spcPts val="2250"/>
              </a:lnSpc>
              <a:buClr>
                <a:srgbClr val="142033"/>
              </a:buClr>
              <a:buFont typeface="Arial"/>
              <a:buChar char="•"/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Classic: skoki po 79 kanałach </a:t>
            </a:r>
            <a:r>
              <a:rPr sz="1500" b="1" i="0" u="none">
                <a:solidFill>
                  <a:srgbClr val="1D5FD0"/>
                </a:solidFill>
                <a:latin typeface="Arial"/>
              </a:rPr>
              <a:t>1600 razy na sekundę</a:t>
            </a:r>
            <a:r>
              <a:rPr sz="1500" b="0" i="0" u="none">
                <a:solidFill>
                  <a:srgbClr val="142033"/>
                </a:solidFill>
                <a:latin typeface="Arial"/>
              </a:rPr>
              <a:t> (FHSS)</a:t>
            </a:r>
          </a:p>
          <a:p>
            <a:pPr algn="l" marL="209550" indent="-209550">
              <a:lnSpc>
                <a:spcPts val="2250"/>
              </a:lnSpc>
              <a:buClr>
                <a:srgbClr val="142033"/>
              </a:buClr>
              <a:buFont typeface="Arial"/>
              <a:buChar char="•"/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LE: 40 kanałów po 2 MHz, z czego 3 do rozgłaszania</a:t>
            </a:r>
          </a:p>
          <a:p>
            <a:pPr algn="l" marL="209550" indent="-209550">
              <a:lnSpc>
                <a:spcPts val="2250"/>
              </a:lnSpc>
              <a:buClr>
                <a:srgbClr val="142033"/>
              </a:buClr>
              <a:buFont typeface="Arial"/>
              <a:buChar char="•"/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Standard rozwija </a:t>
            </a:r>
            <a:r>
              <a:rPr sz="1500" b="1" i="0" u="none">
                <a:solidFill>
                  <a:srgbClr val="1D5FD0"/>
                </a:solidFill>
                <a:latin typeface="Arial"/>
              </a:rPr>
              <a:t>Bluetooth SIG</a:t>
            </a:r>
            <a:r>
              <a:rPr sz="1500" b="0" i="0" u="none">
                <a:solidFill>
                  <a:srgbClr val="142033"/>
                </a:solidFill>
                <a:latin typeface="Arial"/>
              </a:rPr>
              <a:t>; IEEE 802.15.1 opisywał tylko wczesne wersje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7569200" y="1874441"/>
          <a:ext cx="3810000" cy="14351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889000"/>
                <a:gridCol w="1270000"/>
                <a:gridCol w="16510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D5FD0"/>
                          </a:solidFill>
                          <a:latin typeface="Arial"/>
                        </a:rPr>
                        <a:t>Klasa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D5FD0"/>
                          </a:solidFill>
                          <a:latin typeface="Arial"/>
                        </a:rPr>
                        <a:t>Moc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D5FD0"/>
                          </a:solidFill>
                          <a:latin typeface="Arial"/>
                        </a:rPr>
                        <a:t>Zasięg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100 mW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ok. 100 m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2,5 mW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ok. 10 m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 mW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ok. 1 m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7569200" y="3461941"/>
            <a:ext cx="38481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Najpopularniejsza jest klasa 2. Zasięg to wartości teoretyczne, w otwartej przestrzeni.</a:t>
            </a:r>
          </a:p>
        </p:txBody>
      </p:sp>
      <p:pic>
        <p:nvPicPr>
          <p:cNvPr id="7" name="Picture 6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00" y="4193381"/>
            <a:ext cx="7874000" cy="14605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8940800" y="4300141"/>
            <a:ext cx="2476500" cy="4953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50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Skoki częstotliwości (FHSS)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8940800" y="4897041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9CC8FF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9169400" y="4884341"/>
            <a:ext cx="715863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pikosieć 1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9999563" y="4897041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F7C766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10228163" y="4884341"/>
            <a:ext cx="715863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pikosieć 2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940800" y="5151041"/>
            <a:ext cx="2476500" cy="3960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Oś pionowa: kanał. Oś pozioma: czas — co 625 µs inny kanał.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Lekcja 1 · Łączność bezprzewodowa krótkiego zasięgu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BLUETOOTH · ARCHITEKTURA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Pikosieć i scatternet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554956"/>
          </a:xfrm>
          <a:prstGeom prst="roundRect">
            <a:avLst>
              <a:gd name="adj" fmla="val 653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Pikosieć (piconet)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2954834" cy="8532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Jedno urządzenie centralne i do 7 aktywnych podrzędnych. Centralne narzuca zegar i przydziela szczeliny czasowe (TDM).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554956"/>
          </a:xfrm>
          <a:prstGeom prst="roundRect">
            <a:avLst>
              <a:gd name="adj" fmla="val 653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37584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Scatternet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37584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Kilka pikosieci połączonych urządzeniem-mostem, które należy do dwóch sieci jednocześnie.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554956"/>
          </a:xfrm>
          <a:prstGeom prst="roundRect">
            <a:avLst>
              <a:gd name="adj" fmla="val 653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27417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Tryby oszczędzania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7417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Classic: park (do 255 „zaparkowanych”), hold i sniff. Podrzędne rozmawia tylko z centralnym.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12800" y="3734197"/>
            <a:ext cx="10566400" cy="731441"/>
          </a:xfrm>
          <a:prstGeom prst="roundRect">
            <a:avLst>
              <a:gd name="adj" fmla="val 10417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Rectangle 13"/>
          <p:cNvSpPr/>
          <p:nvPr/>
        </p:nvSpPr>
        <p:spPr>
          <a:xfrm>
            <a:off x="812800" y="3734197"/>
            <a:ext cx="38100" cy="731441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1079500" y="3886597"/>
            <a:ext cx="10109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Nowa terminologia: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 Bluetooth SIG zastąpił określenia master/slave nazwami </a:t>
            </a:r>
            <a:r>
              <a:rPr sz="1200" b="1" i="0" u="none">
                <a:solidFill>
                  <a:srgbClr val="1D5FD0"/>
                </a:solidFill>
                <a:latin typeface="Arial"/>
              </a:rPr>
              <a:t>central/peripheral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. LE dodało rozgłaszanie (beacony) i sieci </a:t>
            </a:r>
            <a:r>
              <a:rPr sz="1200" b="1" i="0" u="none">
                <a:solidFill>
                  <a:srgbClr val="1D5FD0"/>
                </a:solidFill>
                <a:latin typeface="Arial"/>
              </a:rPr>
              <a:t>Bluetooth Mesh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 (2017).</a:t>
            </a:r>
          </a:p>
        </p:txBody>
      </p:sp>
      <p:pic>
        <p:nvPicPr>
          <p:cNvPr id="16" name="Picture 15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00" y="4694238"/>
            <a:ext cx="7493000" cy="1079500"/>
          </a:xfrm>
          <a:prstGeom prst="rect">
            <a:avLst/>
          </a:prstGeom>
        </p:spPr>
      </p:pic>
      <p:sp>
        <p:nvSpPr>
          <p:cNvPr id="17" name="Rounded Rectangle 16"/>
          <p:cNvSpPr/>
          <p:nvPr/>
        </p:nvSpPr>
        <p:spPr>
          <a:xfrm>
            <a:off x="8559800" y="4903788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9CC8FF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8788400" y="4891088"/>
            <a:ext cx="665063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centralne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8559800" y="5157788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F3F5F9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8788400" y="5145088"/>
            <a:ext cx="1579959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podrzędne (peripheral)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8559800" y="5411788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F7C766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TextBox 21"/>
          <p:cNvSpPr txBox="1"/>
          <p:nvPr/>
        </p:nvSpPr>
        <p:spPr>
          <a:xfrm>
            <a:off x="8788400" y="5399088"/>
            <a:ext cx="2070894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most — w dwóch pikosieciach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Lekcja 1 · Łączność bezprzewodowa krótkiego zasięgu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BLUETOOTH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Dwa Bluetoothy: Classic i LE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21590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286000"/>
                <a:gridCol w="3556000"/>
                <a:gridCol w="4724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D5FD0"/>
                          </a:solidFill>
                          <a:latin typeface="Arial"/>
                        </a:rPr>
                        <a:t>Cecha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D5FD0"/>
                          </a:solidFill>
                          <a:latin typeface="Arial"/>
                        </a:rPr>
                        <a:t>Classic (BR/EDR)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D5FD0"/>
                          </a:solidFill>
                          <a:latin typeface="Arial"/>
                        </a:rPr>
                        <a:t>Low Energy (LE)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Od wersji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1.0 (1999)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4.0 (2010)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Prędkość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do 3 Mb/s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 lub 2 Mb/s, tryb Coded PHY dla zasięgu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Pobór energii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wyższy, stałe połączenie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bardzo niski — miesiące lub lata na baterii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Topologie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pikosieć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punkt–punkt, rozgłaszanie, mesh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Zastosowania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audio A2DP, rozmowy HFP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czujniki, zegarki, beacony, LE Audio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4338241"/>
            <a:ext cx="10566400" cy="518120"/>
          </a:xfrm>
          <a:prstGeom prst="roundRect">
            <a:avLst>
              <a:gd name="adj" fmla="val 14707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4338241"/>
            <a:ext cx="38100" cy="518120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79500" y="4490641"/>
            <a:ext cx="10109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Te dwa tryby </a:t>
            </a:r>
            <a:r>
              <a:rPr sz="1200" b="1" i="0" u="none">
                <a:solidFill>
                  <a:srgbClr val="1D5FD0"/>
                </a:solidFill>
                <a:latin typeface="Arial"/>
              </a:rPr>
              <a:t>nie są ze sobą zgodne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. Telefon obsługuje oba (dual mode), a prosty czujnik zwykle tylko LE.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Lekcja 1 · Łączność bezprzewodowa krótkiego zasięgu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BLUETOOTH · WERSJE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Od 1.0 do 5.0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26797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651000"/>
                <a:gridCol w="1651000"/>
                <a:gridCol w="7264400"/>
              </a:tblGrid>
              <a:tr h="3302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D5FD0"/>
                          </a:solidFill>
                          <a:latin typeface="Arial"/>
                        </a:rPr>
                        <a:t>Wersja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D5FD0"/>
                          </a:solidFill>
                          <a:latin typeface="Arial"/>
                        </a:rPr>
                        <a:t>Rok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D5FD0"/>
                          </a:solidFill>
                          <a:latin typeface="Arial"/>
                        </a:rPr>
                        <a:t>Najważniejsza zmiana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333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1.x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1999–2003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pierwsze wersje, ok. 0,7 Mb/s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2.0 + EDR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2004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Enhanced Data Rate — do 3 Mb/s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2.1 + EDR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2007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Secure Simple Pairing — prostsze i bezpieczniejsze parowanie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3.0 + HS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2009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do 24 Mb/s, ale przez radio Wi-Fi (802.11)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4.0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2010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D5FD0"/>
                          </a:solidFill>
                          <a:latin typeface="Arial"/>
                        </a:rPr>
                        <a:t>Bluetooth Low Energy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4.1 i 4.2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2013–2014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IoT: IPv6, LE Secure Connections, dłuższe pakiety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33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5.0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2016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LE 2 Mb/s, 4× zasięg (Coded PHY), 8× więcej danych w rozgłoszeniach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4858941"/>
            <a:ext cx="10566400" cy="518120"/>
          </a:xfrm>
          <a:prstGeom prst="roundRect">
            <a:avLst>
              <a:gd name="adj" fmla="val 14707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4858941"/>
            <a:ext cx="38100" cy="518120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79500" y="5011341"/>
            <a:ext cx="10109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Częsty błąd w materiałach: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 Bluetooth 5 nie ma 50 Mb/s. LE działa z prędkością 1 lub 2 Mb/s, a Classic — do 3 Mb/s.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Lekcja 1 · Łączność bezprzewodowa krótkiego zasięgu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BLUETOOTH · WERSJE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Od 5.1 do 6.3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301625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270000"/>
                <a:gridCol w="1905000"/>
                <a:gridCol w="7391400"/>
              </a:tblGrid>
              <a:tr h="3302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D5FD0"/>
                          </a:solidFill>
                          <a:latin typeface="Arial"/>
                        </a:rPr>
                        <a:t>Wersja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D5FD0"/>
                          </a:solidFill>
                          <a:latin typeface="Arial"/>
                        </a:rPr>
                        <a:t>Rok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D5FD0"/>
                          </a:solidFill>
                          <a:latin typeface="Arial"/>
                        </a:rPr>
                        <a:t>Najważniejsza zmiana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333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5.1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2019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Direction Finding — wykrywanie kierunku sygnału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5.2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2020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LE Audio: kodek LC3, kanały izochroniczne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5.3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2021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sprawniejsze połączenia i wybór kanałów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5.4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2023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PAwR — np. elektroniczne etykiety cenowe w sklepach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6.0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wrzesień 2024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D5FD0"/>
                          </a:solidFill>
                          <a:latin typeface="Arial"/>
                        </a:rPr>
                        <a:t>Channel Sounding</a:t>
                      </a: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 — pomiar odległości co do centymetrów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6.1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maj 2025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lepsza prywatność i oszczędność energii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6.2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listopad 2025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odstęp połączenia </a:t>
                      </a:r>
                      <a:r>
                        <a:rPr sz="1200" b="1" i="0" u="none">
                          <a:solidFill>
                            <a:srgbClr val="1D5FD0"/>
                          </a:solidFill>
                          <a:latin typeface="Arial"/>
                        </a:rPr>
                        <a:t>375 µs</a:t>
                      </a: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 zamiast 7,5 ms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33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6.3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maj 2026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dokładniejszy Channel Sounding, wspólne wymagania radiowe Classic i LE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Lekcja 1 · Łączność bezprzewodowa krótkiego zasięgu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BLUETOOTH · DŹWIĘK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LE Audio i Auracast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582936"/>
          </a:xfrm>
          <a:prstGeom prst="roundRect">
            <a:avLst>
              <a:gd name="adj" fmla="val 641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Kodek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252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LC3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47750" y="26078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Lepsza jakość dźwięku niż stary kodek SBC przy mniejszym przepływie danych — bateria wystarcza na dłużej.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402634" y="1874441"/>
            <a:ext cx="3386634" cy="1582936"/>
          </a:xfrm>
          <a:prstGeom prst="roundRect">
            <a:avLst>
              <a:gd name="adj" fmla="val 641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4637584" y="2083991"/>
            <a:ext cx="2954834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Multi-stream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637584" y="23252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Osobny strumień na ucho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637584" y="26078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Każda słuchawka dostaje własny, zsynchronizowany strumień. Wsparcie dla aparatów słuchowych.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7992467" y="1874441"/>
            <a:ext cx="3386634" cy="1582936"/>
          </a:xfrm>
          <a:prstGeom prst="roundRect">
            <a:avLst>
              <a:gd name="adj" fmla="val 641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8227417" y="2083991"/>
            <a:ext cx="2954834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Rozgłaszanie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227417" y="23252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Auracast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227417" y="26078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Jeden nadajnik, dowolnie wielu słuchaczy: lotniska, kina, siłownie, wspólne słuchanie z jednego telefonu.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3762177"/>
            <a:ext cx="10604500" cy="533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Klasyczne audio (A2DP) działa na Bluetooth Classic, a </a:t>
            </a:r>
            <a:r>
              <a:rPr sz="1500" b="1" i="0" u="none">
                <a:solidFill>
                  <a:srgbClr val="1D5FD0"/>
                </a:solidFill>
                <a:latin typeface="Arial"/>
              </a:rPr>
              <a:t>LE Audio</a:t>
            </a:r>
            <a:r>
              <a:rPr sz="1500" b="0" i="0" u="none">
                <a:solidFill>
                  <a:srgbClr val="142033"/>
                </a:solidFill>
                <a:latin typeface="Arial"/>
              </a:rPr>
              <a:t> na Low Energy — to nowa architektura, a nie tylko nowy kodek.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Lekcja 1 · Łączność bezprzewodowa krótkiego zasięgu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BLUETOOTH · USŁUGI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Profile Classic i usługi GATT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2832100" cy="787995"/>
          </a:xfrm>
          <a:prstGeom prst="roundRect">
            <a:avLst>
              <a:gd name="adj" fmla="val 1289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996950" y="2020491"/>
            <a:ext cx="25019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A2DP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96950" y="2303066"/>
            <a:ext cx="25019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muzyka stereo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797300" y="1874441"/>
            <a:ext cx="2832100" cy="787995"/>
          </a:xfrm>
          <a:prstGeom prst="roundRect">
            <a:avLst>
              <a:gd name="adj" fmla="val 1289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3981450" y="2020491"/>
            <a:ext cx="25019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AVRCP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981450" y="2303066"/>
            <a:ext cx="25019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sterowanie odtwarzaniem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2814836"/>
            <a:ext cx="2832100" cy="787995"/>
          </a:xfrm>
          <a:prstGeom prst="roundRect">
            <a:avLst>
              <a:gd name="adj" fmla="val 1289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996950" y="2960886"/>
            <a:ext cx="25019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HFP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996950" y="3243461"/>
            <a:ext cx="25019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rozmowy telefoniczne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3797300" y="2814836"/>
            <a:ext cx="2832100" cy="787995"/>
          </a:xfrm>
          <a:prstGeom prst="roundRect">
            <a:avLst>
              <a:gd name="adj" fmla="val 1289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3981450" y="2960886"/>
            <a:ext cx="25019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HID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981450" y="3243461"/>
            <a:ext cx="25019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klawiatury, myszy, pady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812800" y="3755231"/>
            <a:ext cx="2832100" cy="787995"/>
          </a:xfrm>
          <a:prstGeom prst="roundRect">
            <a:avLst>
              <a:gd name="adj" fmla="val 1289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996950" y="3901281"/>
            <a:ext cx="25019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SPP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996950" y="4183856"/>
            <a:ext cx="25019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wirtualny port COM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3797300" y="3755231"/>
            <a:ext cx="2832100" cy="787995"/>
          </a:xfrm>
          <a:prstGeom prst="roundRect">
            <a:avLst>
              <a:gd name="adj" fmla="val 1289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3981450" y="3901281"/>
            <a:ext cx="25019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PAN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981450" y="4183856"/>
            <a:ext cx="25019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sieć przez Bluetooth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6934200" y="1874441"/>
            <a:ext cx="4445000" cy="1582936"/>
          </a:xfrm>
          <a:prstGeom prst="roundRect">
            <a:avLst>
              <a:gd name="adj" fmla="val 641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TextBox 22"/>
          <p:cNvSpPr txBox="1"/>
          <p:nvPr/>
        </p:nvSpPr>
        <p:spPr>
          <a:xfrm>
            <a:off x="7169150" y="2083991"/>
            <a:ext cx="40132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Low Energy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7169150" y="2325291"/>
            <a:ext cx="4013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LE: GATT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169150" y="2607866"/>
            <a:ext cx="4013200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Urządzenie udostępnia </a:t>
            </a:r>
            <a:r>
              <a:rPr sz="1200" b="1" i="0" u="none">
                <a:solidFill>
                  <a:srgbClr val="1D5FD0"/>
                </a:solidFill>
                <a:latin typeface="Arial"/>
              </a:rPr>
              <a:t>usługi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 (services) z </a:t>
            </a:r>
            <a:r>
              <a:rPr sz="1200" b="1" i="0" u="none">
                <a:solidFill>
                  <a:srgbClr val="1D5FD0"/>
                </a:solidFill>
                <a:latin typeface="Arial"/>
              </a:rPr>
              <a:t>charakterystykami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 (characteristics), np. usługa Heart Rate z pomiarem tętna. Każda ma identyfikator UUID.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6934200" y="3609777"/>
            <a:ext cx="4445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7" name="TextBox 26"/>
          <p:cNvSpPr txBox="1"/>
          <p:nvPr/>
        </p:nvSpPr>
        <p:spPr>
          <a:xfrm>
            <a:off x="7169150" y="3819327"/>
            <a:ext cx="4013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Dla programisty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7169150" y="4101902"/>
            <a:ext cx="4013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ESP32, nRF52, Web Bluetooth w przeglądarce Chrome — własne usługi GATT to kilkadziesiąt linii kodu.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Lekcja 1 · Łączność bezprzewodowa krótkiego zasięgu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BLUETOOTH · WARSTWY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Stos protokołów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5207000" cy="406400"/>
          </a:xfrm>
          <a:prstGeom prst="roundRect">
            <a:avLst>
              <a:gd name="adj" fmla="val 18750"/>
            </a:avLst>
          </a:prstGeom>
          <a:solidFill>
            <a:srgbClr val="9CC8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990600" y="1988741"/>
            <a:ext cx="4889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Aplikacje i profile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812800" y="2344341"/>
            <a:ext cx="5207000" cy="419100"/>
          </a:xfrm>
          <a:prstGeom prst="roundRect">
            <a:avLst>
              <a:gd name="adj" fmla="val 1818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996950" y="2464991"/>
            <a:ext cx="4876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GATT / ATT, SMP (LE) · RFCOMM, SDP (Classic)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812800" y="2826941"/>
            <a:ext cx="5207000" cy="419100"/>
          </a:xfrm>
          <a:prstGeom prst="roundRect">
            <a:avLst>
              <a:gd name="adj" fmla="val 1818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996950" y="2947591"/>
            <a:ext cx="4876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L2CAP — podział i składanie pakietów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3309541"/>
            <a:ext cx="5207000" cy="419100"/>
          </a:xfrm>
          <a:prstGeom prst="roundRect">
            <a:avLst>
              <a:gd name="adj" fmla="val 1818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996950" y="3430191"/>
            <a:ext cx="4876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HCI — granica host / kontroler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812800" y="3792141"/>
            <a:ext cx="5207000" cy="419100"/>
          </a:xfrm>
          <a:prstGeom prst="roundRect">
            <a:avLst>
              <a:gd name="adj" fmla="val 1818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996950" y="3912791"/>
            <a:ext cx="4876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Link Layer (LE) · Link Manager i Baseband (Classic)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812800" y="4274741"/>
            <a:ext cx="5207000" cy="419100"/>
          </a:xfrm>
          <a:prstGeom prst="roundRect">
            <a:avLst>
              <a:gd name="adj" fmla="val 1818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996950" y="4395391"/>
            <a:ext cx="4876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Radio 2,4 GHz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507480" y="1874441"/>
            <a:ext cx="4909820" cy="11430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67640" indent="-167640">
              <a:lnSpc>
                <a:spcPts val="1800"/>
              </a:lnSpc>
              <a:buClr>
                <a:srgbClr val="142033"/>
              </a:buClr>
              <a:buFont typeface="Arial"/>
              <a:buChar char="•"/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Host (system operacyjny) i kontroler (chip radiowy) rozmawiają przez </a:t>
            </a:r>
            <a:r>
              <a:rPr sz="1200" b="1" i="0" u="none">
                <a:solidFill>
                  <a:srgbClr val="1D5FD0"/>
                </a:solidFill>
                <a:latin typeface="Arial"/>
              </a:rPr>
              <a:t>HCI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, np. po USB lub UART</a:t>
            </a:r>
          </a:p>
          <a:p>
            <a:pPr algn="l" marL="167640" indent="-167640">
              <a:lnSpc>
                <a:spcPts val="1800"/>
              </a:lnSpc>
              <a:buClr>
                <a:srgbClr val="142033"/>
              </a:buClr>
              <a:buFont typeface="Arial"/>
              <a:buChar char="•"/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L2CAP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 multipleksuje kanały logiczne</a:t>
            </a:r>
          </a:p>
          <a:p>
            <a:pPr algn="l" marL="167640" indent="-167640">
              <a:lnSpc>
                <a:spcPts val="1800"/>
              </a:lnSpc>
              <a:buClr>
                <a:srgbClr val="142033"/>
              </a:buClr>
              <a:buFont typeface="Arial"/>
              <a:buChar char="•"/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Baseband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 / Link Layer: szczeliny czasowe, ramki, skoki po kanałach</a:t>
            </a:r>
          </a:p>
          <a:p>
            <a:pPr algn="l" marL="167640" indent="-167640">
              <a:lnSpc>
                <a:spcPts val="1800"/>
              </a:lnSpc>
              <a:buClr>
                <a:srgbClr val="142033"/>
              </a:buClr>
              <a:buFont typeface="Arial"/>
              <a:buChar char="•"/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Link Manager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: zestawianie połączeń, energia, jakość usług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Lekcja 1 · Łączność bezprzewodowa krótkiego zasięgu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BLUETOOTH · BEZPIECZEŃSTWO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Parowanie i znane ataki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4165600" cy="1554956"/>
          </a:xfrm>
          <a:prstGeom prst="roundRect">
            <a:avLst>
              <a:gd name="adj" fmla="val 653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37338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Parowanie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3733800" cy="8532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Secure Simple Pairing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 (2.1): porównanie liczb na ekranach. </a:t>
            </a:r>
            <a:r>
              <a:rPr sz="1200" b="1" i="0" u="none">
                <a:solidFill>
                  <a:srgbClr val="1D5FD0"/>
                </a:solidFill>
                <a:latin typeface="Arial"/>
              </a:rPr>
              <a:t>LE Secure Connections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 (4.2): wymiana kluczy ECDH. Adresy prywatne (RPA) utrudniają śledzenie.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5283200" y="1874441"/>
          <a:ext cx="6096000" cy="16129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397000"/>
                <a:gridCol w="762000"/>
                <a:gridCol w="39370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D5FD0"/>
                          </a:solidFill>
                          <a:latin typeface="Arial"/>
                        </a:rPr>
                        <a:t>Atak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D5FD0"/>
                          </a:solidFill>
                          <a:latin typeface="Arial"/>
                        </a:rPr>
                        <a:t>Rok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D5FD0"/>
                          </a:solidFill>
                          <a:latin typeface="Arial"/>
                        </a:rPr>
                        <a:t>Na czym polegał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5365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BlueBorne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2017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przejęcie urządzenia bez parowania przez błędy w stosach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KNOB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2019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wymuszenie bardzo krótkiego klucza szyfrowania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BLUFFS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2023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słabości w ustalaniu kluczy sesji (Classic)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8" name="Rounded Rectangle 7"/>
          <p:cNvSpPr/>
          <p:nvPr/>
        </p:nvSpPr>
        <p:spPr>
          <a:xfrm>
            <a:off x="812800" y="3792141"/>
            <a:ext cx="10566400" cy="518120"/>
          </a:xfrm>
          <a:prstGeom prst="roundRect">
            <a:avLst>
              <a:gd name="adj" fmla="val 14707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9" name="Rectangle 8"/>
          <p:cNvSpPr/>
          <p:nvPr/>
        </p:nvSpPr>
        <p:spPr>
          <a:xfrm>
            <a:off x="812800" y="3792141"/>
            <a:ext cx="38100" cy="518120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1079500" y="3944541"/>
            <a:ext cx="10109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Obrona: </a:t>
            </a:r>
            <a:r>
              <a:rPr sz="1200" b="1" i="0" u="none">
                <a:solidFill>
                  <a:srgbClr val="1D5FD0"/>
                </a:solidFill>
                <a:latin typeface="Arial"/>
              </a:rPr>
              <a:t>aktualizacje systemu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, wyłączona widoczność, parowanie w zaufanym miejscu.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Lekcja 1 · Łączność bezprzewodowa krótkiego zasięgu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INNE TECHNOLOGIE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NFC i UWB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5181600" cy="2598936"/>
          </a:xfrm>
          <a:prstGeom prst="roundRect">
            <a:avLst>
              <a:gd name="adj" fmla="val 3909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7750" y="2083991"/>
            <a:ext cx="4699000" cy="9525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047750" y="3099991"/>
            <a:ext cx="4749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13,56 MHz · ok. 4 cm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47750" y="3341291"/>
            <a:ext cx="47498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NFC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47750" y="3623866"/>
            <a:ext cx="4749800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Wywodzi się z RFID. Płatności zbliżeniowe, bilety, karty dostępu, parowanie „dotknij, aby połączyć”. Mały zasięg jest zaletą: trudniej podsłuchać.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197600" y="1874441"/>
            <a:ext cx="5181600" cy="2598936"/>
          </a:xfrm>
          <a:prstGeom prst="roundRect">
            <a:avLst>
              <a:gd name="adj" fmla="val 3909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10" name="Picture 9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32550" y="2083991"/>
            <a:ext cx="4699000" cy="95250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6432550" y="3099991"/>
            <a:ext cx="4749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ok. 6–9 GHz · IEEE 802.15.4z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32550" y="3341291"/>
            <a:ext cx="47498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UWB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432550" y="3623866"/>
            <a:ext cx="4749800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Ultra-szerokie pasmo: bardzo krótkie impulsy i pomiar czasu lotu sygnału. Lokalizacja co do centymetrów: lokalizatory, cyfrowe kluczyki do auta.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812800" y="4778177"/>
            <a:ext cx="10566400" cy="518120"/>
          </a:xfrm>
          <a:prstGeom prst="roundRect">
            <a:avLst>
              <a:gd name="adj" fmla="val 14707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Rectangle 14"/>
          <p:cNvSpPr/>
          <p:nvPr/>
        </p:nvSpPr>
        <p:spPr>
          <a:xfrm>
            <a:off x="812800" y="4778177"/>
            <a:ext cx="38100" cy="518120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1079500" y="4930577"/>
            <a:ext cx="10109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Bluetooth 6.0 </a:t>
            </a:r>
            <a:r>
              <a:rPr sz="1200" b="1" i="0" u="none">
                <a:solidFill>
                  <a:srgbClr val="1D5FD0"/>
                </a:solidFill>
                <a:latin typeface="Arial"/>
              </a:rPr>
              <a:t>Channel Sounding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 celuje w te same zastosowania co UWB, ale działa na tańszych, powszechnych chipach Bluetooth.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Lekcja 1 · Łączność bezprzewodowa krótkiego zasięgu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9CC8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87444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97000" y="1906191"/>
            <a:ext cx="6476405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Dlaczego urządzenia Bluetooth Classic i LE nie mogą się ze sobą połączyć?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35069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97000" y="2382441"/>
            <a:ext cx="3394472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Czym różni się pikosieć od scatternetu?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82694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97000" y="2858691"/>
            <a:ext cx="5247680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Po co w Bluetooth 6.0 pomiar odległości, skoro istnieje UWB?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30319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97000" y="3334941"/>
            <a:ext cx="5236766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Które urządzenia w twoim domu używają LE, a które Classic?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Źródła: bluetooth.com (Core 6.2 i 6.3), materiały Bluetooth SIG o LE Audio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Lekcja 1: IrDA, Bluetooth, NFC i UWB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