
<file path=[Content_Types].xml><?xml version="1.0" encoding="utf-8"?>
<Types xmlns="http://schemas.openxmlformats.org/package/2006/content-types">
  <Default Extension="bin" ContentType="application/vnd.openxmlformats-officedocument.presentationml.printerSettings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7"/>
    <p:sldId id="257" r:id="rId9"/>
    <p:sldId id="258" r:id="rId10"/>
    <p:sldId id="259" r:id="rId11"/>
    <p:sldId id="260" r:id="rId12"/>
    <p:sldId id="261" r:id="rId13"/>
    <p:sldId id="262" r:id="rId14"/>
    <p:sldId id="263" r:id="rId15"/>
    <p:sldId id="264" r:id="rId16"/>
    <p:sldId id="265" r:id="rId17"/>
    <p:sldId id="266" r:id="rId18"/>
    <p:sldId id="267" r:id="rId19"/>
  </p:sldIdLst>
  <p:sldSz cx="12192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24" d="100"/>
          <a:sy n="124" d="100"/>
        </p:scale>
        <p:origin x="-151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printerSettings" Target="printerSettings/printerSettings1.bin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theme" Target="theme/theme1.xml"/><Relationship Id="rId6" Type="http://schemas.openxmlformats.org/officeDocument/2006/relationships/tableStyles" Target="tableStyles.xml"/><Relationship Id="rId7" Type="http://schemas.openxmlformats.org/officeDocument/2006/relationships/slide" Target="slides/slide1.xml"/><Relationship Id="rId8" Type="http://schemas.openxmlformats.org/officeDocument/2006/relationships/notesMaster" Target="notesMasters/notesMaster1.xml"/><Relationship Id="rId9" Type="http://schemas.openxmlformats.org/officeDocument/2006/relationships/slide" Target="slides/slide2.xml"/><Relationship Id="rId10" Type="http://schemas.openxmlformats.org/officeDocument/2006/relationships/slide" Target="slides/slide3.xml"/><Relationship Id="rId11" Type="http://schemas.openxmlformats.org/officeDocument/2006/relationships/slide" Target="slides/slide4.xml"/><Relationship Id="rId12" Type="http://schemas.openxmlformats.org/officeDocument/2006/relationships/slide" Target="slides/slide5.xml"/><Relationship Id="rId13" Type="http://schemas.openxmlformats.org/officeDocument/2006/relationships/slide" Target="slides/slide6.xml"/><Relationship Id="rId14" Type="http://schemas.openxmlformats.org/officeDocument/2006/relationships/slide" Target="slides/slide7.xml"/><Relationship Id="rId15" Type="http://schemas.openxmlformats.org/officeDocument/2006/relationships/slide" Target="slides/slide8.xml"/><Relationship Id="rId16" Type="http://schemas.openxmlformats.org/officeDocument/2006/relationships/slide" Target="slides/slide9.xml"/><Relationship Id="rId17" Type="http://schemas.openxmlformats.org/officeDocument/2006/relationships/slide" Target="slides/slide10.xml"/><Relationship Id="rId18" Type="http://schemas.openxmlformats.org/officeDocument/2006/relationships/slide" Target="slides/slide11.xml"/><Relationship Id="rId19" Type="http://schemas.openxmlformats.org/officeDocument/2006/relationships/slide" Target="slides/slide12.xml"/></Relationships>
</file>

<file path=ppt/notesMasters/_rels/notesMaster1.xml.rels><?xml version='1.0' encoding='UTF-8' standalone='yes'?>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p="http://schemas.openxmlformats.org/presentationml/2006/main" xmlns:r="http://schemas.openxmlformats.org/officeDocument/2006/relationships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89C1C7-3DCD-1040-A9CF-14679D8B5DDD}" type="datetimeFigureOut">
              <a:rPr lang="en-US" smtClean="0"/>
              <a:t>10/17/16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B5E49A5-4136-284D-997B-48E1D791AD6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325218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_rels/notesSlide2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.xml"/></Relationships>
</file>

<file path=ppt/notesSlides/_rels/notesSlide3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.xml"/></Relationships>
</file>

<file path=ppt/notesSlides/_rels/notesSlide4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.xml"/></Relationships>
</file>

<file path=ppt/notesSlides/_rels/notesSlide5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.xml"/></Relationships>
</file>

<file path=ppt/notesSlides/_rels/notesSlide6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.xml"/></Relationships>
</file>

<file path=ppt/notesSlides/_rels/notesSlide7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.xml"/></Relationships>
</file>

<file path=ppt/notesSlides/_rels/notesSlide8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8.xml"/></Relationships>
</file>

<file path=ppt/notesSlides/_rels/notesSlide9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9.xml"/></Relationships>
</file>

<file path=ppt/notesSlides/_rels/notesSlide10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0.xml"/></Relationships>
</file>

<file path=ppt/notesSlides/_rels/notesSlide11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1.xml"/></Relationships>
</file>

<file path=ppt/notesSlides/_rels/notesSlide12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2.xml"/></Relationships>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Lekcja o macierzach dyskowych. Poziomy historyczne (2, 3, 4, 7) w skrócie, szczegółowo 0, 1, 5, 6, 10 oraz współczesne rozwiązania: ZFS, NAS, Storage Spaces.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Stara prezentacja wymieniała też JBOD i NRAID — to po prostu połączenie dysków w jedną przestrzeń, bez nadmiarowości i bez przyspieszenia.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„0” oznacza zero nadmiarowości. Dziś RAID 0 z dysków NVMe ma sens rzadko — pojedynczy dysk PCIe 5.0 jest już bardzo szybki.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Najprostsza i najpopularniejsza ochrona w domowych NAS-ach z dwoma dyskami.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Ćwiczenie na tablicy: A1 = 1011, A2 = 0110 → P = 1101. Skreślamy A2 i odtwarzamy: 1011 ⊕ 1101 = 0110.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Poziomy historyczne: RAID 2 (kod Hamminga na poziomie bitów), RAID 3 i 4 (osobny dysk parzystości — wąskie gardło), RAID 7 (rozwiązanie jednej firmy). Dziś praktycznie nieużywane.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Przykład: 4 dyski po 8 TB → RAID 0: 32 TB, RAID 5: 24 TB, RAID 6 i RAID 10: 16 TB. Ćwiczenie do przeliczenia z uczniami.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Fake RAID (np. Intel RST, AMD RAIDXpert) — płyta pomaga w konfiguracji, ale obliczenia robi procesor. Uwaga z podmianą płyty — format zapisu bywa własnościowy.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W szkolnej pracowni można postawić TrueNAS lub Proxmox na maszynie wirtualnej i przećwiczyć awarię dysku bez ryzyka.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MTBF/MTTF (średni czas między awariami) podawany w milionach godzin to wartość statystyczna dla dużych populacji dysków, nie obietnica dla jednego egzemplarza.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To najważniejszy slajd lekcji. Warto dodać wersję 3-2-1-1-0: jedna kopia offline/niezmienna, zero błędów przy teście odtwarzania.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Pytanie 1: (5 − 1) × 4 TB = 16 TB.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Relationship Id="rId3" Type="http://schemas.openxmlformats.org/officeDocument/2006/relationships/notesSlide" Target="../notesSlides/notesSlide1.xml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2.xml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.png"/><Relationship Id="rId3" Type="http://schemas.openxmlformats.org/officeDocument/2006/relationships/notesSlide" Target="../notesSlides/notesSlide3.xml"/></Relationships>
</file>

<file path=ppt/slides/_rels/slide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3.png"/><Relationship Id="rId3" Type="http://schemas.openxmlformats.org/officeDocument/2006/relationships/notesSlide" Target="../notesSlides/notesSlide4.xml"/></Relationships>
</file>

<file path=ppt/slides/_rels/slide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4.png"/><Relationship Id="rId3" Type="http://schemas.openxmlformats.org/officeDocument/2006/relationships/notesSlide" Target="../notesSlides/notesSlide5.xml"/></Relationships>
</file>

<file path=ppt/slides/_rels/slide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5.png"/><Relationship Id="rId3" Type="http://schemas.openxmlformats.org/officeDocument/2006/relationships/image" Target="../media/image6.png"/><Relationship Id="rId4" Type="http://schemas.openxmlformats.org/officeDocument/2006/relationships/image" Target="../media/image7.png"/><Relationship Id="rId5" Type="http://schemas.openxmlformats.org/officeDocument/2006/relationships/notesSlide" Target="../notesSlides/notesSlide6.xml"/></Relationships>
</file>

<file path=ppt/slides/_rels/slide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7.xml"/></Relationships>
</file>

<file path=ppt/slides/_rels/slide8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8.xml"/></Relationships>
</file>

<file path=ppt/slides/_rels/slide9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9.xml"/></Relationships>
</file>

<file path=ppt/slides/_rels/slide10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0.xml"/></Relationships>
</file>

<file path=ppt/slides/_rels/slide1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1.xml"/></Relationships>
</file>

<file path=ppt/slides/_rels/slide1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2.xml"/>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2159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00"/>
              </a:lnSpc>
            </a:pPr>
            <a:r>
              <a:rPr sz="1500" b="1" i="0" u="none">
                <a:solidFill>
                  <a:srgbClr val="C2410C"/>
                </a:solidFill>
                <a:latin typeface="Arial"/>
              </a:rPr>
              <a:t>Budowa komputera · Lekcja 8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2616200"/>
            <a:ext cx="6007100" cy="8001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6300"/>
              </a:lnSpc>
            </a:pPr>
            <a:r>
              <a:rPr sz="6000" b="1" i="0" u="none">
                <a:solidFill>
                  <a:srgbClr val="142033"/>
                </a:solidFill>
                <a:latin typeface="Arial"/>
              </a:rPr>
              <a:t>Macierze RAID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12800" y="3619500"/>
            <a:ext cx="6007100" cy="6604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600"/>
              </a:lnSpc>
            </a:pPr>
            <a:r>
              <a:rPr sz="2000" b="0" i="0" u="none">
                <a:solidFill>
                  <a:srgbClr val="38445A"/>
                </a:solidFill>
                <a:latin typeface="Arial"/>
              </a:rPr>
              <a:t>Wydajność, niezawodność — i dlaczego RAID to nie kopia zapasowa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812800" y="58674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Technikum · informatyk i programista · stan wiedzy: wrzesień 2026</a:t>
            </a:r>
          </a:p>
        </p:txBody>
      </p:sp>
      <p:pic>
        <p:nvPicPr>
          <p:cNvPr id="6" name="Picture 5" descr="imag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61200" y="1270000"/>
            <a:ext cx="4318000" cy="4318000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C2410C"/>
                </a:solidFill>
                <a:latin typeface="Arial"/>
              </a:rPr>
              <a:t>WSTĘP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Czym jest RAID?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12800" y="1874441"/>
            <a:ext cx="10604500" cy="7112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800"/>
              </a:lnSpc>
            </a:pPr>
            <a:r>
              <a:rPr sz="2000" b="1" i="0" u="none">
                <a:solidFill>
                  <a:srgbClr val="C2410C"/>
                </a:solidFill>
                <a:latin typeface="Arial"/>
              </a:rPr>
              <a:t>Redundant Array of Independent Disks</a:t>
            </a:r>
            <a:r>
              <a:rPr sz="2000" b="0" i="0" u="none">
                <a:solidFill>
                  <a:srgbClr val="142033"/>
                </a:solidFill>
                <a:latin typeface="Arial"/>
              </a:rPr>
              <a:t> — kilka dysków fizycznych widzianych przez system jako jeden dysk logiczny.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812800" y="2890441"/>
            <a:ext cx="5181600" cy="1128316"/>
          </a:xfrm>
          <a:prstGeom prst="roundRect">
            <a:avLst>
              <a:gd name="adj" fmla="val 9004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1047750" y="3099991"/>
            <a:ext cx="4749800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Po co?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47750" y="3382566"/>
            <a:ext cx="4749800" cy="4266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Odporność na awarię dysku, większa wydajność, jedna duża przestrzeń.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6197600" y="2890441"/>
            <a:ext cx="5181600" cy="1128316"/>
          </a:xfrm>
          <a:prstGeom prst="roundRect">
            <a:avLst>
              <a:gd name="adj" fmla="val 9004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9" name="TextBox 8"/>
          <p:cNvSpPr txBox="1"/>
          <p:nvPr/>
        </p:nvSpPr>
        <p:spPr>
          <a:xfrm>
            <a:off x="6432550" y="3099991"/>
            <a:ext cx="4749800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Stany macierzy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6432550" y="3382566"/>
            <a:ext cx="4749800" cy="4266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1" i="0" u="none">
                <a:solidFill>
                  <a:srgbClr val="C2410C"/>
                </a:solidFill>
                <a:latin typeface="Arial"/>
              </a:rPr>
              <a:t>Optimal</a:t>
            </a:r>
            <a:r>
              <a:rPr sz="1200" b="0" i="0" u="none">
                <a:solidFill>
                  <a:srgbClr val="38445A"/>
                </a:solidFill>
                <a:latin typeface="Arial"/>
              </a:rPr>
              <a:t> — sprawna. </a:t>
            </a:r>
            <a:r>
              <a:rPr sz="1200" b="1" i="0" u="none">
                <a:solidFill>
                  <a:srgbClr val="C2410C"/>
                </a:solidFill>
                <a:latin typeface="Arial"/>
              </a:rPr>
              <a:t>Degraded</a:t>
            </a:r>
            <a:r>
              <a:rPr sz="1200" b="0" i="0" u="none">
                <a:solidFill>
                  <a:srgbClr val="38445A"/>
                </a:solidFill>
                <a:latin typeface="Arial"/>
              </a:rPr>
              <a:t> — dysk padł, dane dostępne. </a:t>
            </a:r>
            <a:r>
              <a:rPr sz="1200" b="1" i="0" u="none">
                <a:solidFill>
                  <a:srgbClr val="C2410C"/>
                </a:solidFill>
                <a:latin typeface="Arial"/>
              </a:rPr>
              <a:t>Rebuild</a:t>
            </a:r>
            <a:r>
              <a:rPr sz="1200" b="0" i="0" u="none">
                <a:solidFill>
                  <a:srgbClr val="38445A"/>
                </a:solidFill>
                <a:latin typeface="Arial"/>
              </a:rPr>
              <a:t> — odbudowa. </a:t>
            </a:r>
            <a:r>
              <a:rPr sz="1200" b="1" i="0" u="none">
                <a:solidFill>
                  <a:srgbClr val="C2410C"/>
                </a:solidFill>
                <a:latin typeface="Arial"/>
              </a:rPr>
              <a:t>Failed</a:t>
            </a:r>
            <a:r>
              <a:rPr sz="1200" b="0" i="0" u="none">
                <a:solidFill>
                  <a:srgbClr val="38445A"/>
                </a:solidFill>
                <a:latin typeface="Arial"/>
              </a:rPr>
              <a:t> — dane utracone.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Budowa komputera · Lekcja 8 · RAID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C2410C"/>
                </a:solidFill>
                <a:latin typeface="Arial"/>
              </a:rPr>
              <a:t>POZIOMY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RAID 0 — striping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874441"/>
            <a:ext cx="5245100" cy="469900"/>
          </a:xfrm>
          <a:prstGeom prst="roundRect">
            <a:avLst>
              <a:gd name="adj" fmla="val 16216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876300" y="2020491"/>
            <a:ext cx="51181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ctr">
              <a:lnSpc>
                <a:spcPts val="1439"/>
              </a:lnSpc>
            </a:pPr>
            <a:r>
              <a:rPr sz="1200" b="0" i="0" u="none">
                <a:solidFill>
                  <a:srgbClr val="142033"/>
                </a:solidFill>
                <a:latin typeface="Arial"/>
              </a:rPr>
              <a:t>Dysk 1: A1 A3 A5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6134100" y="1874441"/>
            <a:ext cx="5245100" cy="469900"/>
          </a:xfrm>
          <a:prstGeom prst="roundRect">
            <a:avLst>
              <a:gd name="adj" fmla="val 16216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7" name="TextBox 6"/>
          <p:cNvSpPr txBox="1"/>
          <p:nvPr/>
        </p:nvSpPr>
        <p:spPr>
          <a:xfrm>
            <a:off x="6197600" y="2020491"/>
            <a:ext cx="51181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ctr">
              <a:lnSpc>
                <a:spcPts val="1439"/>
              </a:lnSpc>
            </a:pPr>
            <a:r>
              <a:rPr sz="1200" b="0" i="0" u="none">
                <a:solidFill>
                  <a:srgbClr val="142033"/>
                </a:solidFill>
                <a:latin typeface="Arial"/>
              </a:rPr>
              <a:t>Dysk 2: A2 A4 A6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812800" y="2649141"/>
            <a:ext cx="3386634" cy="1128316"/>
          </a:xfrm>
          <a:prstGeom prst="roundRect">
            <a:avLst>
              <a:gd name="adj" fmla="val 9004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9" name="TextBox 8"/>
          <p:cNvSpPr txBox="1"/>
          <p:nvPr/>
        </p:nvSpPr>
        <p:spPr>
          <a:xfrm>
            <a:off x="1047750" y="2858691"/>
            <a:ext cx="2954834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Zasada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47750" y="3141266"/>
            <a:ext cx="2954834" cy="4266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Dane dzielone na paski zapisywane naprzemiennie na dyskach.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4402634" y="2649141"/>
            <a:ext cx="3386634" cy="1128316"/>
          </a:xfrm>
          <a:prstGeom prst="roundRect">
            <a:avLst>
              <a:gd name="adj" fmla="val 9004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2" name="TextBox 11"/>
          <p:cNvSpPr txBox="1"/>
          <p:nvPr/>
        </p:nvSpPr>
        <p:spPr>
          <a:xfrm>
            <a:off x="4637584" y="2858691"/>
            <a:ext cx="2954834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Zalety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4637584" y="3141266"/>
            <a:ext cx="2954834" cy="4266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Pojemność = suma dysków, odczyt i zapis prawie N razy szybsze.</a:t>
            </a:r>
          </a:p>
        </p:txBody>
      </p:sp>
      <p:sp>
        <p:nvSpPr>
          <p:cNvPr id="14" name="Rounded Rectangle 13"/>
          <p:cNvSpPr/>
          <p:nvPr/>
        </p:nvSpPr>
        <p:spPr>
          <a:xfrm>
            <a:off x="7992467" y="2649141"/>
            <a:ext cx="3386634" cy="1128316"/>
          </a:xfrm>
          <a:prstGeom prst="roundRect">
            <a:avLst>
              <a:gd name="adj" fmla="val 9004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5" name="TextBox 14"/>
          <p:cNvSpPr txBox="1"/>
          <p:nvPr/>
        </p:nvSpPr>
        <p:spPr>
          <a:xfrm>
            <a:off x="8227417" y="2858691"/>
            <a:ext cx="2954834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Wady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8227417" y="3141266"/>
            <a:ext cx="2954834" cy="4266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1" i="0" u="none">
                <a:solidFill>
                  <a:srgbClr val="C2410C"/>
                </a:solidFill>
                <a:latin typeface="Arial"/>
              </a:rPr>
              <a:t>Brak odporności</a:t>
            </a:r>
            <a:r>
              <a:rPr sz="1200" b="0" i="0" u="none">
                <a:solidFill>
                  <a:srgbClr val="38445A"/>
                </a:solidFill>
                <a:latin typeface="Arial"/>
              </a:rPr>
              <a:t> — awaria jednego dysku niszczy wszystkie dane.</a:t>
            </a:r>
          </a:p>
        </p:txBody>
      </p:sp>
      <p:pic>
        <p:nvPicPr>
          <p:cNvPr id="17" name="Picture 16" descr="imag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2800" y="4082256"/>
            <a:ext cx="10566400" cy="1778000"/>
          </a:xfrm>
          <a:prstGeom prst="rect">
            <a:avLst/>
          </a:prstGeom>
        </p:spPr>
      </p:pic>
      <p:sp>
        <p:nvSpPr>
          <p:cNvPr id="18" name="TextBox 17"/>
          <p:cNvSpPr txBox="1"/>
          <p:nvPr/>
        </p:nvSpPr>
        <p:spPr>
          <a:xfrm>
            <a:off x="857250" y="4793456"/>
            <a:ext cx="546100" cy="40640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ctr">
              <a:lnSpc>
                <a:spcPts val="3200"/>
              </a:lnSpc>
            </a:pPr>
            <a:r>
              <a:rPr sz="1300" b="1" i="0" u="none">
                <a:solidFill>
                  <a:srgbClr val="142033"/>
                </a:solidFill>
                <a:latin typeface="Arial"/>
              </a:rPr>
              <a:t>A1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1428750" y="4793456"/>
            <a:ext cx="546100" cy="40640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ctr">
              <a:lnSpc>
                <a:spcPts val="3200"/>
              </a:lnSpc>
            </a:pPr>
            <a:r>
              <a:rPr sz="1300" b="1" i="0" u="none">
                <a:solidFill>
                  <a:srgbClr val="142033"/>
                </a:solidFill>
                <a:latin typeface="Arial"/>
              </a:rPr>
              <a:t>A2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2000250" y="4793456"/>
            <a:ext cx="546100" cy="40640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ctr">
              <a:lnSpc>
                <a:spcPts val="3200"/>
              </a:lnSpc>
            </a:pPr>
            <a:r>
              <a:rPr sz="1300" b="1" i="0" u="none">
                <a:solidFill>
                  <a:srgbClr val="142033"/>
                </a:solidFill>
                <a:latin typeface="Arial"/>
              </a:rPr>
              <a:t>A3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2571750" y="4793456"/>
            <a:ext cx="546100" cy="40640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ctr">
              <a:lnSpc>
                <a:spcPts val="3200"/>
              </a:lnSpc>
            </a:pPr>
            <a:r>
              <a:rPr sz="1300" b="1" i="0" u="none">
                <a:solidFill>
                  <a:srgbClr val="142033"/>
                </a:solidFill>
                <a:latin typeface="Arial"/>
              </a:rPr>
              <a:t>A4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3143250" y="4793456"/>
            <a:ext cx="546100" cy="40640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ctr">
              <a:lnSpc>
                <a:spcPts val="3200"/>
              </a:lnSpc>
            </a:pPr>
            <a:r>
              <a:rPr sz="1300" b="1" i="0" u="none">
                <a:solidFill>
                  <a:srgbClr val="142033"/>
                </a:solidFill>
                <a:latin typeface="Arial"/>
              </a:rPr>
              <a:t>A5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3714750" y="4793456"/>
            <a:ext cx="546100" cy="40640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ctr">
              <a:lnSpc>
                <a:spcPts val="3200"/>
              </a:lnSpc>
            </a:pPr>
            <a:r>
              <a:rPr sz="1300" b="1" i="0" u="none">
                <a:solidFill>
                  <a:srgbClr val="142033"/>
                </a:solidFill>
                <a:latin typeface="Arial"/>
              </a:rPr>
              <a:t>A6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7207250" y="4602956"/>
            <a:ext cx="1181100" cy="27940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ctr">
              <a:lnSpc>
                <a:spcPts val="2200"/>
              </a:lnSpc>
            </a:pPr>
            <a:r>
              <a:rPr sz="1200" b="1" i="0" u="none">
                <a:solidFill>
                  <a:srgbClr val="142033"/>
                </a:solidFill>
                <a:latin typeface="Arial"/>
              </a:rPr>
              <a:t>A1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7207250" y="4945856"/>
            <a:ext cx="1181100" cy="27940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ctr">
              <a:lnSpc>
                <a:spcPts val="2200"/>
              </a:lnSpc>
            </a:pPr>
            <a:r>
              <a:rPr sz="1200" b="1" i="0" u="none">
                <a:solidFill>
                  <a:srgbClr val="142033"/>
                </a:solidFill>
                <a:latin typeface="Arial"/>
              </a:rPr>
              <a:t>A3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7207250" y="5288756"/>
            <a:ext cx="1181100" cy="27940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ctr">
              <a:lnSpc>
                <a:spcPts val="2200"/>
              </a:lnSpc>
            </a:pPr>
            <a:r>
              <a:rPr sz="1200" b="1" i="0" u="none">
                <a:solidFill>
                  <a:srgbClr val="142033"/>
                </a:solidFill>
                <a:latin typeface="Arial"/>
              </a:rPr>
              <a:t>A5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9493250" y="4602956"/>
            <a:ext cx="1181100" cy="27940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ctr">
              <a:lnSpc>
                <a:spcPts val="2200"/>
              </a:lnSpc>
            </a:pPr>
            <a:r>
              <a:rPr sz="1200" b="1" i="0" u="none">
                <a:solidFill>
                  <a:srgbClr val="142033"/>
                </a:solidFill>
                <a:latin typeface="Arial"/>
              </a:rPr>
              <a:t>A2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9493250" y="4945856"/>
            <a:ext cx="1181100" cy="27940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ctr">
              <a:lnSpc>
                <a:spcPts val="2200"/>
              </a:lnSpc>
            </a:pPr>
            <a:r>
              <a:rPr sz="1200" b="1" i="0" u="none">
                <a:solidFill>
                  <a:srgbClr val="142033"/>
                </a:solidFill>
                <a:latin typeface="Arial"/>
              </a:rPr>
              <a:t>A4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9493250" y="5288756"/>
            <a:ext cx="1181100" cy="27940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ctr">
              <a:lnSpc>
                <a:spcPts val="2200"/>
              </a:lnSpc>
            </a:pPr>
            <a:r>
              <a:rPr sz="1200" b="1" i="0" u="none">
                <a:solidFill>
                  <a:srgbClr val="142033"/>
                </a:solidFill>
                <a:latin typeface="Arial"/>
              </a:rPr>
              <a:t>A6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Budowa komputera · Lekcja 8 · RAID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C2410C"/>
                </a:solidFill>
                <a:latin typeface="Arial"/>
              </a:rPr>
              <a:t>POZIOMY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RAID 1 — mirroring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874441"/>
            <a:ext cx="5245100" cy="469900"/>
          </a:xfrm>
          <a:prstGeom prst="roundRect">
            <a:avLst>
              <a:gd name="adj" fmla="val 16216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876300" y="2020491"/>
            <a:ext cx="51181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ctr">
              <a:lnSpc>
                <a:spcPts val="1439"/>
              </a:lnSpc>
            </a:pPr>
            <a:r>
              <a:rPr sz="1200" b="0" i="0" u="none">
                <a:solidFill>
                  <a:srgbClr val="142033"/>
                </a:solidFill>
                <a:latin typeface="Arial"/>
              </a:rPr>
              <a:t>Dysk 1: A1 A2 A3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6134100" y="1874441"/>
            <a:ext cx="5245100" cy="469900"/>
          </a:xfrm>
          <a:prstGeom prst="roundRect">
            <a:avLst>
              <a:gd name="adj" fmla="val 16216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7" name="TextBox 6"/>
          <p:cNvSpPr txBox="1"/>
          <p:nvPr/>
        </p:nvSpPr>
        <p:spPr>
          <a:xfrm>
            <a:off x="6197600" y="2020491"/>
            <a:ext cx="51181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ctr">
              <a:lnSpc>
                <a:spcPts val="1439"/>
              </a:lnSpc>
            </a:pPr>
            <a:r>
              <a:rPr sz="1200" b="0" i="0" u="none">
                <a:solidFill>
                  <a:srgbClr val="142033"/>
                </a:solidFill>
                <a:latin typeface="Arial"/>
              </a:rPr>
              <a:t>Dysk 2: A1 A2 A3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812800" y="2649141"/>
            <a:ext cx="3386634" cy="1128316"/>
          </a:xfrm>
          <a:prstGeom prst="roundRect">
            <a:avLst>
              <a:gd name="adj" fmla="val 9004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9" name="TextBox 8"/>
          <p:cNvSpPr txBox="1"/>
          <p:nvPr/>
        </p:nvSpPr>
        <p:spPr>
          <a:xfrm>
            <a:off x="1047750" y="2858691"/>
            <a:ext cx="2954834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Zasada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47750" y="3141266"/>
            <a:ext cx="2954834" cy="4266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Te same dane zapisywane na dwóch (lub więcej) dyskach — lustro.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4402634" y="2649141"/>
            <a:ext cx="3386634" cy="1128316"/>
          </a:xfrm>
          <a:prstGeom prst="roundRect">
            <a:avLst>
              <a:gd name="adj" fmla="val 9004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2" name="TextBox 11"/>
          <p:cNvSpPr txBox="1"/>
          <p:nvPr/>
        </p:nvSpPr>
        <p:spPr>
          <a:xfrm>
            <a:off x="4637584" y="2858691"/>
            <a:ext cx="2954834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Zalety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4637584" y="3141266"/>
            <a:ext cx="2954834" cy="4266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Przeżyje awarię jednego dysku; szybszy odczyt.</a:t>
            </a:r>
          </a:p>
        </p:txBody>
      </p:sp>
      <p:sp>
        <p:nvSpPr>
          <p:cNvPr id="14" name="Rounded Rectangle 13"/>
          <p:cNvSpPr/>
          <p:nvPr/>
        </p:nvSpPr>
        <p:spPr>
          <a:xfrm>
            <a:off x="7992467" y="2649141"/>
            <a:ext cx="3386634" cy="1128316"/>
          </a:xfrm>
          <a:prstGeom prst="roundRect">
            <a:avLst>
              <a:gd name="adj" fmla="val 9004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5" name="TextBox 14"/>
          <p:cNvSpPr txBox="1"/>
          <p:nvPr/>
        </p:nvSpPr>
        <p:spPr>
          <a:xfrm>
            <a:off x="8227417" y="2858691"/>
            <a:ext cx="2954834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Wady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8227417" y="3141266"/>
            <a:ext cx="2954834" cy="21332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Wykorzystujemy tylko połowę pojemności.</a:t>
            </a:r>
          </a:p>
        </p:txBody>
      </p:sp>
      <p:pic>
        <p:nvPicPr>
          <p:cNvPr id="17" name="Picture 16" descr="imag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2800" y="4082256"/>
            <a:ext cx="10566400" cy="1778000"/>
          </a:xfrm>
          <a:prstGeom prst="rect">
            <a:avLst/>
          </a:prstGeom>
        </p:spPr>
      </p:pic>
      <p:sp>
        <p:nvSpPr>
          <p:cNvPr id="18" name="TextBox 17"/>
          <p:cNvSpPr txBox="1"/>
          <p:nvPr/>
        </p:nvSpPr>
        <p:spPr>
          <a:xfrm>
            <a:off x="857250" y="4793456"/>
            <a:ext cx="1117600" cy="40640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ctr">
              <a:lnSpc>
                <a:spcPts val="3200"/>
              </a:lnSpc>
            </a:pPr>
            <a:r>
              <a:rPr sz="1300" b="1" i="0" u="none">
                <a:solidFill>
                  <a:srgbClr val="142033"/>
                </a:solidFill>
                <a:latin typeface="Arial"/>
              </a:rPr>
              <a:t>A1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2000250" y="4793456"/>
            <a:ext cx="1117600" cy="40640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ctr">
              <a:lnSpc>
                <a:spcPts val="3200"/>
              </a:lnSpc>
            </a:pPr>
            <a:r>
              <a:rPr sz="1300" b="1" i="0" u="none">
                <a:solidFill>
                  <a:srgbClr val="142033"/>
                </a:solidFill>
                <a:latin typeface="Arial"/>
              </a:rPr>
              <a:t>A2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3143250" y="4793456"/>
            <a:ext cx="1117600" cy="40640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ctr">
              <a:lnSpc>
                <a:spcPts val="3200"/>
              </a:lnSpc>
            </a:pPr>
            <a:r>
              <a:rPr sz="1300" b="1" i="0" u="none">
                <a:solidFill>
                  <a:srgbClr val="142033"/>
                </a:solidFill>
                <a:latin typeface="Arial"/>
              </a:rPr>
              <a:t>A3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7207250" y="4602956"/>
            <a:ext cx="1181100" cy="27940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ctr">
              <a:lnSpc>
                <a:spcPts val="2200"/>
              </a:lnSpc>
            </a:pPr>
            <a:r>
              <a:rPr sz="1200" b="1" i="0" u="none">
                <a:solidFill>
                  <a:srgbClr val="142033"/>
                </a:solidFill>
                <a:latin typeface="Arial"/>
              </a:rPr>
              <a:t>A1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7207250" y="4945856"/>
            <a:ext cx="1181100" cy="27940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ctr">
              <a:lnSpc>
                <a:spcPts val="2200"/>
              </a:lnSpc>
            </a:pPr>
            <a:r>
              <a:rPr sz="1200" b="1" i="0" u="none">
                <a:solidFill>
                  <a:srgbClr val="142033"/>
                </a:solidFill>
                <a:latin typeface="Arial"/>
              </a:rPr>
              <a:t>A2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7207250" y="5288756"/>
            <a:ext cx="1181100" cy="27940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ctr">
              <a:lnSpc>
                <a:spcPts val="2200"/>
              </a:lnSpc>
            </a:pPr>
            <a:r>
              <a:rPr sz="1200" b="1" i="0" u="none">
                <a:solidFill>
                  <a:srgbClr val="142033"/>
                </a:solidFill>
                <a:latin typeface="Arial"/>
              </a:rPr>
              <a:t>A3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9493250" y="4602956"/>
            <a:ext cx="1181100" cy="27940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ctr">
              <a:lnSpc>
                <a:spcPts val="2200"/>
              </a:lnSpc>
            </a:pPr>
            <a:r>
              <a:rPr sz="1200" b="1" i="0" u="none">
                <a:solidFill>
                  <a:srgbClr val="142033"/>
                </a:solidFill>
                <a:latin typeface="Arial"/>
              </a:rPr>
              <a:t>A1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9493250" y="4945856"/>
            <a:ext cx="1181100" cy="27940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ctr">
              <a:lnSpc>
                <a:spcPts val="2200"/>
              </a:lnSpc>
            </a:pPr>
            <a:r>
              <a:rPr sz="1200" b="1" i="0" u="none">
                <a:solidFill>
                  <a:srgbClr val="142033"/>
                </a:solidFill>
                <a:latin typeface="Arial"/>
              </a:rPr>
              <a:t>A2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9493250" y="5288756"/>
            <a:ext cx="1181100" cy="27940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ctr">
              <a:lnSpc>
                <a:spcPts val="2200"/>
              </a:lnSpc>
            </a:pPr>
            <a:r>
              <a:rPr sz="1200" b="1" i="0" u="none">
                <a:solidFill>
                  <a:srgbClr val="142033"/>
                </a:solidFill>
                <a:latin typeface="Arial"/>
              </a:rPr>
              <a:t>A3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Budowa komputera · Lekcja 8 · RAID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C2410C"/>
                </a:solidFill>
                <a:latin typeface="Arial"/>
              </a:rPr>
              <a:t>POZIOMY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RAID 5 — parzystość rozproszona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874441"/>
            <a:ext cx="3471366" cy="469900"/>
          </a:xfrm>
          <a:prstGeom prst="roundRect">
            <a:avLst>
              <a:gd name="adj" fmla="val 16216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876300" y="2020491"/>
            <a:ext cx="3344366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ctr">
              <a:lnSpc>
                <a:spcPts val="1439"/>
              </a:lnSpc>
            </a:pPr>
            <a:r>
              <a:rPr sz="1200" b="0" i="0" u="none">
                <a:solidFill>
                  <a:srgbClr val="142033"/>
                </a:solidFill>
                <a:latin typeface="Arial"/>
              </a:rPr>
              <a:t>Dysk 1: A1 · B1 · P3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4360366" y="1874441"/>
            <a:ext cx="3471366" cy="469900"/>
          </a:xfrm>
          <a:prstGeom prst="roundRect">
            <a:avLst>
              <a:gd name="adj" fmla="val 16216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7" name="TextBox 6"/>
          <p:cNvSpPr txBox="1"/>
          <p:nvPr/>
        </p:nvSpPr>
        <p:spPr>
          <a:xfrm>
            <a:off x="4423866" y="2020491"/>
            <a:ext cx="3344366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ctr">
              <a:lnSpc>
                <a:spcPts val="1439"/>
              </a:lnSpc>
            </a:pPr>
            <a:r>
              <a:rPr sz="1200" b="0" i="0" u="none">
                <a:solidFill>
                  <a:srgbClr val="142033"/>
                </a:solidFill>
                <a:latin typeface="Arial"/>
              </a:rPr>
              <a:t>Dysk 2: A2 · P2 · C1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7907933" y="1874441"/>
            <a:ext cx="3471366" cy="469900"/>
          </a:xfrm>
          <a:prstGeom prst="roundRect">
            <a:avLst>
              <a:gd name="adj" fmla="val 16216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9" name="TextBox 8"/>
          <p:cNvSpPr txBox="1"/>
          <p:nvPr/>
        </p:nvSpPr>
        <p:spPr>
          <a:xfrm>
            <a:off x="7971433" y="2020491"/>
            <a:ext cx="3344366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ctr">
              <a:lnSpc>
                <a:spcPts val="1439"/>
              </a:lnSpc>
            </a:pPr>
            <a:r>
              <a:rPr sz="1200" b="0" i="0" u="none">
                <a:solidFill>
                  <a:srgbClr val="142033"/>
                </a:solidFill>
                <a:latin typeface="Arial"/>
              </a:rPr>
              <a:t>Dysk 3: P1 · B2 · C2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812800" y="2649141"/>
            <a:ext cx="10566400" cy="571500"/>
          </a:xfrm>
          <a:prstGeom prst="roundRect">
            <a:avLst>
              <a:gd name="adj" fmla="val 13333"/>
            </a:avLst>
          </a:prstGeom>
          <a:solidFill>
            <a:srgbClr val="F3F5F9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1" name="Rectangle 10"/>
          <p:cNvSpPr/>
          <p:nvPr/>
        </p:nvSpPr>
        <p:spPr>
          <a:xfrm>
            <a:off x="812800" y="2649141"/>
            <a:ext cx="38100" cy="571500"/>
          </a:xfrm>
          <a:prstGeom prst="rect">
            <a:avLst/>
          </a:prstGeom>
          <a:solidFill>
            <a:srgbClr val="C2410C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2" name="TextBox 11"/>
          <p:cNvSpPr txBox="1"/>
          <p:nvPr/>
        </p:nvSpPr>
        <p:spPr>
          <a:xfrm>
            <a:off x="1079500" y="2801541"/>
            <a:ext cx="10109200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142033"/>
                </a:solidFill>
                <a:latin typeface="Arial"/>
              </a:rPr>
              <a:t>Parzystość XOR: </a:t>
            </a:r>
            <a:r>
              <a:rPr sz="1500" b="1" i="0" u="none">
                <a:solidFill>
                  <a:srgbClr val="C2410C"/>
                </a:solidFill>
                <a:latin typeface="Arial"/>
              </a:rPr>
              <a:t>P = A1 ⊕ A2</a:t>
            </a:r>
            <a:r>
              <a:rPr sz="1500" b="0" i="0" u="none">
                <a:solidFill>
                  <a:srgbClr val="142033"/>
                </a:solidFill>
                <a:latin typeface="Arial"/>
              </a:rPr>
              <a:t>. Gdy padnie dysk z A2, odzyskamy go: </a:t>
            </a:r>
            <a:r>
              <a:rPr sz="1500" b="1" i="0" u="none">
                <a:solidFill>
                  <a:srgbClr val="C2410C"/>
                </a:solidFill>
                <a:latin typeface="Arial"/>
              </a:rPr>
              <a:t>A2 = A1 ⊕ P</a:t>
            </a:r>
            <a:r>
              <a:rPr sz="1500" b="0" i="0" u="none">
                <a:solidFill>
                  <a:srgbClr val="142033"/>
                </a:solidFill>
                <a:latin typeface="Arial"/>
              </a:rPr>
              <a:t>.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812800" y="3525441"/>
            <a:ext cx="10604500" cy="248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38445A"/>
                </a:solidFill>
                <a:latin typeface="Arial"/>
              </a:rPr>
              <a:t>Minimum 3 dyski, pojemność N − 1, przeżywa awarię </a:t>
            </a:r>
            <a:r>
              <a:rPr sz="1400" b="1" i="0" u="none">
                <a:solidFill>
                  <a:srgbClr val="C2410C"/>
                </a:solidFill>
                <a:latin typeface="Arial"/>
              </a:rPr>
              <a:t>jednego</a:t>
            </a:r>
            <a:r>
              <a:rPr sz="1400" b="0" i="0" u="none">
                <a:solidFill>
                  <a:srgbClr val="38445A"/>
                </a:solidFill>
                <a:latin typeface="Arial"/>
              </a:rPr>
              <a:t> dysku. Zapis wolniejszy (liczenie parzystości).</a:t>
            </a:r>
          </a:p>
        </p:txBody>
      </p:sp>
      <p:pic>
        <p:nvPicPr>
          <p:cNvPr id="14" name="Picture 13" descr="imag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2800" y="4079081"/>
            <a:ext cx="10566400" cy="1587500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1767185" y="4371181"/>
            <a:ext cx="1562100" cy="29210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ctr">
              <a:lnSpc>
                <a:spcPts val="2300"/>
              </a:lnSpc>
            </a:pPr>
            <a:r>
              <a:rPr sz="1200" b="1" i="0" u="none">
                <a:solidFill>
                  <a:srgbClr val="142033"/>
                </a:solidFill>
                <a:latin typeface="Arial"/>
              </a:rPr>
              <a:t>A1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1767185" y="4726781"/>
            <a:ext cx="1562100" cy="29210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ctr">
              <a:lnSpc>
                <a:spcPts val="2300"/>
              </a:lnSpc>
            </a:pPr>
            <a:r>
              <a:rPr sz="1200" b="1" i="0" u="none">
                <a:solidFill>
                  <a:srgbClr val="142033"/>
                </a:solidFill>
                <a:latin typeface="Arial"/>
              </a:rPr>
              <a:t>B1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1767185" y="5082381"/>
            <a:ext cx="1562100" cy="29210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ctr">
              <a:lnSpc>
                <a:spcPts val="2300"/>
              </a:lnSpc>
            </a:pPr>
            <a:r>
              <a:rPr sz="1200" b="1" i="0" u="none">
                <a:solidFill>
                  <a:srgbClr val="142033"/>
                </a:solidFill>
                <a:latin typeface="Arial"/>
              </a:rPr>
              <a:t>P3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5314950" y="4371181"/>
            <a:ext cx="1562100" cy="29210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ctr">
              <a:lnSpc>
                <a:spcPts val="2300"/>
              </a:lnSpc>
            </a:pPr>
            <a:r>
              <a:rPr sz="1200" b="1" i="0" u="none">
                <a:solidFill>
                  <a:srgbClr val="142033"/>
                </a:solidFill>
                <a:latin typeface="Arial"/>
              </a:rPr>
              <a:t>A2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5314950" y="4726781"/>
            <a:ext cx="1562100" cy="29210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ctr">
              <a:lnSpc>
                <a:spcPts val="2300"/>
              </a:lnSpc>
            </a:pPr>
            <a:r>
              <a:rPr sz="1200" b="1" i="0" u="none">
                <a:solidFill>
                  <a:srgbClr val="142033"/>
                </a:solidFill>
                <a:latin typeface="Arial"/>
              </a:rPr>
              <a:t>P2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5314950" y="5082381"/>
            <a:ext cx="1562100" cy="29210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ctr">
              <a:lnSpc>
                <a:spcPts val="2300"/>
              </a:lnSpc>
            </a:pPr>
            <a:r>
              <a:rPr sz="1200" b="1" i="0" u="none">
                <a:solidFill>
                  <a:srgbClr val="142033"/>
                </a:solidFill>
                <a:latin typeface="Arial"/>
              </a:rPr>
              <a:t>C1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8862616" y="4371181"/>
            <a:ext cx="1562100" cy="29210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ctr">
              <a:lnSpc>
                <a:spcPts val="2300"/>
              </a:lnSpc>
            </a:pPr>
            <a:r>
              <a:rPr sz="1200" b="1" i="0" u="none">
                <a:solidFill>
                  <a:srgbClr val="142033"/>
                </a:solidFill>
                <a:latin typeface="Arial"/>
              </a:rPr>
              <a:t>P1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62616" y="4726781"/>
            <a:ext cx="1562100" cy="29210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ctr">
              <a:lnSpc>
                <a:spcPts val="2300"/>
              </a:lnSpc>
            </a:pPr>
            <a:r>
              <a:rPr sz="1200" b="1" i="0" u="none">
                <a:solidFill>
                  <a:srgbClr val="142033"/>
                </a:solidFill>
                <a:latin typeface="Arial"/>
              </a:rPr>
              <a:t>B2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8862616" y="5082381"/>
            <a:ext cx="1562100" cy="29210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ctr">
              <a:lnSpc>
                <a:spcPts val="2300"/>
              </a:lnSpc>
            </a:pPr>
            <a:r>
              <a:rPr sz="1200" b="1" i="0" u="none">
                <a:solidFill>
                  <a:srgbClr val="142033"/>
                </a:solidFill>
                <a:latin typeface="Arial"/>
              </a:rPr>
              <a:t>C2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Budowa komputera · Lekcja 8 · RAID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C2410C"/>
                </a:solidFill>
                <a:latin typeface="Arial"/>
              </a:rPr>
              <a:t>POZIOMY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RAID 6 i RAID 10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874441"/>
            <a:ext cx="3386634" cy="2891036"/>
          </a:xfrm>
          <a:prstGeom prst="roundRect">
            <a:avLst>
              <a:gd name="adj" fmla="val 3514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pic>
        <p:nvPicPr>
          <p:cNvPr id="5" name="Picture 4" descr="imag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47750" y="2083991"/>
            <a:ext cx="2794000" cy="124460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1092200" y="2414191"/>
            <a:ext cx="495300" cy="21590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ctr">
              <a:lnSpc>
                <a:spcPts val="1700"/>
              </a:lnSpc>
            </a:pPr>
            <a:r>
              <a:rPr sz="1200" b="1" i="0" u="none">
                <a:solidFill>
                  <a:srgbClr val="142033"/>
                </a:solidFill>
                <a:latin typeface="Arial"/>
              </a:rPr>
              <a:t>A1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92200" y="2680891"/>
            <a:ext cx="495300" cy="21590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ctr">
              <a:lnSpc>
                <a:spcPts val="1700"/>
              </a:lnSpc>
            </a:pPr>
            <a:r>
              <a:rPr sz="1200" b="1" i="0" u="none">
                <a:solidFill>
                  <a:srgbClr val="142033"/>
                </a:solidFill>
                <a:latin typeface="Arial"/>
              </a:rPr>
              <a:t>B1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92200" y="2947591"/>
            <a:ext cx="495300" cy="21590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ctr">
              <a:lnSpc>
                <a:spcPts val="1700"/>
              </a:lnSpc>
            </a:pPr>
            <a:r>
              <a:rPr sz="1200" b="1" i="0" u="none">
                <a:solidFill>
                  <a:srgbClr val="142033"/>
                </a:solidFill>
                <a:latin typeface="Arial"/>
              </a:rPr>
              <a:t>P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828800" y="2414191"/>
            <a:ext cx="495300" cy="21590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ctr">
              <a:lnSpc>
                <a:spcPts val="1700"/>
              </a:lnSpc>
            </a:pPr>
            <a:r>
              <a:rPr sz="1200" b="1" i="0" u="none">
                <a:solidFill>
                  <a:srgbClr val="142033"/>
                </a:solidFill>
                <a:latin typeface="Arial"/>
              </a:rPr>
              <a:t>A2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828800" y="2680891"/>
            <a:ext cx="495300" cy="21590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ctr">
              <a:lnSpc>
                <a:spcPts val="1700"/>
              </a:lnSpc>
            </a:pPr>
            <a:r>
              <a:rPr sz="1200" b="1" i="0" u="none">
                <a:solidFill>
                  <a:srgbClr val="142033"/>
                </a:solidFill>
                <a:latin typeface="Arial"/>
              </a:rPr>
              <a:t>P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828800" y="2947591"/>
            <a:ext cx="495300" cy="21590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ctr">
              <a:lnSpc>
                <a:spcPts val="1700"/>
              </a:lnSpc>
            </a:pPr>
            <a:r>
              <a:rPr sz="1200" b="1" i="0" u="none">
                <a:solidFill>
                  <a:srgbClr val="142033"/>
                </a:solidFill>
                <a:latin typeface="Arial"/>
              </a:rPr>
              <a:t>Q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2565400" y="2414191"/>
            <a:ext cx="495300" cy="21590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ctr">
              <a:lnSpc>
                <a:spcPts val="1700"/>
              </a:lnSpc>
            </a:pPr>
            <a:r>
              <a:rPr sz="1200" b="1" i="0" u="none">
                <a:solidFill>
                  <a:srgbClr val="142033"/>
                </a:solidFill>
                <a:latin typeface="Arial"/>
              </a:rPr>
              <a:t>P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2565400" y="2680891"/>
            <a:ext cx="495300" cy="21590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ctr">
              <a:lnSpc>
                <a:spcPts val="1700"/>
              </a:lnSpc>
            </a:pPr>
            <a:r>
              <a:rPr sz="1200" b="1" i="0" u="none">
                <a:solidFill>
                  <a:srgbClr val="142033"/>
                </a:solidFill>
                <a:latin typeface="Arial"/>
              </a:rPr>
              <a:t>Q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2565400" y="2947591"/>
            <a:ext cx="495300" cy="21590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ctr">
              <a:lnSpc>
                <a:spcPts val="1700"/>
              </a:lnSpc>
            </a:pPr>
            <a:r>
              <a:rPr sz="1200" b="1" i="0" u="none">
                <a:solidFill>
                  <a:srgbClr val="142033"/>
                </a:solidFill>
                <a:latin typeface="Arial"/>
              </a:rPr>
              <a:t>C1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3302000" y="2414191"/>
            <a:ext cx="495300" cy="21590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ctr">
              <a:lnSpc>
                <a:spcPts val="1700"/>
              </a:lnSpc>
            </a:pPr>
            <a:r>
              <a:rPr sz="1200" b="1" i="0" u="none">
                <a:solidFill>
                  <a:srgbClr val="142033"/>
                </a:solidFill>
                <a:latin typeface="Arial"/>
              </a:rPr>
              <a:t>Q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3302000" y="2680891"/>
            <a:ext cx="495300" cy="21590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ctr">
              <a:lnSpc>
                <a:spcPts val="1700"/>
              </a:lnSpc>
            </a:pPr>
            <a:r>
              <a:rPr sz="1200" b="1" i="0" u="none">
                <a:solidFill>
                  <a:srgbClr val="142033"/>
                </a:solidFill>
                <a:latin typeface="Arial"/>
              </a:rPr>
              <a:t>B2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3302000" y="2947591"/>
            <a:ext cx="495300" cy="21590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ctr">
              <a:lnSpc>
                <a:spcPts val="1700"/>
              </a:lnSpc>
            </a:pPr>
            <a:r>
              <a:rPr sz="1200" b="1" i="0" u="none">
                <a:solidFill>
                  <a:srgbClr val="142033"/>
                </a:solidFill>
                <a:latin typeface="Arial"/>
              </a:rPr>
              <a:t>C2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047750" y="3392091"/>
            <a:ext cx="2954834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C2410C"/>
                </a:solidFill>
                <a:latin typeface="Arial"/>
              </a:rPr>
              <a:t>podwójna parzystość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1047750" y="3633391"/>
            <a:ext cx="2954834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RAID 6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1047750" y="3915966"/>
            <a:ext cx="2954834" cy="6399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Dwie niezależne sumy kontrolne. Minimum 4 dyski, pojemność N − 2, przeżywa awarię </a:t>
            </a:r>
            <a:r>
              <a:rPr sz="1200" b="1" i="0" u="none">
                <a:solidFill>
                  <a:srgbClr val="C2410C"/>
                </a:solidFill>
                <a:latin typeface="Arial"/>
              </a:rPr>
              <a:t>dwóch</a:t>
            </a:r>
            <a:r>
              <a:rPr sz="1200" b="0" i="0" u="none">
                <a:solidFill>
                  <a:srgbClr val="38445A"/>
                </a:solidFill>
                <a:latin typeface="Arial"/>
              </a:rPr>
              <a:t> dysków.</a:t>
            </a:r>
          </a:p>
        </p:txBody>
      </p:sp>
      <p:sp>
        <p:nvSpPr>
          <p:cNvPr id="21" name="Rounded Rectangle 20"/>
          <p:cNvSpPr/>
          <p:nvPr/>
        </p:nvSpPr>
        <p:spPr>
          <a:xfrm>
            <a:off x="4402634" y="1874441"/>
            <a:ext cx="3386634" cy="2891036"/>
          </a:xfrm>
          <a:prstGeom prst="roundRect">
            <a:avLst>
              <a:gd name="adj" fmla="val 3514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pic>
        <p:nvPicPr>
          <p:cNvPr id="22" name="Picture 21" descr="imag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37584" y="2083991"/>
            <a:ext cx="2794000" cy="1244600"/>
          </a:xfrm>
          <a:prstGeom prst="rect">
            <a:avLst/>
          </a:prstGeom>
        </p:spPr>
      </p:pic>
      <p:sp>
        <p:nvSpPr>
          <p:cNvPr id="23" name="TextBox 22"/>
          <p:cNvSpPr txBox="1"/>
          <p:nvPr/>
        </p:nvSpPr>
        <p:spPr>
          <a:xfrm>
            <a:off x="4720134" y="2464991"/>
            <a:ext cx="419100" cy="25400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ctr">
              <a:lnSpc>
                <a:spcPts val="2000"/>
              </a:lnSpc>
            </a:pPr>
            <a:r>
              <a:rPr sz="1200" b="1" i="0" u="none">
                <a:solidFill>
                  <a:srgbClr val="142033"/>
                </a:solidFill>
                <a:latin typeface="Arial"/>
              </a:rPr>
              <a:t>A1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4720134" y="2807891"/>
            <a:ext cx="419100" cy="25400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ctr">
              <a:lnSpc>
                <a:spcPts val="2000"/>
              </a:lnSpc>
            </a:pPr>
            <a:r>
              <a:rPr sz="1200" b="1" i="0" u="none">
                <a:solidFill>
                  <a:srgbClr val="142033"/>
                </a:solidFill>
                <a:latin typeface="Arial"/>
              </a:rPr>
              <a:t>A3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5482134" y="2464991"/>
            <a:ext cx="419100" cy="25400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ctr">
              <a:lnSpc>
                <a:spcPts val="2000"/>
              </a:lnSpc>
            </a:pPr>
            <a:r>
              <a:rPr sz="1200" b="1" i="0" u="none">
                <a:solidFill>
                  <a:srgbClr val="142033"/>
                </a:solidFill>
                <a:latin typeface="Arial"/>
              </a:rPr>
              <a:t>A1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5482134" y="2807891"/>
            <a:ext cx="419100" cy="25400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ctr">
              <a:lnSpc>
                <a:spcPts val="2000"/>
              </a:lnSpc>
            </a:pPr>
            <a:r>
              <a:rPr sz="1200" b="1" i="0" u="none">
                <a:solidFill>
                  <a:srgbClr val="142033"/>
                </a:solidFill>
                <a:latin typeface="Arial"/>
              </a:rPr>
              <a:t>A3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6167934" y="2464991"/>
            <a:ext cx="419100" cy="25400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ctr">
              <a:lnSpc>
                <a:spcPts val="2000"/>
              </a:lnSpc>
            </a:pPr>
            <a:r>
              <a:rPr sz="1200" b="1" i="0" u="none">
                <a:solidFill>
                  <a:srgbClr val="142033"/>
                </a:solidFill>
                <a:latin typeface="Arial"/>
              </a:rPr>
              <a:t>A2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6167934" y="2807891"/>
            <a:ext cx="419100" cy="25400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ctr">
              <a:lnSpc>
                <a:spcPts val="2000"/>
              </a:lnSpc>
            </a:pPr>
            <a:r>
              <a:rPr sz="1200" b="1" i="0" u="none">
                <a:solidFill>
                  <a:srgbClr val="142033"/>
                </a:solidFill>
                <a:latin typeface="Arial"/>
              </a:rPr>
              <a:t>A4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6929934" y="2464991"/>
            <a:ext cx="419100" cy="25400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ctr">
              <a:lnSpc>
                <a:spcPts val="2000"/>
              </a:lnSpc>
            </a:pPr>
            <a:r>
              <a:rPr sz="1200" b="1" i="0" u="none">
                <a:solidFill>
                  <a:srgbClr val="142033"/>
                </a:solidFill>
                <a:latin typeface="Arial"/>
              </a:rPr>
              <a:t>A2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6929934" y="2807891"/>
            <a:ext cx="419100" cy="25400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ctr">
              <a:lnSpc>
                <a:spcPts val="2000"/>
              </a:lnSpc>
            </a:pPr>
            <a:r>
              <a:rPr sz="1200" b="1" i="0" u="none">
                <a:solidFill>
                  <a:srgbClr val="142033"/>
                </a:solidFill>
                <a:latin typeface="Arial"/>
              </a:rPr>
              <a:t>A4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4637584" y="3392091"/>
            <a:ext cx="2954834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C2410C"/>
                </a:solidFill>
                <a:latin typeface="Arial"/>
              </a:rPr>
              <a:t>lustro + pasek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4637584" y="3633391"/>
            <a:ext cx="2954834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RAID 10 (1+0)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4637584" y="3915966"/>
            <a:ext cx="2954834" cy="6399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Najpierw lustra, potem striping. Minimum 4 dyski, połowa pojemności, szybki i odporny.</a:t>
            </a:r>
          </a:p>
        </p:txBody>
      </p:sp>
      <p:sp>
        <p:nvSpPr>
          <p:cNvPr id="34" name="Rounded Rectangle 33"/>
          <p:cNvSpPr/>
          <p:nvPr/>
        </p:nvSpPr>
        <p:spPr>
          <a:xfrm>
            <a:off x="7992467" y="1874441"/>
            <a:ext cx="3386634" cy="2891036"/>
          </a:xfrm>
          <a:prstGeom prst="roundRect">
            <a:avLst>
              <a:gd name="adj" fmla="val 3514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pic>
        <p:nvPicPr>
          <p:cNvPr id="35" name="Picture 34" descr="image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227417" y="2083991"/>
            <a:ext cx="2794000" cy="1244600"/>
          </a:xfrm>
          <a:prstGeom prst="rect">
            <a:avLst/>
          </a:prstGeom>
        </p:spPr>
      </p:pic>
      <p:sp>
        <p:nvSpPr>
          <p:cNvPr id="36" name="TextBox 35"/>
          <p:cNvSpPr txBox="1"/>
          <p:nvPr/>
        </p:nvSpPr>
        <p:spPr>
          <a:xfrm>
            <a:off x="8309967" y="2464991"/>
            <a:ext cx="419100" cy="25400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ctr">
              <a:lnSpc>
                <a:spcPts val="2000"/>
              </a:lnSpc>
            </a:pPr>
            <a:r>
              <a:rPr sz="1200" b="1" i="0" u="none">
                <a:solidFill>
                  <a:srgbClr val="142033"/>
                </a:solidFill>
                <a:latin typeface="Arial"/>
              </a:rPr>
              <a:t>A1</a:t>
            </a:r>
          </a:p>
        </p:txBody>
      </p:sp>
      <p:sp>
        <p:nvSpPr>
          <p:cNvPr id="37" name="TextBox 36"/>
          <p:cNvSpPr txBox="1"/>
          <p:nvPr/>
        </p:nvSpPr>
        <p:spPr>
          <a:xfrm>
            <a:off x="8309967" y="2807891"/>
            <a:ext cx="419100" cy="25400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ctr">
              <a:lnSpc>
                <a:spcPts val="2000"/>
              </a:lnSpc>
            </a:pPr>
            <a:r>
              <a:rPr sz="1200" b="1" i="0" u="none">
                <a:solidFill>
                  <a:srgbClr val="142033"/>
                </a:solidFill>
                <a:latin typeface="Arial"/>
              </a:rPr>
              <a:t>A3</a:t>
            </a:r>
          </a:p>
        </p:txBody>
      </p:sp>
      <p:sp>
        <p:nvSpPr>
          <p:cNvPr id="38" name="TextBox 37"/>
          <p:cNvSpPr txBox="1"/>
          <p:nvPr/>
        </p:nvSpPr>
        <p:spPr>
          <a:xfrm>
            <a:off x="8995767" y="2464991"/>
            <a:ext cx="419100" cy="25400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ctr">
              <a:lnSpc>
                <a:spcPts val="2000"/>
              </a:lnSpc>
            </a:pPr>
            <a:r>
              <a:rPr sz="1200" b="1" i="0" u="none">
                <a:solidFill>
                  <a:srgbClr val="142033"/>
                </a:solidFill>
                <a:latin typeface="Arial"/>
              </a:rPr>
              <a:t>A2</a:t>
            </a:r>
          </a:p>
        </p:txBody>
      </p:sp>
      <p:sp>
        <p:nvSpPr>
          <p:cNvPr id="39" name="TextBox 38"/>
          <p:cNvSpPr txBox="1"/>
          <p:nvPr/>
        </p:nvSpPr>
        <p:spPr>
          <a:xfrm>
            <a:off x="8995767" y="2807891"/>
            <a:ext cx="419100" cy="25400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ctr">
              <a:lnSpc>
                <a:spcPts val="2000"/>
              </a:lnSpc>
            </a:pPr>
            <a:r>
              <a:rPr sz="1200" b="1" i="0" u="none">
                <a:solidFill>
                  <a:srgbClr val="142033"/>
                </a:solidFill>
                <a:latin typeface="Arial"/>
              </a:rPr>
              <a:t>A4</a:t>
            </a:r>
          </a:p>
        </p:txBody>
      </p:sp>
      <p:sp>
        <p:nvSpPr>
          <p:cNvPr id="40" name="TextBox 39"/>
          <p:cNvSpPr txBox="1"/>
          <p:nvPr/>
        </p:nvSpPr>
        <p:spPr>
          <a:xfrm>
            <a:off x="9833967" y="2464991"/>
            <a:ext cx="419100" cy="25400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ctr">
              <a:lnSpc>
                <a:spcPts val="2000"/>
              </a:lnSpc>
            </a:pPr>
            <a:r>
              <a:rPr sz="1200" b="1" i="0" u="none">
                <a:solidFill>
                  <a:srgbClr val="142033"/>
                </a:solidFill>
                <a:latin typeface="Arial"/>
              </a:rPr>
              <a:t>A1</a:t>
            </a:r>
          </a:p>
        </p:txBody>
      </p:sp>
      <p:sp>
        <p:nvSpPr>
          <p:cNvPr id="41" name="TextBox 40"/>
          <p:cNvSpPr txBox="1"/>
          <p:nvPr/>
        </p:nvSpPr>
        <p:spPr>
          <a:xfrm>
            <a:off x="9833967" y="2807891"/>
            <a:ext cx="419100" cy="25400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ctr">
              <a:lnSpc>
                <a:spcPts val="2000"/>
              </a:lnSpc>
            </a:pPr>
            <a:r>
              <a:rPr sz="1200" b="1" i="0" u="none">
                <a:solidFill>
                  <a:srgbClr val="142033"/>
                </a:solidFill>
                <a:latin typeface="Arial"/>
              </a:rPr>
              <a:t>A3</a:t>
            </a:r>
          </a:p>
        </p:txBody>
      </p:sp>
      <p:sp>
        <p:nvSpPr>
          <p:cNvPr id="42" name="TextBox 41"/>
          <p:cNvSpPr txBox="1"/>
          <p:nvPr/>
        </p:nvSpPr>
        <p:spPr>
          <a:xfrm>
            <a:off x="10519767" y="2464991"/>
            <a:ext cx="419100" cy="25400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ctr">
              <a:lnSpc>
                <a:spcPts val="2000"/>
              </a:lnSpc>
            </a:pPr>
            <a:r>
              <a:rPr sz="1200" b="1" i="0" u="none">
                <a:solidFill>
                  <a:srgbClr val="142033"/>
                </a:solidFill>
                <a:latin typeface="Arial"/>
              </a:rPr>
              <a:t>A2</a:t>
            </a:r>
          </a:p>
        </p:txBody>
      </p:sp>
      <p:sp>
        <p:nvSpPr>
          <p:cNvPr id="43" name="TextBox 42"/>
          <p:cNvSpPr txBox="1"/>
          <p:nvPr/>
        </p:nvSpPr>
        <p:spPr>
          <a:xfrm>
            <a:off x="10519767" y="2807891"/>
            <a:ext cx="419100" cy="25400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ctr">
              <a:lnSpc>
                <a:spcPts val="2000"/>
              </a:lnSpc>
            </a:pPr>
            <a:r>
              <a:rPr sz="1200" b="1" i="0" u="none">
                <a:solidFill>
                  <a:srgbClr val="142033"/>
                </a:solidFill>
                <a:latin typeface="Arial"/>
              </a:rPr>
              <a:t>A4</a:t>
            </a:r>
          </a:p>
        </p:txBody>
      </p:sp>
      <p:sp>
        <p:nvSpPr>
          <p:cNvPr id="44" name="TextBox 43"/>
          <p:cNvSpPr txBox="1"/>
          <p:nvPr/>
        </p:nvSpPr>
        <p:spPr>
          <a:xfrm>
            <a:off x="8227417" y="3392091"/>
            <a:ext cx="2954834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C2410C"/>
                </a:solidFill>
                <a:latin typeface="Arial"/>
              </a:rPr>
              <a:t>pasek + lustro</a:t>
            </a:r>
          </a:p>
        </p:txBody>
      </p:sp>
      <p:sp>
        <p:nvSpPr>
          <p:cNvPr id="45" name="TextBox 44"/>
          <p:cNvSpPr txBox="1"/>
          <p:nvPr/>
        </p:nvSpPr>
        <p:spPr>
          <a:xfrm>
            <a:off x="8227417" y="3633391"/>
            <a:ext cx="2954834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RAID 0+1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8227417" y="3915966"/>
            <a:ext cx="2954834" cy="6399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Odwrotna kolejność: dwa paski połączone lustrem. Mniej odporny niż 10 — rzadko stosowany.</a:t>
            </a:r>
          </a:p>
        </p:txBody>
      </p:sp>
      <p:sp>
        <p:nvSpPr>
          <p:cNvPr id="47" name="TextBox 46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Budowa komputera · Lekcja 8 · RAID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C2410C"/>
                </a:solidFill>
                <a:latin typeface="Arial"/>
              </a:rPr>
              <a:t>PODSUMOWANIE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Porównanie poziomów RAID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812800" y="1874441"/>
          <a:ext cx="10566400" cy="2159000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1397000"/>
                <a:gridCol w="1778000"/>
                <a:gridCol w="1778000"/>
                <a:gridCol w="2540000"/>
                <a:gridCol w="3073400"/>
              </a:tblGrid>
              <a:tr h="35560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C2410C"/>
                          </a:solidFill>
                          <a:latin typeface="Arial"/>
                        </a:rPr>
                        <a:t>Poziom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C2410C"/>
                          </a:solidFill>
                          <a:latin typeface="Arial"/>
                        </a:rPr>
                        <a:t>Min. dysków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C2410C"/>
                          </a:solidFill>
                          <a:latin typeface="Arial"/>
                        </a:rPr>
                        <a:t>Pojemność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C2410C"/>
                          </a:solidFill>
                          <a:latin typeface="Arial"/>
                        </a:rPr>
                        <a:t>Przeżyje awarię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C2410C"/>
                          </a:solidFill>
                          <a:latin typeface="Arial"/>
                        </a:rPr>
                        <a:t>Zastosowanie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</a:tr>
              <a:tr h="358775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RAID 0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2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N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0 dysków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dane tymczasowe, montaż wideo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619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RAID 1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2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N / 2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1 dysku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domowy NAS, system serwera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619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RAID 5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3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N − 1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1 dysku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archiwa na mniejszych dyskach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619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RAID 6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4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N − 2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2 dysków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duże macierze HDD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58775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RAID 10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4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N / 2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1 w każdym lustrze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bazy danych, wirtualizacja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Budowa komputera · Lekcja 8 · RAID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C2410C"/>
                </a:solidFill>
                <a:latin typeface="Arial"/>
              </a:rPr>
              <a:t>REALIZACJA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RAID sprzętowy, programowy i „fake RAID”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812800" y="1874441"/>
          <a:ext cx="10566400" cy="1797050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2159000"/>
                <a:gridCol w="2921000"/>
                <a:gridCol w="2921000"/>
                <a:gridCol w="2565400"/>
              </a:tblGrid>
              <a:tr h="35560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C2410C"/>
                          </a:solidFill>
                          <a:latin typeface="Arial"/>
                        </a:rPr>
                        <a:t>Cecha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C2410C"/>
                          </a:solidFill>
                          <a:latin typeface="Arial"/>
                        </a:rPr>
                        <a:t>Sprzętowy (kontroler)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C2410C"/>
                          </a:solidFill>
                          <a:latin typeface="Arial"/>
                        </a:rPr>
                        <a:t>Programowy (system)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C2410C"/>
                          </a:solidFill>
                          <a:latin typeface="Arial"/>
                        </a:rPr>
                        <a:t>Fake RAID (płyta)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</a:tr>
              <a:tr h="358775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Obliczenia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procesor kontrolera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procesor komputera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procesor komputera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619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Rozruch z macierzy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tak, przezroczysty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zależy od systemu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tak, ze sterownikiem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619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Przeniesienie dysków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tylko na ten sam kontroler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na inny komputer z tym systemem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na tę samą płytę / chipset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58775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Koszt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wysoki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brak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brak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Budowa komputera · Lekcja 8 · RAID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C2410C"/>
                </a:solidFill>
                <a:latin typeface="Arial"/>
              </a:rPr>
              <a:t>STAN NA 2026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RAID w praktyce dziś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874441"/>
            <a:ext cx="5207000" cy="1128316"/>
          </a:xfrm>
          <a:prstGeom prst="roundRect">
            <a:avLst>
              <a:gd name="adj" fmla="val 9004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1047750" y="2083991"/>
            <a:ext cx="4775200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ZFS / RAID-Z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047750" y="2366566"/>
            <a:ext cx="4775200" cy="4266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System plików i menedżer woluminów w jednym: sumy kontrolne, migawki, samonaprawa. TrueNAS, Proxmox.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6172200" y="1874441"/>
            <a:ext cx="5207000" cy="1128316"/>
          </a:xfrm>
          <a:prstGeom prst="roundRect">
            <a:avLst>
              <a:gd name="adj" fmla="val 9004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8" name="TextBox 7"/>
          <p:cNvSpPr txBox="1"/>
          <p:nvPr/>
        </p:nvSpPr>
        <p:spPr>
          <a:xfrm>
            <a:off x="6407150" y="2083991"/>
            <a:ext cx="4775200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mdadm, Btrfs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6407150" y="2366566"/>
            <a:ext cx="4775200" cy="4266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Programowy RAID w Linuksie — standard w serwerach i wielu NAS-ach.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812800" y="3155156"/>
            <a:ext cx="5207000" cy="1128316"/>
          </a:xfrm>
          <a:prstGeom prst="roundRect">
            <a:avLst>
              <a:gd name="adj" fmla="val 9004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1" name="TextBox 10"/>
          <p:cNvSpPr txBox="1"/>
          <p:nvPr/>
        </p:nvSpPr>
        <p:spPr>
          <a:xfrm>
            <a:off x="1047750" y="3364706"/>
            <a:ext cx="4775200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Storage Spaces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47750" y="3647281"/>
            <a:ext cx="4775200" cy="21332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Windows: pule dysków z dublowaniem lub parzystością.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6172200" y="3155156"/>
            <a:ext cx="5207000" cy="1128316"/>
          </a:xfrm>
          <a:prstGeom prst="roundRect">
            <a:avLst>
              <a:gd name="adj" fmla="val 9004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4" name="TextBox 13"/>
          <p:cNvSpPr txBox="1"/>
          <p:nvPr/>
        </p:nvSpPr>
        <p:spPr>
          <a:xfrm>
            <a:off x="6407150" y="3364706"/>
            <a:ext cx="4775200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NAS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6407150" y="3647281"/>
            <a:ext cx="4775200" cy="4266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Synology, QNAP, TrueNAS, Unraid — gotowe systemy z interfejsem przez przeglądarkę.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Budowa komputera · Lekcja 8 · RAID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C2410C"/>
                </a:solidFill>
                <a:latin typeface="Arial"/>
              </a:rPr>
              <a:t>UWAGA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Duże dyski i odbudowa macierzy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874441"/>
            <a:ext cx="5181600" cy="1229320"/>
          </a:xfrm>
          <a:prstGeom prst="roundRect">
            <a:avLst>
              <a:gd name="adj" fmla="val 8264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1073150" y="2109391"/>
            <a:ext cx="4699000" cy="4572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600"/>
              </a:lnSpc>
            </a:pPr>
            <a:r>
              <a:rPr sz="3600" b="1" i="0" u="none">
                <a:solidFill>
                  <a:srgbClr val="C2410C"/>
                </a:solidFill>
                <a:latin typeface="Arial"/>
              </a:rPr>
              <a:t>dni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073150" y="2655491"/>
            <a:ext cx="4699000" cy="21332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może trwać odbudowa macierzy z dysków 20–40 TB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6197600" y="1874441"/>
            <a:ext cx="5181600" cy="1229320"/>
          </a:xfrm>
          <a:prstGeom prst="roundRect">
            <a:avLst>
              <a:gd name="adj" fmla="val 8264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8" name="TextBox 7"/>
          <p:cNvSpPr txBox="1"/>
          <p:nvPr/>
        </p:nvSpPr>
        <p:spPr>
          <a:xfrm>
            <a:off x="6457950" y="2109391"/>
            <a:ext cx="4699000" cy="4572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600"/>
              </a:lnSpc>
            </a:pPr>
            <a:r>
              <a:rPr sz="3600" b="1" i="0" u="none">
                <a:solidFill>
                  <a:srgbClr val="C2410C"/>
                </a:solidFill>
                <a:latin typeface="Arial"/>
              </a:rPr>
              <a:t>2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6457950" y="2655491"/>
            <a:ext cx="4699000" cy="21332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dyski może stracić RAID 6 — zalecany przy dużych HDD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812800" y="3408561"/>
            <a:ext cx="10566400" cy="731441"/>
          </a:xfrm>
          <a:prstGeom prst="roundRect">
            <a:avLst>
              <a:gd name="adj" fmla="val 10417"/>
            </a:avLst>
          </a:prstGeom>
          <a:solidFill>
            <a:srgbClr val="F3F5F9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1" name="Rectangle 10"/>
          <p:cNvSpPr/>
          <p:nvPr/>
        </p:nvSpPr>
        <p:spPr>
          <a:xfrm>
            <a:off x="812800" y="3408561"/>
            <a:ext cx="38100" cy="731441"/>
          </a:xfrm>
          <a:prstGeom prst="rect">
            <a:avLst/>
          </a:prstGeom>
          <a:solidFill>
            <a:srgbClr val="C2410C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2" name="TextBox 11"/>
          <p:cNvSpPr txBox="1"/>
          <p:nvPr/>
        </p:nvSpPr>
        <p:spPr>
          <a:xfrm>
            <a:off x="1079500" y="3560961"/>
            <a:ext cx="10109200" cy="4266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142033"/>
                </a:solidFill>
                <a:latin typeface="Arial"/>
              </a:rPr>
              <a:t>Podczas odbudowy pozostałe dyski pracują na 100%. Jeśli padnie kolejny (dyski z tej samej partii starzeją się podobnie), RAID 5 traci wszystkie dane. Pomaga </a:t>
            </a:r>
            <a:r>
              <a:rPr sz="1200" b="1" i="0" u="none">
                <a:solidFill>
                  <a:srgbClr val="C2410C"/>
                </a:solidFill>
                <a:latin typeface="Arial"/>
              </a:rPr>
              <a:t>hot spare</a:t>
            </a:r>
            <a:r>
              <a:rPr sz="1200" b="0" i="0" u="none">
                <a:solidFill>
                  <a:srgbClr val="142033"/>
                </a:solidFill>
                <a:latin typeface="Arial"/>
              </a:rPr>
              <a:t> — zapasowy dysk, który od razu zastępuje uszkodzony.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Budowa komputera · Lekcja 8 · RAID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C2410C"/>
                </a:solidFill>
                <a:latin typeface="Arial"/>
              </a:rPr>
              <a:t>NAJWAŻNIEJSZE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RAID to NIE kopia zapasowa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874441"/>
            <a:ext cx="3386634" cy="1341636"/>
          </a:xfrm>
          <a:prstGeom prst="roundRect">
            <a:avLst>
              <a:gd name="adj" fmla="val 7572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1047750" y="2083991"/>
            <a:ext cx="2954834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RAID chroni przed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047750" y="2366566"/>
            <a:ext cx="2954834" cy="21332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awarią dysku — system działa dalej.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4402634" y="1874441"/>
            <a:ext cx="3386634" cy="1341636"/>
          </a:xfrm>
          <a:prstGeom prst="roundRect">
            <a:avLst>
              <a:gd name="adj" fmla="val 7572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8" name="TextBox 7"/>
          <p:cNvSpPr txBox="1"/>
          <p:nvPr/>
        </p:nvSpPr>
        <p:spPr>
          <a:xfrm>
            <a:off x="4637584" y="2083991"/>
            <a:ext cx="2954834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RAID nie chroni przed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4637584" y="2366566"/>
            <a:ext cx="2954834" cy="6399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usunięciem pliku, ransomware, pożarem, kradzieżą, błędem kontrolera — zmiana od razu trafia na wszystkie dyski.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7992467" y="1874441"/>
            <a:ext cx="3386634" cy="1341636"/>
          </a:xfrm>
          <a:prstGeom prst="roundRect">
            <a:avLst>
              <a:gd name="adj" fmla="val 7572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1" name="TextBox 10"/>
          <p:cNvSpPr txBox="1"/>
          <p:nvPr/>
        </p:nvSpPr>
        <p:spPr>
          <a:xfrm>
            <a:off x="8227417" y="2083991"/>
            <a:ext cx="2954834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Zasada 3-2-1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227417" y="2366566"/>
            <a:ext cx="2954834" cy="6399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3 kopie danych, na 2 różnych nośnikach, 1 kopia poza domem lub firmą (np. w chmurze).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Budowa komputera · Lekcja 8 · RAID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FAD8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142033"/>
                </a:solidFill>
                <a:latin typeface="Arial"/>
              </a:rPr>
              <a:t>SPRAWDŹ SIĘ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Pytania na koniec lekcji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12800" y="1874441"/>
            <a:ext cx="4191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1" i="0" u="none">
                <a:solidFill>
                  <a:srgbClr val="142033"/>
                </a:solidFill>
                <a:latin typeface="Arial"/>
              </a:rPr>
              <a:t>1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397000" y="1906191"/>
            <a:ext cx="4079280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142033"/>
                </a:solidFill>
                <a:latin typeface="Arial"/>
              </a:rPr>
              <a:t>Ile miejsca da RAID 5 z pięciu dysków po 4 TB?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12800" y="2350691"/>
            <a:ext cx="4191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1" i="0" u="none">
                <a:solidFill>
                  <a:srgbClr val="142033"/>
                </a:solidFill>
                <a:latin typeface="Arial"/>
              </a:rPr>
              <a:t>2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397000" y="2382441"/>
            <a:ext cx="3314998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142033"/>
                </a:solidFill>
                <a:latin typeface="Arial"/>
              </a:rPr>
              <a:t>Czym różni się RAID 10 od RAID 0+1?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812800" y="2826941"/>
            <a:ext cx="4191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1" i="0" u="none">
                <a:solidFill>
                  <a:srgbClr val="142033"/>
                </a:solidFill>
                <a:latin typeface="Arial"/>
              </a:rPr>
              <a:t>3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397000" y="2858691"/>
            <a:ext cx="5603776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142033"/>
                </a:solidFill>
                <a:latin typeface="Arial"/>
              </a:rPr>
              <a:t>Dlaczego przy dyskach 30 TB zaleca się RAID 6 zamiast RAID 5?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812800" y="3303191"/>
            <a:ext cx="4191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1" i="0" u="none">
                <a:solidFill>
                  <a:srgbClr val="142033"/>
                </a:solidFill>
                <a:latin typeface="Arial"/>
              </a:rPr>
              <a:t>4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397000" y="3334941"/>
            <a:ext cx="4220567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142033"/>
                </a:solidFill>
                <a:latin typeface="Arial"/>
              </a:rPr>
              <a:t>Dlaczego RAID 1 nie ochroni przed ransomware?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142033"/>
                </a:solidFill>
                <a:latin typeface="Arial"/>
              </a:rPr>
              <a:t>Źródła: dokumentacja ZFS/TrueNAS, Microsoft (Storage Spaces), producenci kontrolerów RAID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Macintosh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Manager/>
  <Company/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Sprzęt 8: Macierze RAID</dc:title>
  <dc:subject/>
  <dc:creator>Damian Radzik</dc:creator>
  <cp:keywords/>
  <dc:description>generated using python-pptx</dc:description>
  <cp:lastModifiedBy>Steve Canny</cp:lastModifiedBy>
  <cp:revision>1</cp:revision>
  <dcterms:created xsi:type="dcterms:W3CDTF">2013-01-27T09:14:16Z</dcterms:created>
  <dcterms:modified xsi:type="dcterms:W3CDTF">2013-01-27T09:15:58Z</dcterms:modified>
  <cp:category/>
</cp:coreProperties>
</file>