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'Encje'. Pominięto pułapki wachlarzowe i szczelinowe oraz specjalizację, generalizację, agregację i kompozycję — to zakres studiów. Dochodzi notacja kurzej stopki (crow's foot), której używa MySQL Workbench i większość narzędzi.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dawnej prezentacji: zbiór encji to grupa obiektów o tych samych właściwościach, wystąpienie encji to unikalny i rozpoznawalny obiekt ze zbioru.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Dawne oznaczenia z prezentacji: PK — primary key, PPK — partial primary key, AK — alternate key. Wiek jest atrybutem pochodnym od daty urodzenia.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dawnej prezentacji: personel zarządza biurem (1:1), personel nadzoruje nieruchomości (1:*), gazety ogłaszają nieruchomości (*:*). Związek 1:N jest najczęstszy.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Nowy klient, który jeszcze nic nie kupił, to przykład uczestnictwa opcjonalnego (0..*). W bazie sklep jest Julia Zielińska bez zamówień i Hub USB-C bez kategorii.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Notacja Chena (romby dla związków, owale dla atrybutów) jest w podręcznikach i dawnej prezentacji. W praktyce narzędzia — MySQL Workbench, DBeaver, dbdiagram — rysują kurzą stopkę, dlatego ją pokazujemy jako podstawową.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Kategorie 1 — 0..* produkty (produkt może nie mieć kategorii, więc po stronie kategorii jest 0..1). Produkt 1 — 0..* pozycji. Zamówienie 1 — 1..* pozycji. Klient 1 — 0..* zamówień. Tabela pracownicy z przełożonym jest pokazana na następnym slajdzie.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Klasyczne pytanie egzaminacyjne: 'W celu stworzenia relacji wiele do wielu łączącej tabele A i B należy...' — utworzyć tabelę pośrednią z kluczami obcymi do obu tabel. Encja pozycji jest słabą encją: nie istnieje bez zamówienia.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prezentacja: zbiór encji Personel uczestniczy podwójnie w związku Kieruje; nazwy ról są istotne przy związkach rekurencyjnych. Self JOIN pojawi się w lekcji o złączeniach.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ON DELETE CASCADE omawiamy w lekcji o kluczach obcych i integralności.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pomost do następnej lekcji: model relacyjny i klucze.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Uczeń–książka to N:M przez wypożyczenia (dokładniej uczeń–egzemplarz). Książka–egzemplarz to 1:N.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3: zero lub wiele (0..*). Odpowiedź 4: tabela pośrednia z kluczami obcymi do obu tabel.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Relationship Id="rId3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Model związków encji (ERD)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Encje, atrybuty i związki — jak narysować bazę, zanim powstanie pierwsza tabela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POJĘCIA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Encja, wystąpienie, atrybut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Encja (typ encji)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rodzaj obiektu, o którym zbieramy dane: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Klient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Produkt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Zamówienie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 W bazie staje się tabelą.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Wystąpienie encji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jeden konkretny obiekt: klientka Anna Nowak. W bazie — jeden wiersz.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Atrybut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cecha encji: imię, e-mail, cena. W bazie — kolumna.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329583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329583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48198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697883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Model ER (Entity–Relationship) zaproponował Peter Chen w 1976 r. Służy do rozmowy z klientem i zespołem — jest zrozumiały bez znajomości SQL.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3 · Model ERD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ATRYBUTY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Rodzaje atrybutów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91532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1924"/>
                <a:gridCol w="2958505"/>
                <a:gridCol w="2958505"/>
                <a:gridCol w="2747466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Rodzaj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Opis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Co robimy w bazie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prosty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jedna niepodzielna wartość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cena, imię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zwykła kolumna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złożony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składa się z części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adres = ulica + kod + miasto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osobne kolumny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wielowartościowy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kilka wartości naraz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telefony klienta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osobna tabela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pochodny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da się wyliczyć z innych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wiek, wartość zamówienia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zwykle obliczamy w zapytaniu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kluczowy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jednoznacznie wskazuje wystąpienie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id_klienta, e-mail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 główny lub UNIQUE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3 · Model ERD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ZWIĄZKI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Trzy rodzaje związków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33905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690588"/>
                <a:gridCol w="2535932"/>
                <a:gridCol w="3169841"/>
                <a:gridCol w="3170039"/>
              </a:tblGrid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Krotność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 w sklepie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 w szkole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37145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1 : 1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do jednego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klient — jego koszyk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klasa — wychowawca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1 : N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do wielu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kategoria — produkty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klasa — uczniowie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N : M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wiele do wielu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zamówienia — produkty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uczniowie — zajęcia dodatkowe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249712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249712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402112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618012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Krotność ustalamy, zadając pytanie w obie strony: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ile produktów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może mieć kategoria?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Ile kategorii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może mieć produkt?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3 · Model ERD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ZWIĄZKI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Liczność i uczestnictwo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144125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Liczność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ile maksymalnie wystąpień może brać udział w związku (1 albo wiele).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Uczestnictwo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czy udział jest obowiązkowy (min. 1), czy opcjonalny (min. 0).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Zapis min..max: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0..1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1..1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0..*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1..*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248400" y="1653480"/>
          <a:ext cx="51308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694112"/>
                <a:gridCol w="1436688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Związek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zamówienie ma dokładnie jednego klienta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1..1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klient ma zero lub więcej zamówień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0..*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zamówienie zawiera co najmniej jeden produkt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1..*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produkt może nie mieć kategorii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0..1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3 · Model ERD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NOTACJA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Kurza stopka (crow's foot)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1653480"/>
            <a:ext cx="10566400" cy="20955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876800" y="1780480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1" u="none">
                <a:solidFill>
                  <a:srgbClr val="38445A"/>
                </a:solidFill>
                <a:latin typeface="Arial"/>
              </a:rPr>
              <a:t>dokładnie jeden (1..1)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876800" y="2288480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1" u="none">
                <a:solidFill>
                  <a:srgbClr val="38445A"/>
                </a:solidFill>
                <a:latin typeface="Arial"/>
              </a:rPr>
              <a:t>zero lub jeden (0..1)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876800" y="2796480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1" u="none">
                <a:solidFill>
                  <a:srgbClr val="38445A"/>
                </a:solidFill>
                <a:latin typeface="Arial"/>
              </a:rPr>
              <a:t>jeden lub wiele (1..*)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876800" y="3304480"/>
            <a:ext cx="2959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1" u="none">
                <a:solidFill>
                  <a:srgbClr val="38445A"/>
                </a:solidFill>
                <a:latin typeface="Arial"/>
              </a:rPr>
              <a:t>zero lub wiele (0..*)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4002980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Symbol rysujemy przy encji, której dotyczy liczba.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Kreska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= jeden,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kółko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= zero,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widełki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= wiele. Symbol bliżej encji oznacza maksimum, dalszy — minimum.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3 · Model ERD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PRZYKŁAD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Diagram ERD bazy sklep</a:t>
            </a:r>
          </a:p>
        </p:txBody>
      </p:sp>
      <p:pic>
        <p:nvPicPr>
          <p:cNvPr id="4" name="Picture 3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0" y="1653480"/>
            <a:ext cx="10566400" cy="3619500"/>
          </a:xfrm>
          <a:prstGeom prst="rect">
            <a:avLst/>
          </a:prstGeom>
        </p:spPr>
      </p:pic>
      <p:sp>
        <p:nvSpPr>
          <p:cNvPr id="5" name="Rounded Rectangle 4"/>
          <p:cNvSpPr/>
          <p:nvPr/>
        </p:nvSpPr>
        <p:spPr>
          <a:xfrm>
            <a:off x="812800" y="1907480"/>
            <a:ext cx="2095500" cy="966391"/>
          </a:xfrm>
          <a:prstGeom prst="roundRect">
            <a:avLst>
              <a:gd name="adj" fmla="val 7885"/>
            </a:avLst>
          </a:prstGeom>
          <a:solidFill>
            <a:srgbClr val="FFFFFF"/>
          </a:solidFill>
          <a:ln w="1270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ounded Rectangle 5"/>
          <p:cNvSpPr/>
          <p:nvPr/>
        </p:nvSpPr>
        <p:spPr>
          <a:xfrm>
            <a:off x="825500" y="1920180"/>
            <a:ext cx="2070100" cy="323850"/>
          </a:xfrm>
          <a:prstGeom prst="roundRect">
            <a:avLst>
              <a:gd name="adj" fmla="val 17647"/>
            </a:avLst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52500" y="1983680"/>
            <a:ext cx="18542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FFFFFF"/>
                </a:solidFill>
                <a:latin typeface="Arial"/>
              </a:rPr>
              <a:t>kategorie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52500" y="2332930"/>
            <a:ext cx="18542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PK id_kategorii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52500" y="2558951"/>
            <a:ext cx="18542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nazwa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797300" y="1653480"/>
            <a:ext cx="2159000" cy="1644452"/>
          </a:xfrm>
          <a:prstGeom prst="roundRect">
            <a:avLst>
              <a:gd name="adj" fmla="val 4633"/>
            </a:avLst>
          </a:prstGeom>
          <a:solidFill>
            <a:srgbClr val="FFFFFF"/>
          </a:solidFill>
          <a:ln w="1270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ounded Rectangle 10"/>
          <p:cNvSpPr/>
          <p:nvPr/>
        </p:nvSpPr>
        <p:spPr>
          <a:xfrm>
            <a:off x="3810000" y="1666180"/>
            <a:ext cx="2133600" cy="323850"/>
          </a:xfrm>
          <a:prstGeom prst="roundRect">
            <a:avLst>
              <a:gd name="adj" fmla="val 17647"/>
            </a:avLst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3937000" y="1729680"/>
            <a:ext cx="19177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FFFFFF"/>
                </a:solidFill>
                <a:latin typeface="Arial"/>
              </a:rPr>
              <a:t>produkty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937000" y="2078930"/>
            <a:ext cx="1917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PK id_produktu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37000" y="2304951"/>
            <a:ext cx="1917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FK id_kategorii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937000" y="2530971"/>
            <a:ext cx="1917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nazwa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37000" y="2756991"/>
            <a:ext cx="1917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cena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37000" y="2983012"/>
            <a:ext cx="1917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stan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845300" y="1653480"/>
            <a:ext cx="2667000" cy="1418431"/>
          </a:xfrm>
          <a:prstGeom prst="roundRect">
            <a:avLst>
              <a:gd name="adj" fmla="val 5372"/>
            </a:avLst>
          </a:prstGeom>
          <a:solidFill>
            <a:srgbClr val="FFFFFF"/>
          </a:solidFill>
          <a:ln w="1270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858000" y="1666180"/>
            <a:ext cx="2641600" cy="323850"/>
          </a:xfrm>
          <a:prstGeom prst="roundRect">
            <a:avLst>
              <a:gd name="adj" fmla="val 17647"/>
            </a:avLst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985000" y="1729680"/>
            <a:ext cx="24257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FFFFFF"/>
                </a:solidFill>
                <a:latin typeface="Arial"/>
              </a:rPr>
              <a:t>pozycje_zamowienia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985000" y="2078930"/>
            <a:ext cx="2425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PK,FK id_zamowienia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85000" y="2304951"/>
            <a:ext cx="2425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PK,FK id_produktu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985000" y="2530971"/>
            <a:ext cx="2425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ilosc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985000" y="2756991"/>
            <a:ext cx="2425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cena_jedn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845300" y="3748980"/>
            <a:ext cx="2667000" cy="1418431"/>
          </a:xfrm>
          <a:prstGeom prst="roundRect">
            <a:avLst>
              <a:gd name="adj" fmla="val 5372"/>
            </a:avLst>
          </a:prstGeom>
          <a:solidFill>
            <a:srgbClr val="FFFFFF"/>
          </a:solidFill>
          <a:ln w="1270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ounded Rectangle 25"/>
          <p:cNvSpPr/>
          <p:nvPr/>
        </p:nvSpPr>
        <p:spPr>
          <a:xfrm>
            <a:off x="6858000" y="3761680"/>
            <a:ext cx="2641600" cy="323850"/>
          </a:xfrm>
          <a:prstGeom prst="roundRect">
            <a:avLst>
              <a:gd name="adj" fmla="val 17647"/>
            </a:avLst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985000" y="3825180"/>
            <a:ext cx="24257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FFFFFF"/>
                </a:solidFill>
                <a:latin typeface="Arial"/>
              </a:rPr>
              <a:t>zamowienia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85000" y="4174430"/>
            <a:ext cx="2425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PK id_zamowienia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85000" y="4400451"/>
            <a:ext cx="2425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FK id_klienta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985000" y="4626471"/>
            <a:ext cx="2425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data_zamowienia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985000" y="4852491"/>
            <a:ext cx="2425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status</a:t>
            </a:r>
          </a:p>
        </p:txBody>
      </p:sp>
      <p:sp>
        <p:nvSpPr>
          <p:cNvPr id="32" name="Rounded Rectangle 31"/>
          <p:cNvSpPr/>
          <p:nvPr/>
        </p:nvSpPr>
        <p:spPr>
          <a:xfrm>
            <a:off x="3797300" y="3748980"/>
            <a:ext cx="2159000" cy="1418431"/>
          </a:xfrm>
          <a:prstGeom prst="roundRect">
            <a:avLst>
              <a:gd name="adj" fmla="val 5372"/>
            </a:avLst>
          </a:prstGeom>
          <a:solidFill>
            <a:srgbClr val="FFFFFF"/>
          </a:solidFill>
          <a:ln w="1270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3" name="Rounded Rectangle 32"/>
          <p:cNvSpPr/>
          <p:nvPr/>
        </p:nvSpPr>
        <p:spPr>
          <a:xfrm>
            <a:off x="3810000" y="3761680"/>
            <a:ext cx="2133600" cy="323850"/>
          </a:xfrm>
          <a:prstGeom prst="roundRect">
            <a:avLst>
              <a:gd name="adj" fmla="val 17647"/>
            </a:avLst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4" name="TextBox 33"/>
          <p:cNvSpPr txBox="1"/>
          <p:nvPr/>
        </p:nvSpPr>
        <p:spPr>
          <a:xfrm>
            <a:off x="3937000" y="3825180"/>
            <a:ext cx="19177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FFFFFF"/>
                </a:solidFill>
                <a:latin typeface="Arial"/>
              </a:rPr>
              <a:t>klienci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937000" y="4174430"/>
            <a:ext cx="1917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PK id_klienta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937000" y="4400451"/>
            <a:ext cx="1917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imie, nazwisko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3937000" y="4626471"/>
            <a:ext cx="1917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email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3937000" y="4852491"/>
            <a:ext cx="1917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miasto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3 · Model ERD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ZWIĄZEK N:M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Wiele do wielu rozbijamy tabelą pośrednią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229076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Zamówienie może zawierać wiele produktów, a produkt może być w wielu zamówieniach.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Model relacyjny nie zapisze tego bezpośrednio — potrzebna jest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tabela łącząca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Tabela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pozycje_zamowienia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ma dwa klucze obce i własne atrybuty: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ilosc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cena_jedn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Jej klucz główny to para (id_zamowienia, id_produktu) —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klucz złożony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Pozycje zamówień 1 i 2</a:t>
            </a:r>
          </a:p>
        </p:txBody>
      </p:sp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6248400" y="1894780"/>
          <a:ext cx="5130800" cy="15712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708051"/>
                <a:gridCol w="1443236"/>
                <a:gridCol w="719435"/>
                <a:gridCol w="1260078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id_zamowienia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id_produktu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ilosc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cena_jedn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1551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3299.00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23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7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129.00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23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1149.00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234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8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349.00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6248400" y="3532684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4 wiersze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3 · Model ERD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ZWIĄZEK REKURENCYJNY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Encja powiązana sama ze sobą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4064000" cy="1644452"/>
          </a:xfrm>
          <a:prstGeom prst="roundRect">
            <a:avLst>
              <a:gd name="adj" fmla="val 4633"/>
            </a:avLst>
          </a:prstGeom>
          <a:solidFill>
            <a:srgbClr val="FFFFFF"/>
          </a:solidFill>
          <a:ln w="12700">
            <a:solidFill>
              <a:srgbClr val="1D5FD0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ounded Rectangle 4"/>
          <p:cNvSpPr/>
          <p:nvPr/>
        </p:nvSpPr>
        <p:spPr>
          <a:xfrm>
            <a:off x="825500" y="1666180"/>
            <a:ext cx="4038600" cy="323850"/>
          </a:xfrm>
          <a:prstGeom prst="roundRect">
            <a:avLst>
              <a:gd name="adj" fmla="val 17647"/>
            </a:avLst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52500" y="1729680"/>
            <a:ext cx="38227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1" i="0" u="none">
                <a:solidFill>
                  <a:srgbClr val="FFFFFF"/>
                </a:solidFill>
                <a:latin typeface="Arial"/>
              </a:rPr>
              <a:t>pracownicy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52500" y="2078930"/>
            <a:ext cx="3822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PK id_pracownika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52500" y="2304951"/>
            <a:ext cx="3822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imie, nazwisko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52500" y="2530971"/>
            <a:ext cx="3822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stanowisko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52500" y="2756991"/>
            <a:ext cx="3822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pensja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52500" y="2983012"/>
            <a:ext cx="3822700" cy="21332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80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FK id_przelozonego → id_pracownika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77000" y="1653480"/>
            <a:ext cx="4940300" cy="177522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Przełożony też jest pracownikiem — klucz obcy wskazuje na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tę samą tabelę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Role w związku: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kieruje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i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podlega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Dyrektor nie ma przełożonego: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id_przelozonego = NULL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Takie dane odczytamy złączeniem tabeli z samą sobą (self JOIN).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3 · Model ERD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SILNE I SŁABE ENCJE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Czy encja istnieje samodzielnie?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208980"/>
          </a:xfrm>
          <a:prstGeom prst="roundRect">
            <a:avLst>
              <a:gd name="adj" fmla="val 840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Encja silna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istnieje niezależnie i ma własny klucz: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klient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produkt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kategoria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208980"/>
          </a:xfrm>
          <a:prstGeom prst="roundRect">
            <a:avLst>
              <a:gd name="adj" fmla="val 8403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Encja słaba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istnieje tylko dzięki innej encji i dziedziczy jej klucz: </a:t>
            </a:r>
            <a:r>
              <a:rPr sz="1500" b="1" i="0" u="none">
                <a:solidFill>
                  <a:srgbClr val="38445A"/>
                </a:solidFill>
                <a:latin typeface="Arial"/>
              </a:rPr>
              <a:t>pozycja zamówienia</a:t>
            </a:r>
            <a:r>
              <a:rPr sz="1500" b="0" i="0" u="none">
                <a:solidFill>
                  <a:srgbClr val="38445A"/>
                </a:solidFill>
                <a:latin typeface="Arial"/>
              </a:rPr>
              <a:t> bez zamówienia nie ma sensu.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3116461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812800" y="3116461"/>
            <a:ext cx="50800" cy="101838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066800" y="3268861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84761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bazie encję słabą rozpoznasz po kluczu głównym zawierającym klucz obcy oraz po ON DELETE CASCADE: usunięcie zamówienia usuwa jego pozycje.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3 · Model ERD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KROK DALEJ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ERD zamienia się w tabele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67493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803848"/>
                <a:gridCol w="6762552"/>
              </a:tblGrid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Element diagramu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1" i="0" u="none">
                          <a:solidFill>
                            <a:srgbClr val="142033"/>
                          </a:solidFill>
                          <a:latin typeface="Arial"/>
                        </a:rPr>
                        <a:t>W bazie relacyjnej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37145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encja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tabela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atrybut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kolumna z typem danych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identyfikator encji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 główny (PRIMARY KEY)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związek 1:N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 obcy po stronie „wiele” (produkty.id_kategorii)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związek 1:1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klucz obcy z UNIQUE po jednej ze stron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związek N:M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nowa tabela z dwoma kluczami obcymi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33970"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atrybut wielowartościowy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680"/>
                        </a:lnSpc>
                      </a:pPr>
                      <a:r>
                        <a:rPr sz="1400" b="0" i="0" u="none">
                          <a:solidFill>
                            <a:srgbClr val="38445A"/>
                          </a:solidFill>
                          <a:latin typeface="Arial"/>
                        </a:rPr>
                        <a:t>osobna tabela, np. telefony_klientow</a:t>
                      </a:r>
                    </a:p>
                  </a:txBody>
                  <a:tcPr marL="106680" marT="62230" marR="106680" marB="6223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3 · Model ERD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ERD biblioteki szkolnej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822037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Narysuj ERD dla biblioteki szkolnej z poprzedniej lekcji: uczniowie, książki, egzemplarze, wypożyczenia.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538390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Przy każdym związku zapisz krotność i uczestnictwo (np. 1..1 i 0..*).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463381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Znajdź związek wiele do wielu i rozbij go tabelą pośrednią.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43932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Otwórz phpMyAdmin → baza sklep → Więcej → Designer i porównaj diagram z tym ze slajdu.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604629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Narysuj diagram w MySQL Workbench lub draw.io i wyeksportuj go do PNG.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3 · Model ERD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3659287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encja od wystąpienia encji?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412095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Podaj przykład związku 1:N i N:M z życia szkoły.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614749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oznacza symbol kółka i widełek na końcu linii w notacji kurzej stopki?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466516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zapisać w bazie relacyjnej związek wiele do wielu?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P. Chen „The Entity-Relationship Model” (1976), T. Connolly „Systemy baz danych”, dokumentacja MySQL Workbench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1.03: Model ERD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