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 podstawie dawnych lekcji 'Procedury i wyzwalacze' (część o procedurach i funkcjach), 'While, IF, CASE' (instrukcje sterujące) i 'PL/SQL wstęp'. Przykłady z biura nieruchomości (przecena, podwyżka) przeniesione na bazę sklep. PL/SQL to język bazy Oracle — zostaje jako jeden slajd porównawczy, bo w MySQL się go nie używa. Doszły: parametry OUT, SIGNAL i porównanie procedura / funkcja.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Wady: kod trudniej testować i wersjonować niż w aplikacji, a każdy system ma własny język procedur (MySQL — SQL/PSM, Oracle — PL/SQL, SQL Server — T-SQL, PostgreSQL — PL/pgSQL). Dlatego wiele firm trzyma logikę w aplikacji, a w bazie tylko proste procedury.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Wcześniej pensje sprzedawców wynosiły 6200 i 6400 zł. Dawny przykład: procedura przecena(IN nazwa) podnosząca czynsz nieruchomości w podanym mieście o 20%. W phpMyAdmin DELIMITER ustawia się w polu pod oknem SQL albo tworzy procedurę w zakładce Procedury.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@l i @s to zmienne sesji (zaczynają się od @, nie trzeba ich deklarować, żyją do rozłączenia). Zmienne lokalne w procedurze deklaruje się przez DECLARE i istnieją tylko między BEGIN a END. SELECT … INTO zapisuje wynik zapytania do zmiennych — zapytanie musi zwrócić dokładnie jeden wiersz.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Dawny przykład: CREATE FUNCTION Witajcie (s CHAR(20)) RETURNS CHAR(50) RETURN CONCAT('Witajcie, ', s, '!'); Funkcja nie może zwracać tabeli ani wykonywać COMMIT. Błąd 1418 'This function has none of DETERMINISTIC, NO SQL, or READS SQL DATA' pojawia się przy włączonym log_bin — w MySQL 8+ dziennik binarny jest domyślnie włączony.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Uprawnienie do uruchamiania: GRANT EXECUTE ON PROCEDURE sklep.podwyzka TO … (lekcja 1.16). Lista procedur: SHOW PROCEDURE STATUS WHERE Db = 'sklep'; treść: SHOW CREATE PROCEDURE podwyzka;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Dawny przykład SimpleCompare(n, m) zwracał napis '5 &gt; 3' z użyciem IF / ELSEIF / ELSE. W procedurach jest też instrukcja CASE … END CASE (z dawnej procedury UtworzUczniow) — zakończona END CASE, a nie samym END jak wyrażenie CASE.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Wersja dawnego przykładu LoopDemo (zbierał liczby parzyste do napisu). LOOP sam się nie kończy — bez LEAVE pętla byłaby nieskończona. Etykieta (petla:) jest obowiązkowa dla LEAVE i ITERATE.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Przechwytywanie błędów wewnątrz procedury: DECLARE CONTINUE HANDLER FOR NOT FOUND SET koniec = 1; (używane z kursorami) albo DECLARE EXIT HANDLER FOR SQLEXCEPTION BEGIN ROLLBACK; RESIGNAL; END; — w połączeniu z transakcjami w lekcji 2.07. Kursory (DECLARE … CURSOR, FETCH) to materiał rozszerzony.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Dawna lekcja 'PL/SQL wstęp' omawiała typy Oracle (NUMBER, VARCHAR2), TO_DATE, TO_CHAR i blok DECLARE/BEGIN/EXCEPTION. To wiedza o Oracle — poza podstawą programową technikum dla MySQL, dlatego tylko porównanie. Chętnym można pokazać darmowe Oracle Database 23ai Free.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Zad. 1: UPDATE produkty SET cena = ROUND(cena * (100 - procent) / 100, 2) WHERE id_kategorii = kat; Uwaga na CHECK (cena &gt; 0) — przecena o 100% zakończy się błędem. Zad. 2: RETURN CONCAT(LEFT(imie, 1), '.', LEFT(nazwisko, 1), '.').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3: @nazwa to zmienna sesji — istnieje do rozłączenia i jest widoczna poza procedurą; DECLARE tworzy zmienną lokalną tylko w bloku BEGIN … END.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C2410C"/>
                </a:solidFill>
                <a:latin typeface="Arial"/>
              </a:rPr>
              <a:t>Bazy danych · Rok 2 · Lekcja 5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825155"/>
            <a:ext cx="10604500" cy="6933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Procedury i funkcje składowane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721695"/>
            <a:ext cx="10604500" cy="33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Programowanie w bazie danych: parametry, zmienne, IF, pętle i własne komunikaty błędów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MySQL 8.4 / 9.7 LTS i MariaDB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PROGRAMY W BAZIE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Procedura składowana — kod zapisany w serwerze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207000" cy="1173262"/>
          </a:xfrm>
          <a:prstGeom prst="roundRect">
            <a:avLst>
              <a:gd name="adj" fmla="val 865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Procedura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48260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wykonuje polecenia (UPDATE, INSERT…), wywoływana przez CALL; może zwracać wartości przez parametry OUT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653480"/>
            <a:ext cx="5207000" cy="1173262"/>
          </a:xfrm>
          <a:prstGeom prst="roundRect">
            <a:avLst>
              <a:gd name="adj" fmla="val 865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381750" y="1837630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Funkcja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381750" y="2144911"/>
            <a:ext cx="48260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zwraca jedną wartość; używamy jej w SELECT jak wbudowanej funkcji ROUND czy CONCAT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1400" y="3080742"/>
            <a:ext cx="10375900" cy="925711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95580" indent="-195580">
              <a:lnSpc>
                <a:spcPts val="2030"/>
              </a:lnSpc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logika jest w jednym miejscu — tak samo działa dla aplikacji PHP, Javy i panelu administratora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mniej przesyłania danych między aplikacją a serwerem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aplikacja może dostać prawo EXECUTE do procedury, a nie UPDATE do całej tabeli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5 · Procedury i funkcje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CREATE PROCEDURE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Pierwsza procedura z parametrami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969022"/>
          </a:xfrm>
          <a:prstGeom prst="roundRect">
            <a:avLst>
              <a:gd name="adj" fmla="val 256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969022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DELIMITER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//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331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CREATE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PROCEDURE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podwyzka(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5415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IN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ile  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DECIMAL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),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7511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IN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jakie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VARCHAR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40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9607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BEGIN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91703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UPDATE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pracownicy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1379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SET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pensja = pensja + ile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35895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stanowisko = jakie;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57991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END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//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380087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DELIMITER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800" y="402183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6800" y="424279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CALL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podwyzka(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300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'sprzedawca'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2484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Po wywołaniu</a:t>
            </a:r>
          </a:p>
        </p:txBody>
      </p:sp>
      <p:graphicFrame>
        <p:nvGraphicFramePr>
          <p:cNvPr id="19" name="Table 18"/>
          <p:cNvGraphicFramePr>
            <a:graphicFrameLocks noGrp="1"/>
          </p:cNvGraphicFramePr>
          <p:nvPr/>
        </p:nvGraphicFramePr>
        <p:xfrm>
          <a:off x="6248400" y="1894780"/>
          <a:ext cx="5130800" cy="797718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183878"/>
                <a:gridCol w="2170807"/>
                <a:gridCol w="1776115"/>
              </a:tblGrid>
              <a:tr h="26908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imie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nazwisko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pensja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265906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Adam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Król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6500.00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Ola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Wieczorek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6700.00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6248400" y="2759174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2 wiersze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6248400" y="3089374"/>
            <a:ext cx="5130800" cy="1267222"/>
          </a:xfrm>
          <a:prstGeom prst="roundRect">
            <a:avLst>
              <a:gd name="adj" fmla="val 6013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ectangle 21"/>
          <p:cNvSpPr/>
          <p:nvPr/>
        </p:nvSpPr>
        <p:spPr>
          <a:xfrm>
            <a:off x="6248400" y="3089374"/>
            <a:ext cx="50800" cy="1267222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6502400" y="3241774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Dlaczego //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502400" y="3457674"/>
            <a:ext cx="4711700" cy="74652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1" i="0" u="none">
                <a:solidFill>
                  <a:srgbClr val="142033"/>
                </a:solidFill>
                <a:latin typeface="Arial"/>
              </a:rPr>
              <a:t>DELIMITER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zmienia znak końca polecenia na czas tworzenia procedury — inaczej konsola wysłałaby ją do serwera przy pierwszym średniku w środku.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5 · Procedury i funkcje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PARAMETRY OUT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Procedura, która zwraca wyniki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638800" cy="3152577"/>
          </a:xfrm>
          <a:prstGeom prst="roundRect">
            <a:avLst>
              <a:gd name="adj" fmla="val 241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152577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5213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CREATE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PROCEDURE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statystyka_klienta(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14736"/>
            <a:ext cx="5213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IN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 id     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INT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17241"/>
            <a:ext cx="5213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OUT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liczba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INT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19747"/>
            <a:ext cx="5213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OUT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suma   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DECIMAL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10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22252"/>
            <a:ext cx="5213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BEGIN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824758"/>
            <a:ext cx="5213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COUNT(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DISTINCT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z.id_zamowienia),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027263"/>
            <a:ext cx="5213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   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IFNULL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(SUM(p.ilosc * p.cena_jedn), 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229769"/>
            <a:ext cx="5213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INTO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liczba, suma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432274"/>
            <a:ext cx="5213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zamowienia z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3634780"/>
            <a:ext cx="5213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JOIN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pozycje_zamowienia p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800" y="3837285"/>
            <a:ext cx="5213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ON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p.id_zamowienia = z.id_zamowienia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6800" y="4039791"/>
            <a:ext cx="5213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z.id_klienta = id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66800" y="4242296"/>
            <a:ext cx="5213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AND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z.status &lt;&gt; 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'anulowane'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66800" y="4444802"/>
            <a:ext cx="5213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END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//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6756400" y="1653480"/>
            <a:ext cx="4622800" cy="759420"/>
          </a:xfrm>
          <a:prstGeom prst="roundRect">
            <a:avLst>
              <a:gd name="adj" fmla="val 100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ectangle 20"/>
          <p:cNvSpPr/>
          <p:nvPr/>
        </p:nvSpPr>
        <p:spPr>
          <a:xfrm>
            <a:off x="6756400" y="1653480"/>
            <a:ext cx="50800" cy="75942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7010400" y="1812230"/>
            <a:ext cx="4197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CALL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statystyka_klienta(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 @l, @s);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010400" y="2033191"/>
            <a:ext cx="4197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@l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AS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liczba, @s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AS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suma;</a:t>
            </a:r>
          </a:p>
        </p:txBody>
      </p:sp>
      <p:graphicFrame>
        <p:nvGraphicFramePr>
          <p:cNvPr id="24" name="Table 23"/>
          <p:cNvGraphicFramePr>
            <a:graphicFrameLocks noGrp="1"/>
          </p:cNvGraphicFramePr>
          <p:nvPr/>
        </p:nvGraphicFramePr>
        <p:xfrm>
          <a:off x="6756400" y="2565301"/>
          <a:ext cx="4622800" cy="578247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960959"/>
                <a:gridCol w="2661841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liczba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suma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28753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5643.00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6756400" y="3210223"/>
            <a:ext cx="4660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1 wiersz</a:t>
            </a:r>
          </a:p>
        </p:txBody>
      </p:sp>
      <p:graphicFrame>
        <p:nvGraphicFramePr>
          <p:cNvPr id="26" name="Table 25"/>
          <p:cNvGraphicFramePr>
            <a:graphicFrameLocks noGrp="1"/>
          </p:cNvGraphicFramePr>
          <p:nvPr/>
        </p:nvGraphicFramePr>
        <p:xfrm>
          <a:off x="6756400" y="3540423"/>
          <a:ext cx="4622800" cy="116601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386780"/>
                <a:gridCol w="3236020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Tryb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Kierunek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IN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 procedury (domyślny)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OUT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 procedury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INOUT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 obie strony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7" name="TextBox 2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5 · Procedury i funkcje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CREATE FUNCTION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Własna funkcja w SELECT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527102"/>
          </a:xfrm>
          <a:prstGeom prst="roundRect">
            <a:avLst>
              <a:gd name="adj" fmla="val 301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527102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CREATE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FUNCTION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brutto(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331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netto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DECIMAL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5415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RETURNS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DECIMAL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7511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DETERMINISTIC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9607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RETURN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ROUND(netto *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1.23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91703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1379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nazwa, cena,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35895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brutto(cena)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AS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z_vat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57991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produkty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380087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id_kategorii =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3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graphicFrame>
        <p:nvGraphicFramePr>
          <p:cNvPr id="16" name="Table 15"/>
          <p:cNvGraphicFramePr>
            <a:graphicFrameLocks noGrp="1"/>
          </p:cNvGraphicFramePr>
          <p:nvPr/>
        </p:nvGraphicFramePr>
        <p:xfrm>
          <a:off x="6248400" y="1653480"/>
          <a:ext cx="5130800" cy="106044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078659"/>
                <a:gridCol w="1026021"/>
                <a:gridCol w="1026120"/>
              </a:tblGrid>
              <a:tr h="26908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nazwa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cena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z_vat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265906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Mysz bezprzewodowa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129.00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158.67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Klawiatura mechaniczna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349.00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429.27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Słuchawki z mikrofonem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259.00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318.57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6248400" y="2780605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3 wiersze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12800" y="4434582"/>
            <a:ext cx="106045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DETERMINISTIC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dla tych samych argumentów zawsze ten sam wynik. Gdy serwer ma włączony dziennik binarny, MySQL wymaga podania tej cechy (albo NO SQL / READS SQL DATA).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5 · Procedury i funkcje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PORÓWNANIE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Procedura czy funkcja?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1915321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113260"/>
                <a:gridCol w="4437856"/>
                <a:gridCol w="4015284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Procedura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Funkcja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wywołanie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CALL nazwa(…)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w wyrażeniu: SELECT nazwa(…)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zwraca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nic, wartości przez OUT lub zestawy wyników SELECT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dokładnie jedną wartość (RETURN)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zmiany danych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tak (INSERT, UPDATE, DELETE)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możliwe, ale niezalecane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transakcje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START TRANSACTION, COMMIT, ROLLBACK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typowe użycie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operacja biznesowa: złóż zamówienie, nalicz rabat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obliczenie: cena brutto, wiek, inicjały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5 · Procedury i funkcje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INSTRUKCJE STERUJĄCE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IF i WHILE w procedurze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5518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WHILE … DO … END WHILE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793180"/>
            <a:ext cx="5130800" cy="2747566"/>
          </a:xfrm>
          <a:prstGeom prst="roundRect">
            <a:avLst>
              <a:gd name="adj" fmla="val 277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1793180"/>
            <a:ext cx="50800" cy="2747566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1951930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CREATE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FUNCTION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silnia(n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INT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154436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RETURNS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BIGINT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356941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DETERMINISTIC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559447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BEGIN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761952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DECLARE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wynik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BIGINT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DEFAULT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2964458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DECLARE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i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INT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DEFAULT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166963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WHILE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i &lt;= n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DO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369469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SET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wynik = wynik * i;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3571974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SET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i = i + 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800" y="3774480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END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WHILE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6800" y="3976985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RETURN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wynik;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66800" y="4179491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END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//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248400" y="15518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IF … END IF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6248400" y="1793180"/>
            <a:ext cx="5130800" cy="1735038"/>
          </a:xfrm>
          <a:prstGeom prst="roundRect">
            <a:avLst>
              <a:gd name="adj" fmla="val 439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ectangle 20"/>
          <p:cNvSpPr/>
          <p:nvPr/>
        </p:nvSpPr>
        <p:spPr>
          <a:xfrm>
            <a:off x="6248400" y="1793180"/>
            <a:ext cx="50800" cy="1735038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6502400" y="1951930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IF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warunek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THEN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502400" y="2154436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instrukcje;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502400" y="2356941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ELSEIF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inny_warunek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THEN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502400" y="2559447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instrukcje;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502400" y="2761952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ELSE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502400" y="2964458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instrukcje;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502400" y="3166963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END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IF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248400" y="3680619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</a:t>
            </a:r>
          </a:p>
        </p:txBody>
      </p:sp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6248400" y="3921919"/>
          <a:ext cx="5130800" cy="578247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429669"/>
                <a:gridCol w="2701131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silnia(5)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silnia(10)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28753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120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3628800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1" name="TextBox 30"/>
          <p:cNvSpPr txBox="1"/>
          <p:nvPr/>
        </p:nvSpPr>
        <p:spPr>
          <a:xfrm>
            <a:off x="6248400" y="4566841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1 wiersz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812800" y="4897041"/>
            <a:ext cx="10566400" cy="769541"/>
          </a:xfrm>
          <a:prstGeom prst="roundRect">
            <a:avLst>
              <a:gd name="adj" fmla="val 990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3" name="Rectangle 32"/>
          <p:cNvSpPr/>
          <p:nvPr/>
        </p:nvSpPr>
        <p:spPr>
          <a:xfrm>
            <a:off x="812800" y="4897041"/>
            <a:ext cx="50800" cy="769541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4" name="TextBox 33"/>
          <p:cNvSpPr txBox="1"/>
          <p:nvPr/>
        </p:nvSpPr>
        <p:spPr>
          <a:xfrm>
            <a:off x="1066800" y="5049441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Uwaga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066800" y="5265341"/>
            <a:ext cx="1014730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1" i="0" u="none">
                <a:solidFill>
                  <a:srgbClr val="142033"/>
                </a:solidFill>
                <a:latin typeface="Arial"/>
              </a:rPr>
              <a:t>IF … END IF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działa tylko w procedurach, funkcjach i wyzwalaczach. W zwykłym zapytaniu: funkcja IF() albo CASE (lekcja 2.02).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5 · Procedury i funkcje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LOOP, LEAVE, ITERATE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Pętla z wyjściem i pominięciem kroku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6153150" cy="3152577"/>
          </a:xfrm>
          <a:prstGeom prst="roundRect">
            <a:avLst>
              <a:gd name="adj" fmla="val 241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152577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572770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CREATE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FUNCTION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parzyste(do_ile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INT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14736"/>
            <a:ext cx="572770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RETURNS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VARCHAR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255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17241"/>
            <a:ext cx="572770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DETERMINISTIC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19747"/>
            <a:ext cx="572770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BEGIN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22252"/>
            <a:ext cx="572770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DECLARE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x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INT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DEFAULT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824758"/>
            <a:ext cx="572770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DECLARE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s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VARCHAR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255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DEFAULT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027263"/>
            <a:ext cx="572770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petla: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LOOP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229769"/>
            <a:ext cx="572770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SET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x = x + 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432274"/>
            <a:ext cx="572770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IF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x &gt; do_ile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THEN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LEAVE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petla;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END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IF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3634780"/>
            <a:ext cx="572770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IF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x MOD 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= 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THEN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ITERATE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petla;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END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IF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800" y="3837285"/>
            <a:ext cx="572770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SET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s = CONCAT(s, x, 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 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6800" y="4039791"/>
            <a:ext cx="572770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END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LOOP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66800" y="4242296"/>
            <a:ext cx="572770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RETURN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TRIM(s);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66800" y="4444802"/>
            <a:ext cx="572770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END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//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270750" y="1653480"/>
            <a:ext cx="414655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SELECT parzyste(10);</a:t>
            </a:r>
          </a:p>
        </p:txBody>
      </p:sp>
      <p:graphicFrame>
        <p:nvGraphicFramePr>
          <p:cNvPr id="21" name="Table 20"/>
          <p:cNvGraphicFramePr>
            <a:graphicFrameLocks noGrp="1"/>
          </p:cNvGraphicFramePr>
          <p:nvPr/>
        </p:nvGraphicFramePr>
        <p:xfrm>
          <a:off x="7270750" y="1894780"/>
          <a:ext cx="4108450" cy="578247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4108450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parzyste(10)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28753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2 4 6 8 10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7270750" y="2539702"/>
            <a:ext cx="414655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1 wiersz</a:t>
            </a:r>
          </a:p>
        </p:txBody>
      </p:sp>
      <p:graphicFrame>
        <p:nvGraphicFramePr>
          <p:cNvPr id="23" name="Table 22"/>
          <p:cNvGraphicFramePr>
            <a:graphicFrameLocks noGrp="1"/>
          </p:cNvGraphicFramePr>
          <p:nvPr/>
        </p:nvGraphicFramePr>
        <p:xfrm>
          <a:off x="7270750" y="2869902"/>
          <a:ext cx="4108450" cy="114696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054225"/>
                <a:gridCol w="2054225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W MySQL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W C++ / Pythonie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28753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LEAVE etykieta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break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ITERATE etykieta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continue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REPEAT … UNTIL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do … while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5 · Procedury i funkcje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OBSŁUGA BŁĘDÓW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SIGNAL — własny komunikat błędu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6156920" cy="3409950"/>
          </a:xfrm>
          <a:prstGeom prst="roundRect">
            <a:avLst>
              <a:gd name="adj" fmla="val 223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40995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573147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C2410C"/>
                </a:solidFill>
                <a:latin typeface="Courier New"/>
              </a:rPr>
              <a:t>CREATE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PROCEDURE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sprzedaj(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IN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prod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INT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IN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ile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INT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05509"/>
            <a:ext cx="573147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C2410C"/>
                </a:solidFill>
                <a:latin typeface="Courier New"/>
              </a:rPr>
              <a:t>BEGIN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198787"/>
            <a:ext cx="573147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DECLARE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dostepne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INT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392065"/>
            <a:ext cx="573147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stan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INTO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dostepne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585343"/>
            <a:ext cx="573147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produkty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id_produktu = prod;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778621"/>
            <a:ext cx="573147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IF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dostepne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IS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NULL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THEN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2971899"/>
            <a:ext cx="573147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SIGNAL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SQLSTATE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'45000'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165177"/>
            <a:ext cx="573147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SET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MESSAGE_TEXT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= 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'Nie ma takiego produktu'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358455"/>
            <a:ext cx="573147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ELSEIF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dostepne &lt; ile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THEN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3551734"/>
            <a:ext cx="573147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SIGNAL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SQLSTATE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'45000'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800" y="3745012"/>
            <a:ext cx="573147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SET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MESSAGE_TEXT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= 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'Za mało towaru w magazynie'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6800" y="3938290"/>
            <a:ext cx="573147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ELSE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66800" y="4131568"/>
            <a:ext cx="573147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UPDATE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produkty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SET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stan = stan - ile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66800" y="4324846"/>
            <a:ext cx="573147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id_produktu = prod;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66800" y="4518124"/>
            <a:ext cx="573147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END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IF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66800" y="4711402"/>
            <a:ext cx="573147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C2410C"/>
                </a:solidFill>
                <a:latin typeface="Courier New"/>
              </a:rPr>
              <a:t>END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//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7274520" y="1653480"/>
            <a:ext cx="4104680" cy="538460"/>
          </a:xfrm>
          <a:prstGeom prst="roundRect">
            <a:avLst>
              <a:gd name="adj" fmla="val 1415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ectangle 22"/>
          <p:cNvSpPr/>
          <p:nvPr/>
        </p:nvSpPr>
        <p:spPr>
          <a:xfrm>
            <a:off x="7274520" y="1653480"/>
            <a:ext cx="50800" cy="53846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7528520" y="1812230"/>
            <a:ext cx="36792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CALL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sprzedaj(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3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  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-- stan: 0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7274520" y="2344341"/>
            <a:ext cx="4104680" cy="759420"/>
          </a:xfrm>
          <a:prstGeom prst="roundRect">
            <a:avLst>
              <a:gd name="adj" fmla="val 100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Rectangle 25"/>
          <p:cNvSpPr/>
          <p:nvPr/>
        </p:nvSpPr>
        <p:spPr>
          <a:xfrm>
            <a:off x="7274520" y="2344341"/>
            <a:ext cx="50800" cy="759420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7528520" y="2503091"/>
            <a:ext cx="36792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ERROR 1644 (45000):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528520" y="2724051"/>
            <a:ext cx="36792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Za mało towaru w magazynie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274520" y="3256161"/>
            <a:ext cx="4142780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SQLSTATE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45000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oznacza „błąd zdefiniowany przez użytkownika”. Aplikacja PHP dostanie ten komunikat jako wyjątek PDOException.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5 · Procedury i funkcje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INNE SYSTEMY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PL/SQL i inne języki procedur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399" cy="15966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535932"/>
                <a:gridCol w="3592512"/>
                <a:gridCol w="4437955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System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Język procedur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Blok kodu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MySQL, MariaDB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SQL/PSM (standard SQL)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BEGIN … END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Oracle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PL/SQL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DECLARE … BEGIN … EXCEPTION … END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PostgreSQL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PL/pgSQL (i inne)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DO $$ BEGIN … END $$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SQL Server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T-SQL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BEGIN … END, zmienne @nazwa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3507284"/>
            <a:ext cx="10604500" cy="4800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89"/>
              </a:lnSpc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Pomysł jest wszędzie ten sam: zmienne, IF, pętle i obsługa wyjątków. Różni się składnia. MariaDB ma tryb </a:t>
            </a:r>
            <a:r>
              <a:rPr sz="1350" b="1" i="0" u="none">
                <a:solidFill>
                  <a:srgbClr val="38445A"/>
                </a:solidFill>
                <a:latin typeface="Arial"/>
              </a:rPr>
              <a:t>SET sql_mode = ORACLE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, który rozumie część składni PL/SQL — przydatne przy przenoszeniu aplikacji z Oracle, w szkole niepotrzebne.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5 · Procedury i funkcje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 w bazie sklep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843786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Napisz procedurę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przecena(IN kat INT, IN procent INT)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, która obniża ceny produktów z podanej kategorii.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7871023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Napisz funkcję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inicjaly(imie, nazwisko)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zwracającą np. „A.N.” i użyj jej w SELECT na tabeli klienci.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740668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Napisz procedurę z parametrem OUT zwracającą liczbę produktów, których stan jest równy 0.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7262614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Rozbuduj procedurę sprzedaj tak, aby zgłaszała błąd także dla ilości mniejszej lub równej 0.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7409458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Napisz funkcję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segment(cena)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zwracającą „tani”, „średni” lub „drogi” z użyciem IF … ELSEIF.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5 · Procedury i funkcje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C2410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4262934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procedura od funkcji składowanej?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337333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Do czego służy polecenie DELIMITER?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5398294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różnią się zmienne @nazwa od zmiennych z DECLARE?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3177977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Co robi SIGNAL SQLSTATE '45000'?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146800"/>
            <a:ext cx="10604500" cy="3556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dokumentacja MySQL 9.7: CREATE PROCEDURE and CREATE FUNCTION, Flow Control Statements, SIGNAL; MariaDB KB: Stored Routines, SQL_MODE=ORACLE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Bazy danych 2.05: Procedury i funkcje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