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Pierwsza lekcja JavaScriptu. Wyniki konsoli na slajdach są generowane przez uruchomienie pokazanego kodu w Node.js 22 (ten sam silnik V8 co w Chrome) podczas budowania prezentacji, a przykłady ze stroną — zrzutami z Chromium.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Plik zewnętrzny .js to ta sama zasada co z CSS: oddzielamy treść, wygląd i zachowanie. Najczęstszy błąd początkujących: skrypt w head bez defer próbuje znaleźć element, którego jeszcze nie ma — dostajemy null.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Pokazać na żywo: F12, zakładka Console, wpisanie wyrażenia. console.table w przeglądarce rysuje ładną tabelę; na slajdzie wynik z Node.js, który rysuje ją znakami. Uczniowie powinni mieć konsolę otwartą przez całą lekcję.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var ma zasięg funkcji i pozwala używać zmiennej przed deklaracją — źródło trudnych błędów, dlatego od ES2015 piszemy let/const. W starszych arkuszach INF.03 można spotkać var; działa, ale w nowym kodzie go nie używamy. Szablon z grawisami `...${x}...` to template literal.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0.1 + 0.2 ≠ 0.3 to cecha zapisu binarnego liczb zmiennoprzecinkowych (IEEE 754), nie błąd JavaScriptu — tak samo jest w C++, Pythonie i PHP. Pieniądze liczymy w groszach albo zaokrąglamy przy wyświetlaniu (toFixed). Są też typy bigint i symbol — na razie ich nie potrzebujemy.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najczęstszy błąd w zadaniach egzaminacyjnych z kalkulatorem: dodawanie dwóch pól daje sklejenie tekstów. Odejmowanie i mnożenie „przypadkiem” działają, bo - i * zawsze zamieniają na liczby. Pytanie do klasy: jak sprawdzić, czy liczba jest parzysta? (n % 2 === 0)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Liczby z przecinkiem dziesiętnym (polski zapis) nie zamienią się przez Number — trzeba zamienić przecinek na kropkę: tekst.replace(',', '.'). NaN nie jest równy niczemu, nawet sobie — sprawdzamy go przez Number.isNaN. toFixed zwraca tekst, nie liczbę.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Zapytać: co się stanie, jeśli zaczniemy od punkty &gt;= 30? Każdy wynik powyżej 30 da ocenę dobrą. Wartości „fałszywe” (falsy) w warunku: false, 0, "", null, undefined, NaN — wszystko inne jest prawdą.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Typowy błąd: wartość z select lub input to tekst, a w case są liczby — żaden przypadek nie pasuje. Rozwiązanie: Number(...) przed switch albo case "6".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for — gdy znamy liczbę powtórzeń; while — gdy powtarzamy, dopóki warunek jest spełniony; do…while wykona się co najmniej raz. Uwaga na pętlę nieskończoną (zapomniane i++) — karta przeglądarki się zawiesza. Budowanie HTML w zmiennej i jednorazowe wstawienie jest szybsze niż wstawianie w każdym obrocie.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Wzorzec z arkuszy: przycisk z onclick wywołuje funkcję, która czyta value z pól, liczy i wpisuje wynik do akapitu lub div (innerHTML lub textContent). Kliknięcie w podglądzie zasymulowano wywołaniem oblicz() po załadowaniu strony. Nowocześniejszy addEventListener — lekcja 1.17.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Komunikaty w tabeli pochodzą z silnika V8 (Chrome, Edge, Node.js) — Firefox formułuje je inaczej. W zakładce Sources kliknięcie numeru wiersza ustawia punkt przerwania; potem krok po kroku (F10) i podgląd zmiennych.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Ćw. 4 — sprawdzić, czy uczniowie zamieniają value na liczbę; bez tego dodawanie skleja teksty.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5: sprawdzić id elementu oraz to, czy skrypt nie uruchamia się przed wczytaniem HTML (defer).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2.jpg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15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8251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JavaScript — podstawy języka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721695"/>
            <a:ext cx="10604500" cy="3302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Dołączanie skryptu, konsola, zmienne, typy, operatory, warunki, pętle i pierwsze debugowanie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GDZIE UMIEŚCIĆ SKRYPT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Dołączanie JavaScriptu do strony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722662"/>
          </a:xfrm>
          <a:prstGeom prst="roundRect">
            <a:avLst>
              <a:gd name="adj" fmla="val 279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2266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667085"/>
                </a:solidFill>
                <a:latin typeface="Courier New"/>
              </a:rPr>
              <a:t>&lt;!DOCTYPE html&gt;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html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lang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"pl"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head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meta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charset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"utf-8"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title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&gt;Kalkulator&lt;/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title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src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"js/skrypt.js"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9A3412"/>
                </a:solidFill>
                <a:latin typeface="Courier New"/>
              </a:rPr>
              <a:t>defer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head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...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body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200" b="0" i="0" u="none">
                <a:solidFill>
                  <a:srgbClr val="1D5FD0"/>
                </a:solidFill>
                <a:latin typeface="Courier New"/>
              </a:rPr>
              <a:t>html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graphicFrame>
        <p:nvGraphicFramePr>
          <p:cNvPr id="17" name="Table 16"/>
          <p:cNvGraphicFramePr>
            <a:graphicFrameLocks noGrp="1"/>
          </p:cNvGraphicFramePr>
          <p:nvPr/>
        </p:nvGraphicFramePr>
        <p:xfrm>
          <a:off x="6248400" y="1653480"/>
          <a:ext cx="5130800" cy="24586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49648"/>
                <a:gridCol w="3181152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Zapis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Kiedy działa skrypt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4716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&lt;script src&gt; w head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od razu — strona jeszcze nie istnieje, blokuje ładowanie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defer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 wczytaniu całego HTML, w kolejności plików — </a:t>
                      </a: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zalecane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async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gdy tylko się pobierze — kolejność nieznana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na końcu body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 elementach powyżej — styl starszych arkuszy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type="module"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defer + import/export (rok 2)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NARZĘDZIA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Konsola przeglądarki (F12 → Console)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617861"/>
          </a:xfrm>
          <a:prstGeom prst="roundRect">
            <a:avLst>
              <a:gd name="adj" fmla="val 47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17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"Witaj, świecie!"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"Wynik:"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console.table([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{ przedmiot: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"matematyka"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ocena: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},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{ przedmiot: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"fizyka"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ocena: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]);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894780"/>
            <a:ext cx="5130800" cy="1937544"/>
          </a:xfrm>
          <a:prstGeom prst="roundRect">
            <a:avLst>
              <a:gd name="adj" fmla="val 393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6248400" y="1894780"/>
            <a:ext cx="50800" cy="1937544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502400" y="2053530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Witaj, świecie!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2256036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Wynik: 5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458541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┌─────────┬──────────────┬───────┐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661047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│ (index) │ przedmiot    │ ocena │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863552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├─────────┼──────────────┼───────┤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502400" y="3066058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│ 0       │ 'matematyka' │ 5     │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502400" y="3268563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│ 1       │ 'fizyka'     │ 4     │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502400" y="3471069"/>
            <a:ext cx="47053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└─────────┴──────────────┴───────┘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41400" y="4086324"/>
            <a:ext cx="10375900" cy="8703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console.log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— podstawowe narzędzie do sprawdzania, co jest w zmiennej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w konsoli można też pisać polecenia na żywo, np.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2 ** 10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lub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document.title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czerwone komunikaty to błędy — zawsze podają plik i numer wiersza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ZMIENNE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let i const (a var — tylko w starym kodzie)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501702"/>
          </a:xfrm>
          <a:prstGeom prst="roundRect">
            <a:avLst>
              <a:gd name="adj" fmla="val 30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50170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imie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"Ola"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wiek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wiek = wiek +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let można zmienić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imie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ma 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wiek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 lat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try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imie 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"Ala"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 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const — nie wolno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catch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(e)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console.log(e.name +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": 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e.message);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7" name="Rounded Rectangle 16"/>
          <p:cNvSpPr/>
          <p:nvPr/>
        </p:nvSpPr>
        <p:spPr>
          <a:xfrm>
            <a:off x="6761460" y="1894780"/>
            <a:ext cx="4617740" cy="722511"/>
          </a:xfrm>
          <a:prstGeom prst="roundRect">
            <a:avLst>
              <a:gd name="adj" fmla="val 1054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ectangle 17"/>
          <p:cNvSpPr/>
          <p:nvPr/>
        </p:nvSpPr>
        <p:spPr>
          <a:xfrm>
            <a:off x="6761460" y="1894780"/>
            <a:ext cx="50800" cy="72251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TextBox 18"/>
          <p:cNvSpPr txBox="1"/>
          <p:nvPr/>
        </p:nvSpPr>
        <p:spPr>
          <a:xfrm>
            <a:off x="7015460" y="2053530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Ola ma 17 lat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015460" y="2256036"/>
            <a:ext cx="419229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TypeError: Assignment to constant variable.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12800" y="4409182"/>
            <a:ext cx="24892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1022350" y="4593332"/>
            <a:ext cx="21082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const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1022350" y="4900612"/>
            <a:ext cx="21082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domyślny wybór — wartość przypisana raz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3454400" y="4409182"/>
            <a:ext cx="24892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3663950" y="4593332"/>
            <a:ext cx="21082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let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3663950" y="4900612"/>
            <a:ext cx="21082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gdy wartość będzie się zmieniać, np. licznik w pętli</a:t>
            </a:r>
          </a:p>
        </p:txBody>
      </p:sp>
      <p:sp>
        <p:nvSpPr>
          <p:cNvPr id="27" name="Rounded Rectangle 26"/>
          <p:cNvSpPr/>
          <p:nvPr/>
        </p:nvSpPr>
        <p:spPr>
          <a:xfrm>
            <a:off x="6248400" y="4409182"/>
            <a:ext cx="51308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6248400" y="4409182"/>
            <a:ext cx="50800" cy="9652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6502400" y="4561582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502400" y="4777482"/>
            <a:ext cx="47117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Nazwy w stylu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camelCase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: sumaPunktow, czyPelnoletni. Wielkość liter ma znaczenie: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wiek ≠ Wiek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TYPY DANYCH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Co może być w zmiennej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396901"/>
          </a:xfrm>
          <a:prstGeom prst="roundRect">
            <a:avLst>
              <a:gd name="adj" fmla="val 545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39690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42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3.5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"Ala"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true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undefined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null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[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],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{ a: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});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0.1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0.2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2" name="Rounded Rectangle 11"/>
          <p:cNvSpPr/>
          <p:nvPr/>
        </p:nvSpPr>
        <p:spPr>
          <a:xfrm>
            <a:off x="6248400" y="1894780"/>
            <a:ext cx="5130800" cy="1422301"/>
          </a:xfrm>
          <a:prstGeom prst="roundRect">
            <a:avLst>
              <a:gd name="adj" fmla="val 535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3" name="Rectangle 12"/>
          <p:cNvSpPr/>
          <p:nvPr/>
        </p:nvSpPr>
        <p:spPr>
          <a:xfrm>
            <a:off x="6248400" y="1894780"/>
            <a:ext cx="50800" cy="142230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6502400" y="2053530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number number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6502400" y="227449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string boolean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502400" y="249545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undefined object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71641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object object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937371"/>
            <a:ext cx="47053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Infinity NaN 0.30000000000000004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812800" y="3571081"/>
          <a:ext cx="10566399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324596"/>
                <a:gridCol w="3592512"/>
                <a:gridCol w="464929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Typ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Uwaga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number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42, 3.5, NaN, Infinity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jeden typ dla całkowitych i ułamków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string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"tekst", 'tekst', `tekst`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trzy rodzaje cudzysłowów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boolean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true, false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wynik porównań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undefined / null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wartości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typeof null to „object” — historyczny błąd języka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object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{ }, [ ]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tablice też są obiektami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OPERATORY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Arytmetyka i pułapka znaku +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838821"/>
          </a:xfrm>
          <a:prstGeom prst="roundRect">
            <a:avLst>
              <a:gd name="adj" fmla="val 414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83882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"5"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łączenie tekstów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"5"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-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    </a:t>
            </a:r>
            <a:r>
              <a:rPr sz="1200" b="0" i="0" u="none">
                <a:solidFill>
                  <a:srgbClr val="667085"/>
                </a:solidFill>
                <a:latin typeface="Courier New"/>
              </a:rPr>
              <a:t>// zamiana na liczbę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/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%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**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x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x +=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x *=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  x++;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console.log(x);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5130800" cy="1274762"/>
          </a:xfrm>
          <a:prstGeom prst="roundRect">
            <a:avLst>
              <a:gd name="adj" fmla="val 597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1894780"/>
            <a:ext cx="50800" cy="1274762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2053530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53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2292846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2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502400" y="2532162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3.5 1 1024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502400" y="2771477"/>
            <a:ext cx="470535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31</a:t>
            </a:r>
          </a:p>
        </p:txBody>
      </p:sp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812800" y="3746302"/>
          <a:ext cx="51308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052241"/>
                <a:gridCol w="3078559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Operator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+ - * /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działania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%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reszta z dzielenia (parzystość!)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**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potęgowanie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+= -= *= ++ --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skrócone przypisania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&amp;&amp; || !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i, lub, 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1" name="Rounded Rectangle 20"/>
          <p:cNvSpPr/>
          <p:nvPr/>
        </p:nvSpPr>
        <p:spPr>
          <a:xfrm>
            <a:off x="6248400" y="3746302"/>
            <a:ext cx="51308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6248400" y="3746302"/>
            <a:ext cx="50800" cy="9652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6502400" y="3898702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6502400" y="4114602"/>
            <a:ext cx="47117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Wartość z pola formularza (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input.value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) to zawsze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tekst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. „2” + „3” daje „23”. Zamień na liczbę: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Number(...)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 lub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parseFloat(...)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PORÓWNANIA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== czy ===?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285581" cy="1617861"/>
          </a:xfrm>
          <a:prstGeom prst="roundRect">
            <a:avLst>
              <a:gd name="adj" fmla="val 470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16178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885531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"1"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"1"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4885531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 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=== 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4885531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null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undefined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4885531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NaN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===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NaN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Number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.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isNaN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NaN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4885531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Number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"12.5"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Number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"12,5"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4885531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parseFloat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"12.5 zł"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), 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/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).toFixed(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));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403181" y="1653480"/>
            <a:ext cx="5014119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403181" y="1894780"/>
            <a:ext cx="4976019" cy="1753394"/>
          </a:xfrm>
          <a:prstGeom prst="roundRect">
            <a:avLst>
              <a:gd name="adj" fmla="val 43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6403181" y="1894780"/>
            <a:ext cx="50800" cy="1753394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657181" y="2053530"/>
            <a:ext cx="4550569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true false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657181" y="2292846"/>
            <a:ext cx="4550569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true false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657181" y="2532162"/>
            <a:ext cx="4550569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true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657181" y="2771477"/>
            <a:ext cx="4550569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false true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657181" y="3010793"/>
            <a:ext cx="4550569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12.5 NaN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657181" y="3250109"/>
            <a:ext cx="4550569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12.5 0.67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12800" y="3902174"/>
            <a:ext cx="10566400" cy="760710"/>
          </a:xfrm>
          <a:prstGeom prst="roundRect">
            <a:avLst>
              <a:gd name="adj" fmla="val 10016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812800" y="3902174"/>
            <a:ext cx="50800" cy="76071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1066800" y="4054574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66800" y="4270474"/>
            <a:ext cx="10147300" cy="24001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89"/>
              </a:lnSpc>
            </a:pPr>
            <a:r>
              <a:rPr sz="1350" b="1" i="0" u="none">
                <a:solidFill>
                  <a:srgbClr val="142033"/>
                </a:solidFill>
                <a:latin typeface="Arial"/>
              </a:rPr>
              <a:t>===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porównuje wartość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i typ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,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==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najpierw próbuje zamienić typy i daje zaskakujące wyniki. Zawsze używaj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===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 i </a:t>
            </a:r>
            <a:r>
              <a:rPr sz="1350" b="1" i="0" u="none">
                <a:solidFill>
                  <a:srgbClr val="142033"/>
                </a:solidFill>
                <a:latin typeface="Arial"/>
              </a:rPr>
              <a:t>!==</a:t>
            </a:r>
            <a:r>
              <a:rPr sz="135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INSTRUKCJE WARUNKOWE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if, else if, else i operator ?: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3468092"/>
          </a:xfrm>
          <a:prstGeom prst="roundRect">
            <a:avLst>
              <a:gd name="adj" fmla="val 219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346809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punkty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37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ocena;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if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(punkty &gt;=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45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ocena =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"celujący"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else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if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(punkty &gt;=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38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ocena =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"bardzo dobry"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else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if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(punkty &gt;=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30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ocena =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"dobry"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 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else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{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ocena =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"poniżej dobrego"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128591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punkty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 pkt → 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ocena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340324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1054100" y="4552057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pelnoletni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17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&gt;=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18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?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"tak"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: 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"nie"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1054100" y="4763790"/>
            <a:ext cx="5243810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"Pełnoletni:"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pelnoletni);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6761460" y="1894780"/>
            <a:ext cx="4617740" cy="759420"/>
          </a:xfrm>
          <a:prstGeom prst="roundRect">
            <a:avLst>
              <a:gd name="adj" fmla="val 10033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761460" y="1894780"/>
            <a:ext cx="50800" cy="759420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7015460" y="2053530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37 pkt → dobry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7015460" y="2274491"/>
            <a:ext cx="419229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Pełnoletni: nie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990060" y="2806601"/>
            <a:ext cx="4427240" cy="10731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warunki sprawdzane od góry — wykona się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pierwszy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prawdziwy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dlatego progi zaczynamy od największego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warunek ? a : b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krótki wybór jednej z dwóch wartości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SWITCH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Wybór jednej z wielu wartości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643860" cy="2943622"/>
          </a:xfrm>
          <a:prstGeom prst="roundRect">
            <a:avLst>
              <a:gd name="adj" fmla="val 2588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94362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dzien =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204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1" i="0" u="none">
                <a:solidFill>
                  <a:srgbClr val="0F766E"/>
                </a:solidFill>
                <a:latin typeface="Courier New"/>
              </a:rPr>
              <a:t>switch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(dzien)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4145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case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6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6241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case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8337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"weekend"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90433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break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125291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case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20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34625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"piątek!"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56721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break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8817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200" b="1" i="0" u="none">
                <a:solidFill>
                  <a:srgbClr val="0F766E"/>
                </a:solidFill>
                <a:latin typeface="Courier New"/>
              </a:rPr>
              <a:t>default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: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400913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   console.log(</a:t>
            </a:r>
            <a:r>
              <a:rPr sz="1200" b="0" i="0" u="none">
                <a:solidFill>
                  <a:srgbClr val="0B7A3B"/>
                </a:solidFill>
                <a:latin typeface="Courier New"/>
              </a:rPr>
              <a:t>"dzień roboczy"</a:t>
            </a:r>
            <a:r>
              <a:rPr sz="12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230092"/>
            <a:ext cx="524381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761460" y="1653480"/>
            <a:ext cx="465584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761460" y="1894780"/>
            <a:ext cx="4617740" cy="556816"/>
          </a:xfrm>
          <a:prstGeom prst="roundRect">
            <a:avLst>
              <a:gd name="adj" fmla="val 1368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6761460" y="1894780"/>
            <a:ext cx="50800" cy="556816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015460" y="2053530"/>
            <a:ext cx="419229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weekend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90060" y="2603996"/>
            <a:ext cx="4427240" cy="1149350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74625" indent="-174625">
              <a:lnSpc>
                <a:spcPts val="1812"/>
              </a:lnSpc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switch porównuje jak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===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„6” (tekst) nie pasuje do case 6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break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kończy switch; bez niego wykonają się kolejne case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kilka case pod rząd = wspólny kod (6 i 7)</a:t>
            </a:r>
          </a:p>
          <a:p>
            <a:pPr algn="l" marL="174625" indent="-174625">
              <a:lnSpc>
                <a:spcPts val="1812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250" b="1" i="0" u="none">
                <a:solidFill>
                  <a:srgbClr val="38445A"/>
                </a:solidFill>
                <a:latin typeface="Arial"/>
              </a:rPr>
              <a:t>default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— gdy nic nie pasuje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PĘTLE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for, while i do…while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505895" cy="2621161"/>
          </a:xfrm>
          <a:prstGeom prst="roundRect">
            <a:avLst>
              <a:gd name="adj" fmla="val 29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62116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suma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11263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for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15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i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i &lt;=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100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 i++) {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22996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suma += i;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34729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46462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"Suma 1..100 ="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suma);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58195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69927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n 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81660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1" i="0" u="none">
                <a:solidFill>
                  <a:srgbClr val="0F766E"/>
                </a:solidFill>
                <a:latin typeface="Courier New"/>
              </a:rPr>
              <a:t>while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 (n &lt;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1000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) {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93393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  n *= </a:t>
            </a:r>
            <a:r>
              <a:rPr sz="115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705126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916859"/>
            <a:ext cx="3105845" cy="211733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667"/>
              </a:lnSpc>
            </a:pPr>
            <a:r>
              <a:rPr sz="115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150" b="0" i="0" u="none">
                <a:solidFill>
                  <a:srgbClr val="0B7A3B"/>
                </a:solidFill>
                <a:latin typeface="Courier New"/>
              </a:rPr>
              <a:t>"Potęga 2 ≥ 1000:"</a:t>
            </a:r>
            <a:r>
              <a:rPr sz="1150" b="0" i="0" u="none">
                <a:solidFill>
                  <a:srgbClr val="142033"/>
                </a:solidFill>
                <a:latin typeface="Courier New"/>
              </a:rPr>
              <a:t>, n);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812800" y="4401641"/>
            <a:ext cx="2262188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Konsola (wynik uruchomienia)</a:t>
            </a:r>
          </a:p>
        </p:txBody>
      </p:sp>
      <p:sp>
        <p:nvSpPr>
          <p:cNvPr id="18" name="Rounded Rectangle 17"/>
          <p:cNvSpPr/>
          <p:nvPr/>
        </p:nvSpPr>
        <p:spPr>
          <a:xfrm>
            <a:off x="812800" y="4642941"/>
            <a:ext cx="2224088" cy="722511"/>
          </a:xfrm>
          <a:prstGeom prst="roundRect">
            <a:avLst>
              <a:gd name="adj" fmla="val 10546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ectangle 18"/>
          <p:cNvSpPr/>
          <p:nvPr/>
        </p:nvSpPr>
        <p:spPr>
          <a:xfrm>
            <a:off x="812800" y="4642941"/>
            <a:ext cx="50800" cy="722511"/>
          </a:xfrm>
          <a:prstGeom prst="rect">
            <a:avLst/>
          </a:prstGeom>
          <a:solidFill>
            <a:srgbClr val="5A6475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1066800" y="4801691"/>
            <a:ext cx="179863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Suma 1..100 = 5050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1066800" y="5004197"/>
            <a:ext cx="1798638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Potęga 2 ≥ 1000: 1024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Pętla buduje listę na stronie</a:t>
            </a:r>
          </a:p>
        </p:txBody>
      </p:sp>
      <p:sp>
        <p:nvSpPr>
          <p:cNvPr id="23" name="Rounded Rectangle 22"/>
          <p:cNvSpPr/>
          <p:nvPr/>
        </p:nvSpPr>
        <p:spPr>
          <a:xfrm>
            <a:off x="6248400" y="1894780"/>
            <a:ext cx="5130800" cy="1838325"/>
          </a:xfrm>
          <a:prstGeom prst="roundRect">
            <a:avLst>
              <a:gd name="adj" fmla="val 4145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ectangle 23"/>
          <p:cNvSpPr/>
          <p:nvPr/>
        </p:nvSpPr>
        <p:spPr>
          <a:xfrm>
            <a:off x="6248400" y="1894780"/>
            <a:ext cx="50800" cy="183832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489700" y="2040830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05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"lista"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ul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6489700" y="223410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6489700" y="242738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html 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89700" y="2620665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1" i="0" u="none">
                <a:solidFill>
                  <a:srgbClr val="0F766E"/>
                </a:solidFill>
                <a:latin typeface="Courier New"/>
              </a:rPr>
              <a:t>for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(</a:t>
            </a:r>
            <a:r>
              <a:rPr sz="1050" b="1" i="0" u="none">
                <a:solidFill>
                  <a:srgbClr val="0F766E"/>
                </a:solidFill>
                <a:latin typeface="Courier New"/>
              </a:rPr>
              <a:t>let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 i 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1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i &lt;=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5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 i++) {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489700" y="2813943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  html += 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&lt;li&gt;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i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 × 7 = 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${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i * </a:t>
            </a:r>
            <a:r>
              <a:rPr sz="1050" b="0" i="0" u="none">
                <a:solidFill>
                  <a:srgbClr val="7C3AED"/>
                </a:solidFill>
                <a:latin typeface="Courier New"/>
              </a:rPr>
              <a:t>7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}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&lt;/li&gt;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`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6489700" y="3007221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489700" y="3200499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050" b="0" i="0" u="none">
                <a:solidFill>
                  <a:srgbClr val="0B7A3B"/>
                </a:solidFill>
                <a:latin typeface="Courier New"/>
              </a:rPr>
              <a:t>"lista"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).innerHTML = html;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6489700" y="3393777"/>
            <a:ext cx="4730750" cy="19327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22"/>
              </a:lnSpc>
            </a:pPr>
            <a:r>
              <a:rPr sz="105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05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05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6248400" y="3885505"/>
            <a:ext cx="360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48400" y="4126805"/>
            <a:ext cx="3568700" cy="1485900"/>
          </a:xfrm>
          <a:prstGeom prst="roundRect">
            <a:avLst>
              <a:gd name="adj" fmla="val 5128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Rounded Rectangle 34"/>
          <p:cNvSpPr/>
          <p:nvPr/>
        </p:nvSpPr>
        <p:spPr>
          <a:xfrm>
            <a:off x="6254750" y="4133155"/>
            <a:ext cx="355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Rounded Rectangle 35"/>
          <p:cNvSpPr/>
          <p:nvPr/>
        </p:nvSpPr>
        <p:spPr>
          <a:xfrm>
            <a:off x="6356350" y="4253805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7" name="Rounded Rectangle 36"/>
          <p:cNvSpPr/>
          <p:nvPr/>
        </p:nvSpPr>
        <p:spPr>
          <a:xfrm>
            <a:off x="6508750" y="4253805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8" name="Rounded Rectangle 37"/>
          <p:cNvSpPr/>
          <p:nvPr/>
        </p:nvSpPr>
        <p:spPr>
          <a:xfrm>
            <a:off x="6661150" y="4253805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9" name="Rounded Rectangle 38"/>
          <p:cNvSpPr/>
          <p:nvPr/>
        </p:nvSpPr>
        <p:spPr>
          <a:xfrm>
            <a:off x="6864350" y="4196655"/>
            <a:ext cx="284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40" name="TextBox 39"/>
          <p:cNvSpPr txBox="1"/>
          <p:nvPr/>
        </p:nvSpPr>
        <p:spPr>
          <a:xfrm>
            <a:off x="6953250" y="4209355"/>
            <a:ext cx="270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41" name="Picture 4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4463355"/>
            <a:ext cx="3556000" cy="1143000"/>
          </a:xfrm>
          <a:prstGeom prst="rect">
            <a:avLst/>
          </a:prstGeom>
        </p:spPr>
      </p:pic>
      <p:sp>
        <p:nvSpPr>
          <p:cNvPr id="42" name="TextBox 41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WEJŚCIE I WYJŚCIE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prompt i alert kontra elementy strony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2722166"/>
          </a:xfrm>
          <a:prstGeom prst="roundRect">
            <a:avLst>
              <a:gd name="adj" fmla="val 2799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2722166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input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"bok"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type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"number"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54100" y="2002036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onclick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"oblicz()"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&gt;Oblicz&lt;/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button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0454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100" b="0" i="0" u="none">
                <a:solidFill>
                  <a:srgbClr val="9A3412"/>
                </a:solidFill>
                <a:latin typeface="Courier New"/>
              </a:rPr>
              <a:t>id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=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"wynik"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p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407047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609552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54100" y="2812058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1" i="0" u="none">
                <a:solidFill>
                  <a:srgbClr val="0F766E"/>
                </a:solidFill>
                <a:latin typeface="Courier New"/>
              </a:rPr>
              <a:t>function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oblicz() {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54100" y="3014563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1" i="0" u="none">
                <a:solidFill>
                  <a:srgbClr val="0F766E"/>
                </a:solidFill>
                <a:latin typeface="Courier New"/>
              </a:rPr>
              <a:t>const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a =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Number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(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054100" y="3217069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"bok"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).value);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4100" y="3419574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</a:t>
            </a:r>
            <a:r>
              <a:rPr sz="1100" b="0" i="0" u="none">
                <a:solidFill>
                  <a:srgbClr val="7C3AED"/>
                </a:solidFill>
                <a:latin typeface="Courier New"/>
              </a:rPr>
              <a:t>document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.getElementById(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"wynik"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)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54100" y="3622080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    .textContent =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"Pole kwadratu: 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 + a * a + </a:t>
            </a:r>
            <a:r>
              <a:rPr sz="1100" b="0" i="0" u="none">
                <a:solidFill>
                  <a:srgbClr val="0B7A3B"/>
                </a:solidFill>
                <a:latin typeface="Courier New"/>
              </a:rPr>
              <a:t>" cm²"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;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1054100" y="3824585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}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4027091"/>
            <a:ext cx="4730750" cy="20250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595"/>
              </a:lnSpc>
            </a:pPr>
            <a:r>
              <a:rPr sz="1100" b="0" i="0" u="none">
                <a:solidFill>
                  <a:srgbClr val="142033"/>
                </a:solidFill>
                <a:latin typeface="Courier New"/>
              </a:rPr>
              <a:t>&lt;/</a:t>
            </a:r>
            <a:r>
              <a:rPr sz="1100" b="0" i="0" u="none">
                <a:solidFill>
                  <a:srgbClr val="1D5FD0"/>
                </a:solidFill>
                <a:latin typeface="Courier New"/>
              </a:rPr>
              <a:t>script</a:t>
            </a:r>
            <a:r>
              <a:rPr sz="1100" b="0" i="0" u="none">
                <a:solidFill>
                  <a:srgbClr val="142033"/>
                </a:solidFill>
                <a:latin typeface="Courier New"/>
              </a:rPr>
              <a:t>&gt;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248400" y="1653480"/>
            <a:ext cx="4114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Po wpisaniu 12 i kliknięciu Oblicz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6248400" y="1894780"/>
            <a:ext cx="4076700" cy="1739900"/>
          </a:xfrm>
          <a:prstGeom prst="roundRect">
            <a:avLst>
              <a:gd name="adj" fmla="val 4379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ounded Rectangle 19"/>
          <p:cNvSpPr/>
          <p:nvPr/>
        </p:nvSpPr>
        <p:spPr>
          <a:xfrm>
            <a:off x="6254750" y="1901130"/>
            <a:ext cx="4064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ounded Rectangle 20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ounded Rectangle 21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ounded Rectangle 22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Rounded Rectangle 23"/>
          <p:cNvSpPr/>
          <p:nvPr/>
        </p:nvSpPr>
        <p:spPr>
          <a:xfrm>
            <a:off x="6864350" y="1964630"/>
            <a:ext cx="3352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6953250" y="1977330"/>
            <a:ext cx="3213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</a:t>
            </a:r>
          </a:p>
        </p:txBody>
      </p:sp>
      <p:pic>
        <p:nvPicPr>
          <p:cNvPr id="26" name="Picture 25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064000" cy="1397000"/>
          </a:xfrm>
          <a:prstGeom prst="rect">
            <a:avLst/>
          </a:prstGeom>
        </p:spPr>
      </p:pic>
      <p:graphicFrame>
        <p:nvGraphicFramePr>
          <p:cNvPr id="27" name="Table 26"/>
          <p:cNvGraphicFramePr>
            <a:graphicFrameLocks noGrp="1"/>
          </p:cNvGraphicFramePr>
          <p:nvPr/>
        </p:nvGraphicFramePr>
        <p:xfrm>
          <a:off x="6248400" y="3787080"/>
          <a:ext cx="5130800" cy="116601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65400"/>
                <a:gridCol w="256540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prompt / alert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pola formularza + DOM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okno blokuje stronę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strona działa normalnie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wygląd zależny od przeglądarki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własny wygląd (CSS)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do szybkich testów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38445A"/>
                          </a:solidFill>
                          <a:latin typeface="Arial"/>
                        </a:rPr>
                        <a:t>tak wygląda egzamin INF.03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8" name="TextBox 2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DEBUGOWANIE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Czytamy komunikaty błędów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19252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5917109"/>
                <a:gridCol w="4649291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Komunikat w konsoli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Co zwykle znaczy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ReferenceError: wynk is not defined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literówka w nazwie zmiennej lub funkcji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685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TypeError: Cannot read properties of null (reading 'value')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getElementById nie znalazł elementu — zły id albo skrypt przed HTML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TypeError: Assignment to constant variable.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zmiana wartości const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SyntaxError: Unexpected token '}'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brakujący lub nadmiarowy nawias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wynik NaN, brak błędu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rachunek na tekście, który nie jest liczbą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3835896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3835896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71550" y="4013696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Przeczytaj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971550" y="4242296"/>
            <a:ext cx="2038350" cy="188516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komunikat, plik i numer wiersza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219450" y="41577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3562350" y="3835896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Rectangle 10"/>
          <p:cNvSpPr/>
          <p:nvPr/>
        </p:nvSpPr>
        <p:spPr>
          <a:xfrm>
            <a:off x="3562350" y="3835896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2" name="TextBox 11"/>
          <p:cNvSpPr txBox="1"/>
          <p:nvPr/>
        </p:nvSpPr>
        <p:spPr>
          <a:xfrm>
            <a:off x="3721100" y="4013696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Sprawdź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3721100" y="4242296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console.log(zmienna) przed miejscem błędu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969000" y="41577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5" name="Rounded Rectangle 14"/>
          <p:cNvSpPr/>
          <p:nvPr/>
        </p:nvSpPr>
        <p:spPr>
          <a:xfrm>
            <a:off x="6311900" y="3835896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ectangle 15"/>
          <p:cNvSpPr/>
          <p:nvPr/>
        </p:nvSpPr>
        <p:spPr>
          <a:xfrm>
            <a:off x="6311900" y="3835896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6470650" y="4013696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Zatrzymaj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70650" y="4242296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punkt przerwania w Sources albo instrukcja debugger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8718550" y="4157762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9061450" y="3835896"/>
            <a:ext cx="2317750" cy="929481"/>
          </a:xfrm>
          <a:prstGeom prst="roundRect">
            <a:avLst>
              <a:gd name="adj" fmla="val 8198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9061450" y="3835896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9220200" y="4013696"/>
            <a:ext cx="203835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142033"/>
                </a:solidFill>
                <a:latin typeface="Arial"/>
              </a:rPr>
              <a:t>Popraw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20200" y="4242296"/>
            <a:ext cx="2038350" cy="37703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85"/>
              </a:lnSpc>
            </a:pPr>
            <a:r>
              <a:rPr sz="1100" b="0" i="0" u="none">
                <a:solidFill>
                  <a:srgbClr val="38445A"/>
                </a:solidFill>
                <a:latin typeface="Arial"/>
              </a:rPr>
              <a:t>jedną rzecz naraz i odśwież (Ctrl+F5)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179469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konsoli sprawdź wyniki: "7" + 2, "7" * 2, 7 % 3, 0.1 + 0.2, "2" == 2, "2" === 2 i wyjaśnij je.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6905625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Napisz stronę z polem „liczba punktów” i przyciskiem, która wypisuje ocenę (if…else if).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600372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Wypisz na stronie w tabeli HTML tabliczkę mnożenia 10×10 (dwie pętle for).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631735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Kalkulator: dwa pola, lista działań (+ − × ÷) i switch; obsłuż dzielenie przez zero.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6737747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Celowo zrób trzy błędy (literówka, zły id, brak nawiasu) i zapisz komunikaty z konsoli.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15 · JavaScript: podstawy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5300266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skrypt z atrybutem defer od skryptu bez niego?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2780605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Kiedy użyjesz let, a kiedy const?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392261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Dlaczego "2" + "3" daje "23" i jak to naprawić?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2320032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== od ===?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5777111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zrobić, gdy w konsoli pojawi się „Cannot read properties of null”?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(JavaScript Guide, &lt;script&gt;), ECMAScript 2025, dokumentacja Chrome DevTools, arkusze CKE INF.03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1.15 JavaScript — podstawy języka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